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7"/>
  </p:notesMasterIdLst>
  <p:handoutMasterIdLst>
    <p:handoutMasterId r:id="rId18"/>
  </p:handoutMasterIdLst>
  <p:sldIdLst>
    <p:sldId id="605" r:id="rId2"/>
    <p:sldId id="650" r:id="rId3"/>
    <p:sldId id="651" r:id="rId4"/>
    <p:sldId id="655" r:id="rId5"/>
    <p:sldId id="652" r:id="rId6"/>
    <p:sldId id="653" r:id="rId7"/>
    <p:sldId id="654" r:id="rId8"/>
    <p:sldId id="658" r:id="rId9"/>
    <p:sldId id="659" r:id="rId10"/>
    <p:sldId id="660" r:id="rId11"/>
    <p:sldId id="661" r:id="rId12"/>
    <p:sldId id="601" r:id="rId13"/>
    <p:sldId id="602" r:id="rId14"/>
    <p:sldId id="603" r:id="rId15"/>
    <p:sldId id="662" r:id="rId16"/>
  </p:sldIdLst>
  <p:sldSz cx="9144000" cy="5143500" type="screen16x9"/>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p15:clr>
            <a:srgbClr val="A4A3A4"/>
          </p15:clr>
        </p15:guide>
        <p15:guide id="2" orient="horz" pos="180">
          <p15:clr>
            <a:srgbClr val="A4A3A4"/>
          </p15:clr>
        </p15:guide>
        <p15:guide id="3" pos="288">
          <p15:clr>
            <a:srgbClr val="A4A3A4"/>
          </p15:clr>
        </p15:guide>
        <p15:guide id="4"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00FF"/>
    <a:srgbClr val="00FFFF"/>
    <a:srgbClr val="99FF33"/>
    <a:srgbClr val="FF00FF"/>
    <a:srgbClr val="FFCC00"/>
    <a:srgbClr val="99FF66"/>
    <a:srgbClr val="FFFF66"/>
    <a:srgbClr val="CCFF33"/>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9" autoAdjust="0"/>
    <p:restoredTop sz="97558" autoAdjust="0"/>
  </p:normalViewPr>
  <p:slideViewPr>
    <p:cSldViewPr>
      <p:cViewPr varScale="1">
        <p:scale>
          <a:sx n="145" d="100"/>
          <a:sy n="145" d="100"/>
        </p:scale>
        <p:origin x="678" y="120"/>
      </p:cViewPr>
      <p:guideLst>
        <p:guide orient="horz" pos="3060"/>
        <p:guide orient="horz" pos="180"/>
        <p:guide pos="288"/>
        <p:guide pos="5424"/>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03AF3B-BCA6-4F65-BC1D-7C2F909B67E4}" type="datetimeFigureOut">
              <a:rPr lang="en-US" smtClean="0"/>
              <a:pPr/>
              <a:t>4/25/2022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AE24E-0CEF-452D-B334-28C49526891D}" type="slidenum">
              <a:rPr lang="en-US" smtClean="0"/>
              <a:pPr/>
              <a:t>‹#›</a:t>
            </a:fld>
            <a:endParaRPr lang="en-US"/>
          </a:p>
        </p:txBody>
      </p:sp>
    </p:spTree>
    <p:extLst>
      <p:ext uri="{BB962C8B-B14F-4D97-AF65-F5344CB8AC3E}">
        <p14:creationId xmlns:p14="http://schemas.microsoft.com/office/powerpoint/2010/main" val="184910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dirty="0"/>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a:t>
            </a:fld>
            <a:endParaRPr lang="en-US" dirty="0"/>
          </a:p>
        </p:txBody>
      </p:sp>
    </p:spTree>
    <p:extLst>
      <p:ext uri="{BB962C8B-B14F-4D97-AF65-F5344CB8AC3E}">
        <p14:creationId xmlns:p14="http://schemas.microsoft.com/office/powerpoint/2010/main" val="4043827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74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267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1802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7887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1D8BD707-D9CF-40AE-B4C6-C98DA3205C09}" type="datetimeFigureOut">
              <a:rPr lang="en-US" smtClean="0"/>
              <a:pPr/>
              <a:t>4/25/2022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721943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386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79" r:id="rId4"/>
    <p:sldLayoutId id="2147483680"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gif"/><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3.pn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00050"/>
            <a:ext cx="10134600" cy="5791200"/>
          </a:xfrm>
          <a:prstGeom prst="rect">
            <a:avLst/>
          </a:prstGeom>
          <a:gradFill flip="none" rotWithShape="1">
            <a:gsLst>
              <a:gs pos="95840">
                <a:schemeClr val="accent4">
                  <a:lumMod val="50000"/>
                </a:schemeClr>
              </a:gs>
              <a:gs pos="48000">
                <a:schemeClr val="accent4">
                  <a:lumMod val="75000"/>
                </a:schemeClr>
              </a:gs>
              <a:gs pos="0">
                <a:schemeClr val="accent4">
                  <a:lumMod val="60000"/>
                  <a:lumOff val="40000"/>
                </a:schemeClr>
              </a:gs>
              <a:gs pos="100000">
                <a:schemeClr val="accent4">
                  <a:lumMod val="50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008171" y="1772275"/>
            <a:ext cx="5107680" cy="1446550"/>
          </a:xfrm>
          <a:prstGeom prst="rect">
            <a:avLst/>
          </a:prstGeom>
          <a:noFill/>
        </p:spPr>
        <p:txBody>
          <a:bodyPr wrap="none" lIns="91440" tIns="45720" rIns="91440" bIns="45720">
            <a:spAutoFit/>
          </a:bodyPr>
          <a:lstStyle/>
          <a:p>
            <a:pPr algn="ctr"/>
            <a:r>
              <a:rPr lang="en-US" sz="8800" b="1" dirty="0" smtClean="0">
                <a:ln w="17780" cmpd="sng">
                  <a:solidFill>
                    <a:srgbClr val="FFFFFF"/>
                  </a:solidFill>
                  <a:prstDash val="solid"/>
                  <a:miter lim="800000"/>
                </a:ln>
                <a:solidFill>
                  <a:srgbClr val="00FFFF"/>
                </a:solidFill>
                <a:effectLst>
                  <a:outerShdw blurRad="50800" algn="tl" rotWithShape="0">
                    <a:srgbClr val="000000"/>
                  </a:outerShdw>
                </a:effectLst>
              </a:rPr>
              <a:t>LECTURE 2</a:t>
            </a:r>
            <a:endParaRPr lang="en-US" sz="8800" b="1" dirty="0">
              <a:ln w="17780" cmpd="sng">
                <a:solidFill>
                  <a:srgbClr val="FFFFFF"/>
                </a:solidFill>
                <a:prstDash val="solid"/>
                <a:miter lim="800000"/>
              </a:ln>
              <a:solidFill>
                <a:srgbClr val="00FFFF"/>
              </a:solidFill>
              <a:effectLst>
                <a:outerShdw blurRad="50800" algn="tl" rotWithShape="0">
                  <a:srgbClr val="000000"/>
                </a:outerShdw>
              </a:effectLst>
            </a:endParaRPr>
          </a:p>
        </p:txBody>
      </p:sp>
    </p:spTree>
    <p:extLst>
      <p:ext uri="{BB962C8B-B14F-4D97-AF65-F5344CB8AC3E}">
        <p14:creationId xmlns:p14="http://schemas.microsoft.com/office/powerpoint/2010/main" val="3106993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313\Desktop\6802125-magenta-wallpaper.jpg"/>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35"/>
                    </a14:imgEffect>
                  </a14:imgLayer>
                </a14:imgProps>
              </a:ext>
              <a:ext uri="{28A0092B-C50C-407E-A947-70E740481C1C}">
                <a14:useLocalDpi xmlns:a14="http://schemas.microsoft.com/office/drawing/2010/main" val="0"/>
              </a:ext>
            </a:extLst>
          </a:blip>
          <a:srcRect/>
          <a:stretch>
            <a:fillRect/>
          </a:stretch>
        </p:blipFill>
        <p:spPr bwMode="auto">
          <a:xfrm flipV="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0" y="0"/>
            <a:ext cx="9144000" cy="5143500"/>
          </a:xfrm>
          <a:prstGeom prst="rect">
            <a:avLst/>
          </a:prstGeom>
          <a:solidFill>
            <a:schemeClr val="dk1">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457200" y="285750"/>
            <a:ext cx="7947689" cy="480131"/>
          </a:xfrm>
          <a:prstGeom prst="rect">
            <a:avLst/>
          </a:prstGeom>
        </p:spPr>
        <p:txBody>
          <a:bodyPr wrap="none">
            <a:spAutoFit/>
          </a:bodyPr>
          <a:lstStyle/>
          <a:p>
            <a:pPr algn="ctr">
              <a:lnSpc>
                <a:spcPts val="2800"/>
              </a:lnSpc>
            </a:pPr>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Alloys like </a:t>
            </a:r>
            <a:r>
              <a:rPr lang="en-US" sz="3600" dirty="0">
                <a:solidFill>
                  <a:srgbClr val="FFC000"/>
                </a:solidFill>
                <a:effectLst>
                  <a:outerShdw blurRad="38100" dist="38100" dir="2700000" algn="tl">
                    <a:srgbClr val="000000">
                      <a:alpha val="43137"/>
                    </a:srgbClr>
                  </a:outerShdw>
                </a:effectLst>
                <a:latin typeface="Tw Cen MT" panose="020B0602020104020603" pitchFamily="34" charset="0"/>
              </a:rPr>
              <a:t>alnico</a:t>
            </a:r>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 or </a:t>
            </a:r>
            <a:r>
              <a:rPr lang="en-US" sz="3600" dirty="0" err="1">
                <a:solidFill>
                  <a:srgbClr val="FFC000"/>
                </a:solidFill>
                <a:effectLst>
                  <a:outerShdw blurRad="38100" dist="38100" dir="2700000" algn="tl">
                    <a:srgbClr val="000000">
                      <a:alpha val="43137"/>
                    </a:srgbClr>
                  </a:outerShdw>
                </a:effectLst>
                <a:latin typeface="Tw Cen MT" panose="020B0602020104020603" pitchFamily="34" charset="0"/>
              </a:rPr>
              <a:t>nipermag</a:t>
            </a:r>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 are used in </a:t>
            </a:r>
            <a:r>
              <a:rPr lang="en-US" sz="2800" dirty="0" smtClean="0">
                <a:solidFill>
                  <a:schemeClr val="bg1"/>
                </a:solidFill>
                <a:effectLst>
                  <a:outerShdw blurRad="38100" dist="38100" dir="2700000" algn="tl">
                    <a:srgbClr val="000000">
                      <a:alpha val="43137"/>
                    </a:srgbClr>
                  </a:outerShdw>
                </a:effectLst>
                <a:latin typeface="Tw Cen MT" panose="020B0602020104020603" pitchFamily="34" charset="0"/>
              </a:rPr>
              <a:t>industry</a:t>
            </a:r>
            <a:endParaRPr lang="en-US" sz="280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12" name="Rectangle 11"/>
          <p:cNvSpPr/>
          <p:nvPr/>
        </p:nvSpPr>
        <p:spPr>
          <a:xfrm>
            <a:off x="444500" y="819150"/>
            <a:ext cx="8153400" cy="709938"/>
          </a:xfrm>
          <a:prstGeom prst="rect">
            <a:avLst/>
          </a:prstGeom>
        </p:spPr>
        <p:txBody>
          <a:bodyPr wrap="square">
            <a:spAutoFit/>
          </a:bodyPr>
          <a:lstStyle/>
          <a:p>
            <a:pPr>
              <a:lnSpc>
                <a:spcPts val="2400"/>
              </a:lnSpc>
            </a:pP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1.  Alloys like alnico or </a:t>
            </a:r>
            <a:r>
              <a:rPr lang="en-US" sz="2400" dirty="0" err="1">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nipermag</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are </a:t>
            </a:r>
            <a:r>
              <a:rPr lang="en-US" sz="24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very </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hard and are used in the production of permanent magnets. </a:t>
            </a:r>
          </a:p>
        </p:txBody>
      </p:sp>
      <p:sp>
        <p:nvSpPr>
          <p:cNvPr id="15" name="Rectangle 14"/>
          <p:cNvSpPr/>
          <p:nvPr/>
        </p:nvSpPr>
        <p:spPr>
          <a:xfrm>
            <a:off x="444500" y="1619250"/>
            <a:ext cx="8153400" cy="709938"/>
          </a:xfrm>
          <a:prstGeom prst="rect">
            <a:avLst/>
          </a:prstGeom>
        </p:spPr>
        <p:txBody>
          <a:bodyPr wrap="square">
            <a:spAutoFit/>
          </a:bodyPr>
          <a:lstStyle/>
          <a:p>
            <a:pPr>
              <a:lnSpc>
                <a:spcPts val="2400"/>
              </a:lnSpc>
            </a:pPr>
            <a:r>
              <a:rPr lang="en-US" sz="24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2</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a:t>
            </a:r>
            <a:r>
              <a:rPr lang="en-US" sz="2400" dirty="0" err="1">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Nipermag</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is an alloy of iron, nickel </a:t>
            </a:r>
            <a:r>
              <a:rPr lang="en-US" sz="2400" dirty="0" err="1">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aluminium</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and titanium. Alnico is  </a:t>
            </a:r>
            <a:r>
              <a:rPr lang="en-US" sz="2400" dirty="0" err="1">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aluminium</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nickel – cobalt alloy. </a:t>
            </a:r>
          </a:p>
        </p:txBody>
      </p:sp>
      <p:sp>
        <p:nvSpPr>
          <p:cNvPr id="16" name="Rectangle 15"/>
          <p:cNvSpPr/>
          <p:nvPr/>
        </p:nvSpPr>
        <p:spPr>
          <a:xfrm>
            <a:off x="444500" y="2419350"/>
            <a:ext cx="8153400" cy="1015663"/>
          </a:xfrm>
          <a:prstGeom prst="rect">
            <a:avLst/>
          </a:prstGeom>
        </p:spPr>
        <p:txBody>
          <a:bodyPr wrap="square">
            <a:spAutoFit/>
          </a:bodyPr>
          <a:lstStyle/>
          <a:p>
            <a:pPr>
              <a:lnSpc>
                <a:spcPts val="2400"/>
              </a:lnSpc>
            </a:pP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3. </a:t>
            </a:r>
            <a:r>
              <a:rPr lang="en-US" sz="24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Permanent </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magnet of such alloys are used in </a:t>
            </a:r>
            <a:r>
              <a:rPr lang="en-US" sz="2800" dirty="0">
                <a:solidFill>
                  <a:srgbClr val="FFC000"/>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microphones, loudspeakers, electric clocks</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and many other devices like </a:t>
            </a:r>
            <a:r>
              <a:rPr lang="en-US" sz="2800" dirty="0">
                <a:solidFill>
                  <a:srgbClr val="FFC000"/>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ammeter, voltmeter and speedometer</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 </a:t>
            </a:r>
          </a:p>
        </p:txBody>
      </p:sp>
      <p:pic>
        <p:nvPicPr>
          <p:cNvPr id="3075" name="Picture 3" descr="C:\Users\200313\Desktop\Alnico_magnet_assortm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
            <a:ext cx="9601200" cy="684782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8600" y="-209550"/>
            <a:ext cx="9601200" cy="6828770"/>
          </a:xfrm>
          <a:prstGeom prst="rect">
            <a:avLst/>
          </a:prstGeom>
          <a:solidFill>
            <a:srgbClr val="0070C0">
              <a:alpha val="33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p:nvPr/>
        </p:nvSpPr>
        <p:spPr>
          <a:xfrm>
            <a:off x="450925" y="285750"/>
            <a:ext cx="3511476" cy="451406"/>
          </a:xfrm>
          <a:prstGeom prst="rect">
            <a:avLst/>
          </a:prstGeom>
        </p:spPr>
        <p:txBody>
          <a:bodyPr wrap="square">
            <a:spAutoFit/>
          </a:bodyPr>
          <a:lstStyle/>
          <a:p>
            <a:pPr>
              <a:lnSpc>
                <a:spcPts val="2800"/>
              </a:lnSpc>
            </a:pPr>
            <a:r>
              <a:rPr lang="en-US" sz="3600" dirty="0" err="1">
                <a:solidFill>
                  <a:schemeClr val="bg1"/>
                </a:solidFill>
                <a:effectLst>
                  <a:outerShdw blurRad="38100" dist="38100" dir="2700000" algn="tl">
                    <a:srgbClr val="000000"/>
                  </a:outerShdw>
                </a:effectLst>
                <a:latin typeface="Tw Cen MT" panose="020B0602020104020603" pitchFamily="34" charset="0"/>
              </a:rPr>
              <a:t>Nipermag</a:t>
            </a:r>
            <a:r>
              <a:rPr lang="en-US" sz="3600" dirty="0">
                <a:solidFill>
                  <a:schemeClr val="bg1"/>
                </a:solidFill>
                <a:effectLst>
                  <a:outerShdw blurRad="38100" dist="38100" dir="2700000" algn="tl">
                    <a:srgbClr val="000000"/>
                  </a:outerShdw>
                </a:effectLst>
                <a:latin typeface="Tw Cen MT" panose="020B0602020104020603" pitchFamily="34" charset="0"/>
              </a:rPr>
              <a:t>, Alnico</a:t>
            </a:r>
          </a:p>
        </p:txBody>
      </p:sp>
      <p:grpSp>
        <p:nvGrpSpPr>
          <p:cNvPr id="11" name="Group 10"/>
          <p:cNvGrpSpPr/>
          <p:nvPr/>
        </p:nvGrpSpPr>
        <p:grpSpPr>
          <a:xfrm>
            <a:off x="3136643" y="2560866"/>
            <a:ext cx="2514600" cy="2209800"/>
            <a:chOff x="3276600" y="5173889"/>
            <a:chExt cx="2514600" cy="2209800"/>
          </a:xfrm>
        </p:grpSpPr>
        <p:sp>
          <p:nvSpPr>
            <p:cNvPr id="13" name="Rounded Rectangle 12"/>
            <p:cNvSpPr/>
            <p:nvPr/>
          </p:nvSpPr>
          <p:spPr>
            <a:xfrm>
              <a:off x="3276600" y="5173889"/>
              <a:ext cx="2514600" cy="2209800"/>
            </a:xfrm>
            <a:prstGeom prst="roundRect">
              <a:avLst>
                <a:gd name="adj" fmla="val 8477"/>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3" descr="D:\d drive\MJ WORK\Pooja mam (physics)\Rahul sir\All about electro magnetism\magnet_blinky.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34764" y="5219706"/>
              <a:ext cx="2247254" cy="18415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945103" y="7014746"/>
              <a:ext cx="1346715" cy="338554"/>
            </a:xfrm>
            <a:prstGeom prst="rect">
              <a:avLst/>
            </a:prstGeom>
          </p:spPr>
          <p:txBody>
            <a:bodyPr wrap="none">
              <a:spAutoFit/>
            </a:bodyPr>
            <a:lstStyle/>
            <a:p>
              <a:r>
                <a:rPr lang="en-US" sz="1600" b="1" dirty="0" smtClean="0">
                  <a:solidFill>
                    <a:srgbClr val="0000FF"/>
                  </a:solidFill>
                </a:rPr>
                <a:t>Loudspeakers</a:t>
              </a:r>
              <a:endParaRPr lang="en-US" sz="1600" b="1" dirty="0">
                <a:solidFill>
                  <a:srgbClr val="0000FF"/>
                </a:solidFill>
              </a:endParaRPr>
            </a:p>
          </p:txBody>
        </p:sp>
      </p:grpSp>
      <p:grpSp>
        <p:nvGrpSpPr>
          <p:cNvPr id="18" name="Group 17"/>
          <p:cNvGrpSpPr/>
          <p:nvPr/>
        </p:nvGrpSpPr>
        <p:grpSpPr>
          <a:xfrm>
            <a:off x="533400" y="2560866"/>
            <a:ext cx="2514600" cy="2209800"/>
            <a:chOff x="609600" y="5148036"/>
            <a:chExt cx="2514600" cy="2209800"/>
          </a:xfrm>
        </p:grpSpPr>
        <p:sp>
          <p:nvSpPr>
            <p:cNvPr id="19" name="Rounded Rectangle 18"/>
            <p:cNvSpPr/>
            <p:nvPr/>
          </p:nvSpPr>
          <p:spPr>
            <a:xfrm>
              <a:off x="609600" y="5148036"/>
              <a:ext cx="2514600" cy="2209800"/>
            </a:xfrm>
            <a:prstGeom prst="roundRect">
              <a:avLst>
                <a:gd name="adj" fmla="val 8477"/>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 name="Picture 4" descr="D:\d drive\MJ WORK\Pooja mam (physics)\Rahul sir\All about electro magnetism\Tauchspul-Kapsel+1200px+800px.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000" r="11001"/>
            <a:stretch/>
          </p:blipFill>
          <p:spPr bwMode="auto">
            <a:xfrm>
              <a:off x="908050" y="5160742"/>
              <a:ext cx="1981200" cy="171532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257300" y="6896289"/>
              <a:ext cx="1346715" cy="338554"/>
            </a:xfrm>
            <a:prstGeom prst="rect">
              <a:avLst/>
            </a:prstGeom>
          </p:spPr>
          <p:txBody>
            <a:bodyPr wrap="none">
              <a:spAutoFit/>
            </a:bodyPr>
            <a:lstStyle/>
            <a:p>
              <a:r>
                <a:rPr lang="en-US" sz="1600" b="1" dirty="0" smtClean="0">
                  <a:solidFill>
                    <a:srgbClr val="0000FF"/>
                  </a:solidFill>
                </a:rPr>
                <a:t>Microphones</a:t>
              </a:r>
              <a:endParaRPr lang="en-US" sz="1600" b="1" dirty="0">
                <a:solidFill>
                  <a:srgbClr val="0000FF"/>
                </a:solidFill>
              </a:endParaRPr>
            </a:p>
          </p:txBody>
        </p:sp>
      </p:grpSp>
      <p:grpSp>
        <p:nvGrpSpPr>
          <p:cNvPr id="22" name="Group 21"/>
          <p:cNvGrpSpPr/>
          <p:nvPr/>
        </p:nvGrpSpPr>
        <p:grpSpPr>
          <a:xfrm>
            <a:off x="5803643" y="2560866"/>
            <a:ext cx="2704425" cy="2209800"/>
            <a:chOff x="5943600" y="5143500"/>
            <a:chExt cx="2704425" cy="2209800"/>
          </a:xfrm>
        </p:grpSpPr>
        <p:sp>
          <p:nvSpPr>
            <p:cNvPr id="23" name="Rounded Rectangle 22"/>
            <p:cNvSpPr/>
            <p:nvPr/>
          </p:nvSpPr>
          <p:spPr>
            <a:xfrm>
              <a:off x="5943600" y="5143500"/>
              <a:ext cx="2514600" cy="2209800"/>
            </a:xfrm>
            <a:prstGeom prst="roundRect">
              <a:avLst>
                <a:gd name="adj" fmla="val 8477"/>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p:cNvSpPr/>
            <p:nvPr/>
          </p:nvSpPr>
          <p:spPr>
            <a:xfrm>
              <a:off x="6616700" y="6891753"/>
              <a:ext cx="2031325" cy="338554"/>
            </a:xfrm>
            <a:prstGeom prst="rect">
              <a:avLst/>
            </a:prstGeom>
          </p:spPr>
          <p:txBody>
            <a:bodyPr wrap="none">
              <a:spAutoFit/>
            </a:bodyPr>
            <a:lstStyle/>
            <a:p>
              <a:r>
                <a:rPr lang="en-US" sz="1600" b="1" dirty="0" smtClean="0">
                  <a:solidFill>
                    <a:srgbClr val="0000FF"/>
                  </a:solidFill>
                </a:rPr>
                <a:t>Electric clock	</a:t>
              </a:r>
              <a:endParaRPr lang="en-US" sz="1600" b="1" dirty="0">
                <a:solidFill>
                  <a:srgbClr val="0000FF"/>
                </a:solidFill>
              </a:endParaRPr>
            </a:p>
          </p:txBody>
        </p:sp>
        <p:pic>
          <p:nvPicPr>
            <p:cNvPr id="25" name="Picture 5" descr="D:\d drive\MJ WORK\Pooja mam (physics)\Rahul sir\All about electro magnetism\fig0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52284" y="5199668"/>
              <a:ext cx="1169987" cy="1676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175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barn(inVertical)">
                                      <p:cBhvr>
                                        <p:cTn id="22" dur="500"/>
                                        <p:tgtEl>
                                          <p:spTgt spid="307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3075"/>
                                        </p:tgtEl>
                                      </p:cBhvr>
                                    </p:animEffect>
                                    <p:set>
                                      <p:cBhvr>
                                        <p:cTn id="34" dur="1" fill="hold">
                                          <p:stCondLst>
                                            <p:cond delay="499"/>
                                          </p:stCondLst>
                                        </p:cTn>
                                        <p:tgtEl>
                                          <p:spTgt spid="307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arn(inVertical)">
                                      <p:cBhvr>
                                        <p:cTn id="50" dur="500"/>
                                        <p:tgtEl>
                                          <p:spTgt spid="18"/>
                                        </p:tgtEl>
                                      </p:cBhvr>
                                    </p:animEffect>
                                  </p:childTnLst>
                                </p:cTn>
                              </p:par>
                              <p:par>
                                <p:cTn id="51" presetID="16" presetClass="entr" presetSubtype="21"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arn(inVertical)">
                                      <p:cBhvr>
                                        <p:cTn id="53" dur="500"/>
                                        <p:tgtEl>
                                          <p:spTgt spid="11"/>
                                        </p:tgtEl>
                                      </p:cBhvr>
                                    </p:animEffect>
                                  </p:childTnLst>
                                </p:cTn>
                              </p:par>
                              <p:par>
                                <p:cTn id="54" presetID="16" presetClass="entr" presetSubtype="21"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arn(inVertical)">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nodeType="clickEffect">
                                  <p:stCondLst>
                                    <p:cond delay="0"/>
                                  </p:stCondLst>
                                  <p:childTnLst>
                                    <p:animEffect transition="out" filter="barn(inVertical)">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6" presetClass="exit" presetSubtype="21" fill="hold" nodeType="withEffect">
                                  <p:stCondLst>
                                    <p:cond delay="0"/>
                                  </p:stCondLst>
                                  <p:childTnLst>
                                    <p:animEffect transition="out" filter="barn(inVertical)">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par>
                                <p:cTn id="65" presetID="16" presetClass="exit" presetSubtype="21" fill="hold" nodeType="withEffect">
                                  <p:stCondLst>
                                    <p:cond delay="0"/>
                                  </p:stCondLst>
                                  <p:childTnLst>
                                    <p:animEffect transition="out" filter="barn(inVertical)">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5" grpId="0"/>
      <p:bldP spid="16" grpId="0"/>
      <p:bldP spid="2" grpId="0" animBg="1"/>
      <p:bldP spid="2" grpId="1" animBg="1"/>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Rahul sir\All about electro magnetism\640_AEgypten_01.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9525"/>
            <a:ext cx="9144000" cy="51530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19050"/>
            <a:ext cx="9144000" cy="5191941"/>
          </a:xfrm>
          <a:prstGeom prst="rect">
            <a:avLst/>
          </a:prstGeom>
          <a:solidFill>
            <a:schemeClr val="tx1">
              <a:alpha val="79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450924" y="285750"/>
            <a:ext cx="8159676" cy="451406"/>
          </a:xfrm>
          <a:prstGeom prst="rect">
            <a:avLst/>
          </a:prstGeom>
        </p:spPr>
        <p:txBody>
          <a:bodyPr wrap="square">
            <a:spAutoFit/>
          </a:bodyPr>
          <a:lstStyle/>
          <a:p>
            <a:pPr>
              <a:lnSpc>
                <a:spcPts val="2800"/>
              </a:lnSpc>
            </a:pPr>
            <a:r>
              <a:rPr lang="en-US" sz="2400" dirty="0">
                <a:solidFill>
                  <a:schemeClr val="bg1"/>
                </a:solidFill>
                <a:effectLst>
                  <a:outerShdw blurRad="38100" dist="38100" dir="2700000" algn="tl">
                    <a:srgbClr val="000000"/>
                  </a:outerShdw>
                </a:effectLst>
                <a:latin typeface="Tw Cen MT" panose="020B0602020104020603" pitchFamily="34" charset="0"/>
              </a:rPr>
              <a:t>A magnetic crane is used to load and transport scrap </a:t>
            </a:r>
            <a:r>
              <a:rPr lang="en-US" sz="2400" dirty="0" smtClean="0">
                <a:solidFill>
                  <a:schemeClr val="bg1"/>
                </a:solidFill>
                <a:effectLst>
                  <a:outerShdw blurRad="38100" dist="38100" dir="2700000" algn="tl">
                    <a:srgbClr val="000000"/>
                  </a:outerShdw>
                </a:effectLst>
                <a:latin typeface="Tw Cen MT" panose="020B0602020104020603" pitchFamily="34" charset="0"/>
              </a:rPr>
              <a:t>iron</a:t>
            </a:r>
            <a:endParaRPr lang="en-US" sz="2400" dirty="0">
              <a:solidFill>
                <a:schemeClr val="bg1"/>
              </a:solidFill>
              <a:effectLst>
                <a:outerShdw blurRad="38100" dist="38100" dir="2700000" algn="tl">
                  <a:srgbClr val="000000"/>
                </a:outerShdw>
              </a:effectLst>
              <a:latin typeface="Tw Cen MT" panose="020B0602020104020603" pitchFamily="34" charset="0"/>
            </a:endParaRPr>
          </a:p>
        </p:txBody>
      </p:sp>
      <p:sp>
        <p:nvSpPr>
          <p:cNvPr id="5" name="Rectangle 4"/>
          <p:cNvSpPr/>
          <p:nvPr/>
        </p:nvSpPr>
        <p:spPr>
          <a:xfrm>
            <a:off x="444500" y="971550"/>
            <a:ext cx="8153400" cy="402161"/>
          </a:xfrm>
          <a:prstGeom prst="rect">
            <a:avLst/>
          </a:prstGeom>
        </p:spPr>
        <p:txBody>
          <a:bodyPr wrap="square">
            <a:spAutoFit/>
          </a:bodyPr>
          <a:lstStyle/>
          <a:p>
            <a:pPr marL="342900" indent="-342900">
              <a:lnSpc>
                <a:spcPts val="2400"/>
              </a:lnSpc>
              <a:buFont typeface="Wingdings" panose="05000000000000000000" pitchFamily="2" charset="2"/>
              <a:buChar char="§"/>
            </a:pPr>
            <a:r>
              <a:rPr lang="en-US" sz="24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All </a:t>
            </a: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scrap and loose iron material get attracted.</a:t>
            </a:r>
          </a:p>
        </p:txBody>
      </p:sp>
      <p:sp>
        <p:nvSpPr>
          <p:cNvPr id="6" name="Rectangle 5"/>
          <p:cNvSpPr/>
          <p:nvPr/>
        </p:nvSpPr>
        <p:spPr>
          <a:xfrm>
            <a:off x="444500" y="1519662"/>
            <a:ext cx="8153400" cy="1017715"/>
          </a:xfrm>
          <a:prstGeom prst="rect">
            <a:avLst/>
          </a:prstGeom>
        </p:spPr>
        <p:txBody>
          <a:bodyPr wrap="square">
            <a:spAutoFit/>
          </a:bodyPr>
          <a:lstStyle/>
          <a:p>
            <a:pPr marL="342900" indent="-342900">
              <a:lnSpc>
                <a:spcPts val="2400"/>
              </a:lnSpc>
              <a:buFont typeface="Wingdings" panose="05000000000000000000" pitchFamily="2" charset="2"/>
              <a:buChar char="§"/>
            </a:pP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Magnetism is induced in the disc, as it is not feasible to create a permanent magnet of such a big size and store such a big magnet.</a:t>
            </a:r>
          </a:p>
        </p:txBody>
      </p:sp>
      <p:sp>
        <p:nvSpPr>
          <p:cNvPr id="7" name="Rectangle 6"/>
          <p:cNvSpPr/>
          <p:nvPr/>
        </p:nvSpPr>
        <p:spPr>
          <a:xfrm>
            <a:off x="444500" y="2683329"/>
            <a:ext cx="8153400" cy="402161"/>
          </a:xfrm>
          <a:prstGeom prst="rect">
            <a:avLst/>
          </a:prstGeom>
        </p:spPr>
        <p:txBody>
          <a:bodyPr wrap="square">
            <a:spAutoFit/>
          </a:bodyPr>
          <a:lstStyle/>
          <a:p>
            <a:pPr marL="342900" indent="-342900">
              <a:lnSpc>
                <a:spcPts val="2400"/>
              </a:lnSpc>
              <a:buFont typeface="Wingdings" panose="05000000000000000000" pitchFamily="2" charset="2"/>
              <a:buChar char="§"/>
            </a:pPr>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Hence magnetic crane is used to load and transport scrap iron.</a:t>
            </a:r>
          </a:p>
        </p:txBody>
      </p:sp>
    </p:spTree>
    <p:extLst>
      <p:ext uri="{BB962C8B-B14F-4D97-AF65-F5344CB8AC3E}">
        <p14:creationId xmlns:p14="http://schemas.microsoft.com/office/powerpoint/2010/main" val="310783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3505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7106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71627" y="278286"/>
            <a:ext cx="7575611" cy="1077218"/>
          </a:xfrm>
          <a:prstGeom prst="rect">
            <a:avLst/>
          </a:prstGeom>
        </p:spPr>
        <p:txBody>
          <a:bodyPr wrap="square">
            <a:spAutoFit/>
          </a:bodyPr>
          <a:lstStyle/>
          <a:p>
            <a:pPr>
              <a:tabLst>
                <a:tab pos="266700" algn="ctr"/>
              </a:tabLst>
            </a:pPr>
            <a:r>
              <a:rPr lang="en-US" sz="1600" dirty="0">
                <a:latin typeface="Arial Black" pitchFamily="34" charset="0"/>
              </a:rPr>
              <a:t>Consider a circular loop of wire lying in the plane of the table. Let the current pass through the </a:t>
            </a:r>
            <a:r>
              <a:rPr lang="en-US" sz="1600" dirty="0" smtClean="0">
                <a:latin typeface="Arial Black" pitchFamily="34" charset="0"/>
              </a:rPr>
              <a:t>loop clockwise</a:t>
            </a:r>
            <a:r>
              <a:rPr lang="en-US" sz="1600" dirty="0">
                <a:latin typeface="Arial Black" pitchFamily="34" charset="0"/>
              </a:rPr>
              <a:t>. Apply the right-hand rule to find out the direction of the magnetic field inside and outside the loop.</a:t>
            </a:r>
          </a:p>
        </p:txBody>
      </p:sp>
      <p:sp>
        <p:nvSpPr>
          <p:cNvPr id="19" name="Rectangle 18"/>
          <p:cNvSpPr/>
          <p:nvPr/>
        </p:nvSpPr>
        <p:spPr>
          <a:xfrm>
            <a:off x="362149" y="1554598"/>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362149" y="2062676"/>
            <a:ext cx="6168186" cy="2308324"/>
          </a:xfrm>
          <a:prstGeom prst="rect">
            <a:avLst/>
          </a:prstGeom>
        </p:spPr>
        <p:txBody>
          <a:bodyPr wrap="square">
            <a:spAutoFit/>
          </a:bodyPr>
          <a:lstStyle/>
          <a:p>
            <a:pPr marL="285750" indent="-285750">
              <a:buFont typeface="Wingdings" pitchFamily="2" charset="2"/>
              <a:buChar char="§"/>
              <a:tabLst>
                <a:tab pos="266700" algn="ctr"/>
              </a:tabLst>
            </a:pPr>
            <a:r>
              <a:rPr lang="en-US" sz="1600" dirty="0" smtClean="0">
                <a:latin typeface="Aharoni" pitchFamily="2" charset="-79"/>
                <a:cs typeface="Aharoni" pitchFamily="2" charset="-79"/>
              </a:rPr>
              <a:t>Each </a:t>
            </a:r>
            <a:r>
              <a:rPr lang="en-US" sz="1600" dirty="0">
                <a:latin typeface="Aharoni" pitchFamily="2" charset="-79"/>
                <a:cs typeface="Aharoni" pitchFamily="2" charset="-79"/>
              </a:rPr>
              <a:t>section of wire produces its concentric set of lines of force. </a:t>
            </a:r>
            <a:endParaRPr lang="en-US" sz="1600" dirty="0" smtClean="0">
              <a:latin typeface="Aharoni" pitchFamily="2" charset="-79"/>
              <a:cs typeface="Aharoni" pitchFamily="2" charset="-79"/>
            </a:endParaRPr>
          </a:p>
          <a:p>
            <a:pPr marL="285750" indent="-285750">
              <a:buFont typeface="Wingdings" pitchFamily="2" charset="2"/>
              <a:buChar char="§"/>
              <a:tabLst>
                <a:tab pos="266700" algn="ctr"/>
              </a:tabLst>
            </a:pPr>
            <a:r>
              <a:rPr lang="en-US" sz="1600" dirty="0" smtClean="0">
                <a:latin typeface="Aharoni" pitchFamily="2" charset="-79"/>
                <a:cs typeface="Aharoni" pitchFamily="2" charset="-79"/>
              </a:rPr>
              <a:t>By </a:t>
            </a:r>
            <a:r>
              <a:rPr lang="en-US" sz="1600" dirty="0">
                <a:latin typeface="Aharoni" pitchFamily="2" charset="-79"/>
                <a:cs typeface="Aharoni" pitchFamily="2" charset="-79"/>
              </a:rPr>
              <a:t>applying right hand thumb rule, we find that all the sections produce magnetic field directed downward at all points inside the loop while at the outside points, the field is directed upwards. </a:t>
            </a:r>
            <a:endParaRPr lang="en-US" sz="1600" dirty="0" smtClean="0">
              <a:latin typeface="Aharoni" pitchFamily="2" charset="-79"/>
              <a:cs typeface="Aharoni" pitchFamily="2" charset="-79"/>
            </a:endParaRPr>
          </a:p>
          <a:p>
            <a:pPr marL="285750" indent="-285750">
              <a:buFont typeface="Wingdings" pitchFamily="2" charset="2"/>
              <a:buChar char="§"/>
              <a:tabLst>
                <a:tab pos="266700" algn="ctr"/>
              </a:tabLst>
            </a:pPr>
            <a:r>
              <a:rPr lang="en-US" sz="1600" dirty="0" smtClean="0">
                <a:latin typeface="Aharoni" pitchFamily="2" charset="-79"/>
                <a:cs typeface="Aharoni" pitchFamily="2" charset="-79"/>
              </a:rPr>
              <a:t>Hence</a:t>
            </a:r>
            <a:r>
              <a:rPr lang="en-US" sz="1600" dirty="0">
                <a:latin typeface="Aharoni" pitchFamily="2" charset="-79"/>
                <a:cs typeface="Aharoni" pitchFamily="2" charset="-79"/>
              </a:rPr>
              <a:t>, the magnetic field acts normally into the plane of paper at the points inside the loop and normally out of the plane of paper at points outside the loop</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a:off x="6172200" y="1849995"/>
            <a:ext cx="308451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31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Effect transition="in" filter="wipe(left)">
                                      <p:cBhvr>
                                        <p:cTn id="30" dur="500"/>
                                        <p:tgtEl>
                                          <p:spTgt spid="2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0">
                                            <p:txEl>
                                              <p:pRg st="1" end="1"/>
                                            </p:txEl>
                                          </p:spTgt>
                                        </p:tgtEl>
                                        <p:attrNameLst>
                                          <p:attrName>style.visibility</p:attrName>
                                        </p:attrNameLst>
                                      </p:cBhvr>
                                      <p:to>
                                        <p:strVal val="visible"/>
                                      </p:to>
                                    </p:set>
                                    <p:animEffect transition="in" filter="wipe(left)">
                                      <p:cBhvr>
                                        <p:cTn id="35" dur="500"/>
                                        <p:tgtEl>
                                          <p:spTgt spid="2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0">
                                            <p:txEl>
                                              <p:pRg st="2" end="2"/>
                                            </p:txEl>
                                          </p:spTgt>
                                        </p:tgtEl>
                                        <p:attrNameLst>
                                          <p:attrName>style.visibility</p:attrName>
                                        </p:attrNameLst>
                                      </p:cBhvr>
                                      <p:to>
                                        <p:strVal val="visible"/>
                                      </p:to>
                                    </p:set>
                                    <p:animEffect transition="in" filter="wipe(left)">
                                      <p:cBhvr>
                                        <p:cTn id="40"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sp>
        <p:nvSpPr>
          <p:cNvPr id="19" name="Rectangle 18"/>
          <p:cNvSpPr/>
          <p:nvPr/>
        </p:nvSpPr>
        <p:spPr>
          <a:xfrm>
            <a:off x="362149" y="1255752"/>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1362174" y="1255752"/>
            <a:ext cx="6419651" cy="646331"/>
          </a:xfrm>
          <a:prstGeom prst="rect">
            <a:avLst/>
          </a:prstGeom>
        </p:spPr>
        <p:txBody>
          <a:bodyPr wrap="square">
            <a:spAutoFit/>
          </a:bodyPr>
          <a:lstStyle/>
          <a:p>
            <a:pPr marL="285750" indent="-285750">
              <a:buFont typeface="Wingdings" pitchFamily="2" charset="2"/>
              <a:buChar char="§"/>
              <a:tabLst>
                <a:tab pos="266700" algn="ctr"/>
              </a:tabLst>
            </a:pPr>
            <a:r>
              <a:rPr lang="en-US" dirty="0">
                <a:latin typeface="Aharoni" pitchFamily="2" charset="-79"/>
                <a:cs typeface="Aharoni" pitchFamily="2" charset="-79"/>
              </a:rPr>
              <a:t>The uniform magnetic field B can be represented by equidistant parallel lines of force, as shown in Fig.</a:t>
            </a:r>
          </a:p>
        </p:txBody>
      </p:sp>
      <p:sp>
        <p:nvSpPr>
          <p:cNvPr id="38" name="Rectangle 37"/>
          <p:cNvSpPr/>
          <p:nvPr/>
        </p:nvSpPr>
        <p:spPr>
          <a:xfrm>
            <a:off x="1157719" y="925301"/>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285750"/>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336651"/>
            <a:ext cx="7575611" cy="584775"/>
          </a:xfrm>
          <a:prstGeom prst="rect">
            <a:avLst/>
          </a:prstGeom>
        </p:spPr>
        <p:txBody>
          <a:bodyPr wrap="square">
            <a:spAutoFit/>
          </a:bodyPr>
          <a:lstStyle/>
          <a:p>
            <a:pPr>
              <a:tabLst>
                <a:tab pos="266700" algn="ctr"/>
              </a:tabLst>
            </a:pPr>
            <a:r>
              <a:rPr lang="en-US" sz="1600" dirty="0">
                <a:latin typeface="Arial Black" pitchFamily="34" charset="0"/>
              </a:rPr>
              <a:t>The magnetic field in a given region is uniform. Draw a diagram to represent it.</a:t>
            </a:r>
          </a:p>
        </p:txBody>
      </p:sp>
      <p:grpSp>
        <p:nvGrpSpPr>
          <p:cNvPr id="44" name="Group 43"/>
          <p:cNvGrpSpPr/>
          <p:nvPr/>
        </p:nvGrpSpPr>
        <p:grpSpPr>
          <a:xfrm>
            <a:off x="1752600" y="2190750"/>
            <a:ext cx="4191000" cy="1219200"/>
            <a:chOff x="1600200" y="2190750"/>
            <a:chExt cx="4191000" cy="1219200"/>
          </a:xfrm>
        </p:grpSpPr>
        <p:cxnSp>
          <p:nvCxnSpPr>
            <p:cNvPr id="46" name="Straight Arrow Connector 45"/>
            <p:cNvCxnSpPr/>
            <p:nvPr/>
          </p:nvCxnSpPr>
          <p:spPr>
            <a:xfrm>
              <a:off x="1600200" y="2190750"/>
              <a:ext cx="3886200" cy="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600200" y="2495550"/>
              <a:ext cx="3886200" cy="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600200" y="2800350"/>
              <a:ext cx="3886200" cy="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600200" y="3105150"/>
              <a:ext cx="3886200" cy="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600200" y="3409950"/>
              <a:ext cx="3886200" cy="0"/>
            </a:xfrm>
            <a:prstGeom prst="straightConnector1">
              <a:avLst/>
            </a:prstGeom>
            <a:ln w="28575">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459058" y="2611993"/>
              <a:ext cx="332142" cy="369332"/>
            </a:xfrm>
            <a:prstGeom prst="rect">
              <a:avLst/>
            </a:prstGeom>
            <a:ln>
              <a:noFill/>
            </a:ln>
          </p:spPr>
          <p:txBody>
            <a:bodyPr wrap="none">
              <a:spAutoFit/>
            </a:bodyPr>
            <a:lstStyle/>
            <a:p>
              <a:r>
                <a:rPr lang="en-US" dirty="0" smtClean="0">
                  <a:latin typeface="Berlin Sans FB Demi" pitchFamily="34" charset="0"/>
                </a:rPr>
                <a:t>B</a:t>
              </a:r>
              <a:endParaRPr lang="en-US" dirty="0"/>
            </a:p>
          </p:txBody>
        </p:sp>
      </p:grpSp>
    </p:spTree>
    <p:extLst>
      <p:ext uri="{BB962C8B-B14F-4D97-AF65-F5344CB8AC3E}">
        <p14:creationId xmlns:p14="http://schemas.microsoft.com/office/powerpoint/2010/main" val="39317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8" grpId="0" animBg="1"/>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21506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15107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335995"/>
            <a:ext cx="7605281" cy="1569660"/>
          </a:xfrm>
          <a:prstGeom prst="rect">
            <a:avLst/>
          </a:prstGeom>
        </p:spPr>
        <p:txBody>
          <a:bodyPr wrap="square">
            <a:spAutoFit/>
          </a:bodyPr>
          <a:lstStyle/>
          <a:p>
            <a:pPr>
              <a:tabLst>
                <a:tab pos="266700" algn="ctr"/>
              </a:tabLst>
            </a:pPr>
            <a:r>
              <a:rPr lang="en-US" sz="1600" dirty="0">
                <a:latin typeface="Arial Black" pitchFamily="34" charset="0"/>
              </a:rPr>
              <a:t>Choose the correct option : </a:t>
            </a:r>
          </a:p>
          <a:p>
            <a:pPr>
              <a:tabLst>
                <a:tab pos="266700" algn="ctr"/>
              </a:tabLst>
            </a:pPr>
            <a:r>
              <a:rPr lang="en-US" sz="1600" dirty="0">
                <a:latin typeface="Arial Black" pitchFamily="34" charset="0"/>
              </a:rPr>
              <a:t>	</a:t>
            </a:r>
            <a:r>
              <a:rPr lang="en-US" sz="1600" dirty="0" smtClean="0">
                <a:latin typeface="Arial Black" pitchFamily="34" charset="0"/>
              </a:rPr>
              <a:t>The </a:t>
            </a:r>
            <a:r>
              <a:rPr lang="en-US" sz="1600" dirty="0">
                <a:latin typeface="Arial Black" pitchFamily="34" charset="0"/>
              </a:rPr>
              <a:t>magnetic field inside a long straight </a:t>
            </a:r>
            <a:r>
              <a:rPr lang="en-US" sz="1600" dirty="0" smtClean="0">
                <a:latin typeface="Arial Black" pitchFamily="34" charset="0"/>
              </a:rPr>
              <a:t>solenoid-carrying </a:t>
            </a:r>
            <a:r>
              <a:rPr lang="en-US" sz="1600" dirty="0">
                <a:latin typeface="Arial Black" pitchFamily="34" charset="0"/>
              </a:rPr>
              <a:t>current</a:t>
            </a:r>
          </a:p>
          <a:p>
            <a:pPr defTabSz="466725"/>
            <a:r>
              <a:rPr lang="en-US" sz="1600" dirty="0" smtClean="0">
                <a:latin typeface="Arial Black" pitchFamily="34" charset="0"/>
              </a:rPr>
              <a:t>(</a:t>
            </a:r>
            <a:r>
              <a:rPr lang="en-US" sz="1600" dirty="0">
                <a:latin typeface="Arial Black" pitchFamily="34" charset="0"/>
              </a:rPr>
              <a:t>a)	is zero;</a:t>
            </a:r>
          </a:p>
          <a:p>
            <a:pPr defTabSz="466725"/>
            <a:r>
              <a:rPr lang="en-US" sz="1600" dirty="0" smtClean="0">
                <a:latin typeface="Arial Black" pitchFamily="34" charset="0"/>
              </a:rPr>
              <a:t>(</a:t>
            </a:r>
            <a:r>
              <a:rPr lang="en-US" sz="1600" dirty="0">
                <a:latin typeface="Arial Black" pitchFamily="34" charset="0"/>
              </a:rPr>
              <a:t>b)	decreases as we move towards its end;</a:t>
            </a:r>
          </a:p>
          <a:p>
            <a:pPr defTabSz="466725"/>
            <a:r>
              <a:rPr lang="en-US" sz="1600" dirty="0" smtClean="0">
                <a:latin typeface="Arial Black" pitchFamily="34" charset="0"/>
              </a:rPr>
              <a:t>(</a:t>
            </a:r>
            <a:r>
              <a:rPr lang="en-US" sz="1600" dirty="0">
                <a:latin typeface="Arial Black" pitchFamily="34" charset="0"/>
              </a:rPr>
              <a:t>c)	increases as we move towards its end;</a:t>
            </a:r>
          </a:p>
          <a:p>
            <a:pPr defTabSz="466725"/>
            <a:r>
              <a:rPr lang="en-US" sz="1600" dirty="0" smtClean="0">
                <a:latin typeface="Arial Black" pitchFamily="34" charset="0"/>
              </a:rPr>
              <a:t>(</a:t>
            </a:r>
            <a:r>
              <a:rPr lang="en-US" sz="1600" dirty="0">
                <a:latin typeface="Arial Black" pitchFamily="34" charset="0"/>
              </a:rPr>
              <a:t>d)	is the same at all points.</a:t>
            </a:r>
          </a:p>
        </p:txBody>
      </p:sp>
      <p:sp>
        <p:nvSpPr>
          <p:cNvPr id="19" name="Rectangle 18"/>
          <p:cNvSpPr/>
          <p:nvPr/>
        </p:nvSpPr>
        <p:spPr>
          <a:xfrm>
            <a:off x="362149" y="2398752"/>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1295400" y="2548890"/>
            <a:ext cx="4191000" cy="369332"/>
          </a:xfrm>
          <a:prstGeom prst="rect">
            <a:avLst/>
          </a:prstGeom>
        </p:spPr>
        <p:txBody>
          <a:bodyPr wrap="square">
            <a:spAutoFit/>
          </a:bodyPr>
          <a:lstStyle/>
          <a:p>
            <a:pPr>
              <a:tabLst>
                <a:tab pos="266700" algn="ctr"/>
              </a:tabLst>
            </a:pPr>
            <a:r>
              <a:rPr lang="en-US" dirty="0" smtClean="0">
                <a:latin typeface="Aharoni" pitchFamily="2" charset="-79"/>
                <a:cs typeface="Aharoni" pitchFamily="2" charset="-79"/>
              </a:rPr>
              <a:t>d. It </a:t>
            </a:r>
            <a:r>
              <a:rPr lang="en-US" dirty="0">
                <a:latin typeface="Aharoni" pitchFamily="2" charset="-79"/>
                <a:cs typeface="Aharoni" pitchFamily="2" charset="-79"/>
              </a:rPr>
              <a:t>is the same at all inside points.</a:t>
            </a:r>
          </a:p>
        </p:txBody>
      </p:sp>
    </p:spTree>
    <p:extLst>
      <p:ext uri="{BB962C8B-B14F-4D97-AF65-F5344CB8AC3E}">
        <p14:creationId xmlns:p14="http://schemas.microsoft.com/office/powerpoint/2010/main" val="116449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1044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D:\d drive\MJ WORK\Pooja mam (physics)\State board\9th state board\Sound\Gray-plain-website-background.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5401" y="-14288"/>
            <a:ext cx="9194803" cy="51720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8120" y="181584"/>
            <a:ext cx="5554687" cy="707886"/>
          </a:xfrm>
          <a:prstGeom prst="rect">
            <a:avLst/>
          </a:prstGeom>
        </p:spPr>
        <p:txBody>
          <a:bodyPr wrap="square">
            <a:spAutoFit/>
          </a:bodyPr>
          <a:lstStyle/>
          <a:p>
            <a:pPr algn="ctr">
              <a:defRPr/>
            </a:pPr>
            <a:r>
              <a:rPr lang="en-US" sz="20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Magnetic field produced by current through a circular loop of conducting wire</a:t>
            </a:r>
            <a:endParaRPr lang="en-US"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Rectangle 3"/>
          <p:cNvSpPr/>
          <p:nvPr/>
        </p:nvSpPr>
        <p:spPr>
          <a:xfrm>
            <a:off x="485887" y="864870"/>
            <a:ext cx="497915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Freeform 4"/>
          <p:cNvSpPr/>
          <p:nvPr/>
        </p:nvSpPr>
        <p:spPr>
          <a:xfrm>
            <a:off x="508000" y="1631945"/>
            <a:ext cx="7645400" cy="635005"/>
          </a:xfrm>
          <a:custGeom>
            <a:avLst/>
            <a:gdLst>
              <a:gd name="connsiteX0" fmla="*/ 0 w 7645400"/>
              <a:gd name="connsiteY0" fmla="*/ 520700 h 635005"/>
              <a:gd name="connsiteX1" fmla="*/ 1155700 w 7645400"/>
              <a:gd name="connsiteY1" fmla="*/ 165100 h 635005"/>
              <a:gd name="connsiteX2" fmla="*/ 2794000 w 7645400"/>
              <a:gd name="connsiteY2" fmla="*/ 571500 h 635005"/>
              <a:gd name="connsiteX3" fmla="*/ 4495800 w 7645400"/>
              <a:gd name="connsiteY3" fmla="*/ 12700 h 635005"/>
              <a:gd name="connsiteX4" fmla="*/ 5702300 w 7645400"/>
              <a:gd name="connsiteY4" fmla="*/ 635000 h 635005"/>
              <a:gd name="connsiteX5" fmla="*/ 7645400 w 7645400"/>
              <a:gd name="connsiteY5" fmla="*/ 0 h 6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5400" h="635005">
                <a:moveTo>
                  <a:pt x="0" y="520700"/>
                </a:moveTo>
                <a:cubicBezTo>
                  <a:pt x="345016" y="338666"/>
                  <a:pt x="690033" y="156633"/>
                  <a:pt x="1155700" y="165100"/>
                </a:cubicBezTo>
                <a:cubicBezTo>
                  <a:pt x="1621367" y="173567"/>
                  <a:pt x="2237317" y="596900"/>
                  <a:pt x="2794000" y="571500"/>
                </a:cubicBezTo>
                <a:cubicBezTo>
                  <a:pt x="3350683" y="546100"/>
                  <a:pt x="4011083" y="2117"/>
                  <a:pt x="4495800" y="12700"/>
                </a:cubicBezTo>
                <a:cubicBezTo>
                  <a:pt x="4980517" y="23283"/>
                  <a:pt x="5177367" y="637117"/>
                  <a:pt x="5702300" y="635000"/>
                </a:cubicBezTo>
                <a:cubicBezTo>
                  <a:pt x="6227233" y="632883"/>
                  <a:pt x="7645400" y="0"/>
                  <a:pt x="7645400" y="0"/>
                </a:cubicBezTo>
              </a:path>
            </a:pathLst>
          </a:custGeom>
          <a:noFill/>
          <a:ln w="57150">
            <a:solidFill>
              <a:srgbClr val="FF9933"/>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0" name="Group 9"/>
          <p:cNvGrpSpPr/>
          <p:nvPr/>
        </p:nvGrpSpPr>
        <p:grpSpPr>
          <a:xfrm>
            <a:off x="406219" y="2599908"/>
            <a:ext cx="3083281" cy="429042"/>
            <a:chOff x="1291581" y="2052592"/>
            <a:chExt cx="3083281" cy="556323"/>
          </a:xfrm>
        </p:grpSpPr>
        <p:sp>
          <p:nvSpPr>
            <p:cNvPr id="11" name="Rounded Rectangular Callout 10"/>
            <p:cNvSpPr/>
            <p:nvPr/>
          </p:nvSpPr>
          <p:spPr>
            <a:xfrm>
              <a:off x="1291581" y="2052592"/>
              <a:ext cx="3083281" cy="556323"/>
            </a:xfrm>
            <a:prstGeom prst="wedgeRoundRectCallout">
              <a:avLst>
                <a:gd name="adj1" fmla="val -35410"/>
                <a:gd name="adj2" fmla="val -41784"/>
                <a:gd name="adj3" fmla="val 16667"/>
              </a:avLst>
            </a:prstGeom>
            <a:gradFill flip="none" rotWithShape="1">
              <a:gsLst>
                <a:gs pos="0">
                  <a:schemeClr val="bg1"/>
                </a:gs>
                <a:gs pos="100000">
                  <a:schemeClr val="bg1">
                    <a:alpha val="0"/>
                  </a:schemeClr>
                </a:gs>
                <a:gs pos="79000">
                  <a:schemeClr val="bg1">
                    <a:alpha val="63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TextBox 11"/>
            <p:cNvSpPr txBox="1"/>
            <p:nvPr/>
          </p:nvSpPr>
          <p:spPr>
            <a:xfrm>
              <a:off x="1345821" y="2106314"/>
              <a:ext cx="2910357" cy="438992"/>
            </a:xfrm>
            <a:prstGeom prst="rect">
              <a:avLst/>
            </a:prstGeom>
            <a:noFill/>
          </p:spPr>
          <p:txBody>
            <a:bodyPr wrap="square" rtlCol="0">
              <a:spAutoFit/>
            </a:bodyPr>
            <a:lstStyle/>
            <a:p>
              <a:r>
                <a:rPr lang="en-US" sz="1600" b="1" dirty="0" smtClean="0">
                  <a:latin typeface="Aharoni" panose="02010803020104030203" pitchFamily="2" charset="-79"/>
                  <a:cs typeface="Aharoni" panose="02010803020104030203" pitchFamily="2" charset="-79"/>
                </a:rPr>
                <a:t>Take a long conducting wire</a:t>
              </a:r>
              <a:endParaRPr lang="en-US" sz="1600" b="1" dirty="0">
                <a:latin typeface="Aharoni" panose="02010803020104030203" pitchFamily="2" charset="-79"/>
                <a:cs typeface="Aharoni" panose="02010803020104030203" pitchFamily="2" charset="-79"/>
              </a:endParaRPr>
            </a:p>
          </p:txBody>
        </p:sp>
      </p:grpSp>
      <p:sp>
        <p:nvSpPr>
          <p:cNvPr id="44" name="Arc 43"/>
          <p:cNvSpPr/>
          <p:nvPr/>
        </p:nvSpPr>
        <p:spPr>
          <a:xfrm>
            <a:off x="2819400" y="144161"/>
            <a:ext cx="4572000" cy="4572000"/>
          </a:xfrm>
          <a:prstGeom prst="arc">
            <a:avLst>
              <a:gd name="adj1" fmla="val 18961240"/>
              <a:gd name="adj2" fmla="val 31308"/>
            </a:avLst>
          </a:prstGeom>
          <a:ln w="57150">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prstClr val="black"/>
              </a:solidFill>
              <a:latin typeface="Bookman Old Style" pitchFamily="18" charset="0"/>
            </a:endParaRPr>
          </a:p>
        </p:txBody>
      </p:sp>
      <p:grpSp>
        <p:nvGrpSpPr>
          <p:cNvPr id="1019" name="Group 1018"/>
          <p:cNvGrpSpPr/>
          <p:nvPr/>
        </p:nvGrpSpPr>
        <p:grpSpPr>
          <a:xfrm>
            <a:off x="1546852" y="2641602"/>
            <a:ext cx="3179450" cy="2327290"/>
            <a:chOff x="1546852" y="2641602"/>
            <a:chExt cx="3179450" cy="2327290"/>
          </a:xfrm>
        </p:grpSpPr>
        <p:grpSp>
          <p:nvGrpSpPr>
            <p:cNvPr id="19" name="Group 18"/>
            <p:cNvGrpSpPr/>
            <p:nvPr/>
          </p:nvGrpSpPr>
          <p:grpSpPr>
            <a:xfrm>
              <a:off x="1546852" y="2641602"/>
              <a:ext cx="3179450" cy="2327290"/>
              <a:chOff x="1456085" y="3300163"/>
              <a:chExt cx="3179450" cy="1748528"/>
            </a:xfrm>
          </p:grpSpPr>
          <p:cxnSp>
            <p:nvCxnSpPr>
              <p:cNvPr id="20" name="Straight Connector 19"/>
              <p:cNvCxnSpPr/>
              <p:nvPr/>
            </p:nvCxnSpPr>
            <p:spPr>
              <a:xfrm>
                <a:off x="3020543" y="3300163"/>
                <a:ext cx="0" cy="43340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54929" y="3320837"/>
                <a:ext cx="1" cy="41478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37118" y="3713115"/>
                <a:ext cx="10058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29695" y="3714703"/>
                <a:ext cx="100584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1897734" y="3828993"/>
                <a:ext cx="274801" cy="2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610138" y="3698703"/>
                <a:ext cx="1" cy="116790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01558" y="4887167"/>
                <a:ext cx="10308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456085" y="3991935"/>
                <a:ext cx="2523377" cy="1056756"/>
                <a:chOff x="2642988" y="4704985"/>
                <a:chExt cx="2356400" cy="1056756"/>
              </a:xfrm>
            </p:grpSpPr>
            <p:sp>
              <p:nvSpPr>
                <p:cNvPr id="36" name="TextBox 45"/>
                <p:cNvSpPr txBox="1">
                  <a:spLocks noChangeArrowheads="1"/>
                </p:cNvSpPr>
                <p:nvPr/>
              </p:nvSpPr>
              <p:spPr bwMode="auto">
                <a:xfrm>
                  <a:off x="4726722" y="5220237"/>
                  <a:ext cx="272666" cy="358417"/>
                </a:xfrm>
                <a:prstGeom prst="rect">
                  <a:avLst/>
                </a:prstGeom>
                <a:noFill/>
                <a:ln w="57150">
                  <a:noFill/>
                  <a:miter lim="800000"/>
                  <a:headEnd/>
                  <a:tailEnd/>
                </a:ln>
              </p:spPr>
              <p:txBody>
                <a:bodyPr>
                  <a:spAutoFit/>
                </a:bodyPr>
                <a:lstStyle/>
                <a:p>
                  <a:pPr>
                    <a:defRPr/>
                  </a:pPr>
                  <a:r>
                    <a:rPr lang="en-US" sz="2500" b="1" kern="0" dirty="0" smtClean="0">
                      <a:solidFill>
                        <a:srgbClr val="FFFF00"/>
                      </a:solidFill>
                      <a:latin typeface="Arial" pitchFamily="34" charset="0"/>
                      <a:cs typeface="Arial" pitchFamily="34" charset="0"/>
                    </a:rPr>
                    <a:t>–</a:t>
                  </a:r>
                  <a:endParaRPr lang="en-US" sz="2500" b="1" kern="0" dirty="0">
                    <a:solidFill>
                      <a:srgbClr val="FFFF00"/>
                    </a:solidFill>
                    <a:latin typeface="Arial" pitchFamily="34" charset="0"/>
                    <a:cs typeface="Arial" pitchFamily="34" charset="0"/>
                  </a:endParaRPr>
                </a:p>
              </p:txBody>
            </p:sp>
            <p:sp>
              <p:nvSpPr>
                <p:cNvPr id="37" name="TextBox 59"/>
                <p:cNvSpPr txBox="1">
                  <a:spLocks noChangeArrowheads="1"/>
                </p:cNvSpPr>
                <p:nvPr/>
              </p:nvSpPr>
              <p:spPr bwMode="auto">
                <a:xfrm>
                  <a:off x="3756507" y="5220237"/>
                  <a:ext cx="347586" cy="358417"/>
                </a:xfrm>
                <a:prstGeom prst="rect">
                  <a:avLst/>
                </a:prstGeom>
                <a:noFill/>
                <a:ln w="57150">
                  <a:noFill/>
                  <a:miter lim="800000"/>
                  <a:headEnd/>
                  <a:tailEnd/>
                </a:ln>
              </p:spPr>
              <p:txBody>
                <a:bodyPr wrap="none">
                  <a:spAutoFit/>
                </a:bodyPr>
                <a:lstStyle/>
                <a:p>
                  <a:pPr>
                    <a:defRPr/>
                  </a:pPr>
                  <a:r>
                    <a:rPr lang="en-US" sz="2500" b="1" kern="0" dirty="0">
                      <a:solidFill>
                        <a:srgbClr val="FFFF00"/>
                      </a:solidFill>
                      <a:latin typeface="Arial" pitchFamily="34" charset="0"/>
                      <a:cs typeface="Arial" pitchFamily="34" charset="0"/>
                    </a:rPr>
                    <a:t>+</a:t>
                  </a:r>
                </a:p>
              </p:txBody>
            </p:sp>
            <p:cxnSp>
              <p:nvCxnSpPr>
                <p:cNvPr id="38" name="Straight Connector 37"/>
                <p:cNvCxnSpPr/>
                <p:nvPr/>
              </p:nvCxnSpPr>
              <p:spPr>
                <a:xfrm rot="5400000">
                  <a:off x="3940364" y="5586155"/>
                  <a:ext cx="350085"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4146204" y="5586155"/>
                  <a:ext cx="175042"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177001" y="5586155"/>
                  <a:ext cx="350085"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4382841" y="5586155"/>
                  <a:ext cx="175042"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4413638" y="5586155"/>
                  <a:ext cx="350085"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4619479" y="5586155"/>
                  <a:ext cx="175042" cy="10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05" name="TextBox 59"/>
                <p:cNvSpPr txBox="1">
                  <a:spLocks noChangeArrowheads="1"/>
                </p:cNvSpPr>
                <p:nvPr/>
              </p:nvSpPr>
              <p:spPr bwMode="auto">
                <a:xfrm>
                  <a:off x="2980790" y="5123898"/>
                  <a:ext cx="388002" cy="358418"/>
                </a:xfrm>
                <a:prstGeom prst="rect">
                  <a:avLst/>
                </a:prstGeom>
                <a:noFill/>
                <a:ln w="57150">
                  <a:noFill/>
                  <a:miter lim="800000"/>
                  <a:headEnd/>
                  <a:tailEnd/>
                </a:ln>
              </p:spPr>
              <p:txBody>
                <a:bodyPr wrap="none">
                  <a:spAutoFit/>
                </a:bodyPr>
                <a:lstStyle/>
                <a:p>
                  <a:pPr algn="ctr">
                    <a:defRPr/>
                  </a:pPr>
                  <a:r>
                    <a:rPr lang="en-US" sz="2500" b="1" kern="0" dirty="0" smtClean="0">
                      <a:solidFill>
                        <a:srgbClr val="FFFF00"/>
                      </a:solidFill>
                      <a:latin typeface="Arial" pitchFamily="34" charset="0"/>
                      <a:cs typeface="Arial" pitchFamily="34" charset="0"/>
                    </a:rPr>
                    <a:t>A</a:t>
                  </a:r>
                  <a:endParaRPr lang="en-US" sz="2500" b="1" kern="0" dirty="0">
                    <a:solidFill>
                      <a:srgbClr val="FFFF00"/>
                    </a:solidFill>
                    <a:latin typeface="Arial" pitchFamily="34" charset="0"/>
                    <a:cs typeface="Arial" pitchFamily="34" charset="0"/>
                  </a:endParaRPr>
                </a:p>
              </p:txBody>
            </p:sp>
            <p:cxnSp>
              <p:nvCxnSpPr>
                <p:cNvPr id="1010" name="Straight Connector 1009"/>
                <p:cNvCxnSpPr/>
                <p:nvPr/>
              </p:nvCxnSpPr>
              <p:spPr>
                <a:xfrm rot="8700000">
                  <a:off x="2906780" y="4849165"/>
                  <a:ext cx="584946" cy="875"/>
                </a:xfrm>
                <a:prstGeom prst="line">
                  <a:avLst/>
                </a:prstGeom>
                <a:ln w="28575">
                  <a:solidFill>
                    <a:schemeClr val="bg1"/>
                  </a:solidFill>
                  <a:headEnd type="stealth" w="lg" len="lg"/>
                </a:ln>
              </p:spPr>
              <p:style>
                <a:lnRef idx="1">
                  <a:schemeClr val="accent1"/>
                </a:lnRef>
                <a:fillRef idx="0">
                  <a:schemeClr val="accent1"/>
                </a:fillRef>
                <a:effectRef idx="0">
                  <a:schemeClr val="accent1"/>
                </a:effectRef>
                <a:fontRef idx="minor">
                  <a:schemeClr val="tx1"/>
                </a:fontRef>
              </p:style>
            </p:cxnSp>
            <p:sp>
              <p:nvSpPr>
                <p:cNvPr id="1008" name="TextBox 59"/>
                <p:cNvSpPr txBox="1">
                  <a:spLocks noChangeArrowheads="1"/>
                </p:cNvSpPr>
                <p:nvPr/>
              </p:nvSpPr>
              <p:spPr bwMode="auto">
                <a:xfrm>
                  <a:off x="2840347" y="5399144"/>
                  <a:ext cx="347586" cy="358417"/>
                </a:xfrm>
                <a:prstGeom prst="rect">
                  <a:avLst/>
                </a:prstGeom>
                <a:noFill/>
                <a:ln w="57150">
                  <a:noFill/>
                  <a:miter lim="800000"/>
                  <a:headEnd/>
                  <a:tailEnd/>
                </a:ln>
              </p:spPr>
              <p:txBody>
                <a:bodyPr wrap="none">
                  <a:spAutoFit/>
                </a:bodyPr>
                <a:lstStyle/>
                <a:p>
                  <a:pPr>
                    <a:defRPr/>
                  </a:pPr>
                  <a:r>
                    <a:rPr lang="en-US" sz="2500" b="1" kern="0" dirty="0">
                      <a:solidFill>
                        <a:srgbClr val="FFFF00"/>
                      </a:solidFill>
                      <a:latin typeface="Arial" pitchFamily="34" charset="0"/>
                      <a:cs typeface="Arial" pitchFamily="34" charset="0"/>
                    </a:rPr>
                    <a:t>+</a:t>
                  </a:r>
                </a:p>
              </p:txBody>
            </p:sp>
            <p:sp>
              <p:nvSpPr>
                <p:cNvPr id="1009" name="TextBox 45"/>
                <p:cNvSpPr txBox="1">
                  <a:spLocks noChangeArrowheads="1"/>
                </p:cNvSpPr>
                <p:nvPr/>
              </p:nvSpPr>
              <p:spPr bwMode="auto">
                <a:xfrm>
                  <a:off x="2763957" y="4951160"/>
                  <a:ext cx="272666" cy="358417"/>
                </a:xfrm>
                <a:prstGeom prst="rect">
                  <a:avLst/>
                </a:prstGeom>
                <a:noFill/>
                <a:ln w="57150">
                  <a:noFill/>
                  <a:miter lim="800000"/>
                  <a:headEnd/>
                  <a:tailEnd/>
                </a:ln>
              </p:spPr>
              <p:txBody>
                <a:bodyPr>
                  <a:spAutoFit/>
                </a:bodyPr>
                <a:lstStyle/>
                <a:p>
                  <a:pPr>
                    <a:defRPr/>
                  </a:pPr>
                  <a:r>
                    <a:rPr lang="en-US" sz="2500" b="1" kern="0" dirty="0" smtClean="0">
                      <a:solidFill>
                        <a:srgbClr val="FFFF00"/>
                      </a:solidFill>
                      <a:latin typeface="Arial" pitchFamily="34" charset="0"/>
                      <a:cs typeface="Arial" pitchFamily="34" charset="0"/>
                    </a:rPr>
                    <a:t>–</a:t>
                  </a:r>
                  <a:endParaRPr lang="en-US" sz="2500" b="1" kern="0" dirty="0">
                    <a:solidFill>
                      <a:srgbClr val="FFFF00"/>
                    </a:solidFill>
                    <a:latin typeface="Arial" pitchFamily="34" charset="0"/>
                    <a:cs typeface="Arial" pitchFamily="34" charset="0"/>
                  </a:endParaRPr>
                </a:p>
              </p:txBody>
            </p:sp>
            <p:sp>
              <p:nvSpPr>
                <p:cNvPr id="1020" name="TextBox 45"/>
                <p:cNvSpPr txBox="1">
                  <a:spLocks noChangeArrowheads="1"/>
                </p:cNvSpPr>
                <p:nvPr/>
              </p:nvSpPr>
              <p:spPr bwMode="auto">
                <a:xfrm>
                  <a:off x="2642988" y="4704985"/>
                  <a:ext cx="272666" cy="358417"/>
                </a:xfrm>
                <a:prstGeom prst="rect">
                  <a:avLst/>
                </a:prstGeom>
                <a:noFill/>
                <a:ln w="57150">
                  <a:noFill/>
                  <a:miter lim="800000"/>
                  <a:headEnd/>
                  <a:tailEnd/>
                </a:ln>
              </p:spPr>
              <p:txBody>
                <a:bodyPr>
                  <a:spAutoFit/>
                </a:bodyPr>
                <a:lstStyle/>
                <a:p>
                  <a:pPr>
                    <a:defRPr/>
                  </a:pPr>
                  <a:r>
                    <a:rPr lang="en-US" sz="2400" b="1" kern="0" dirty="0" smtClean="0">
                      <a:solidFill>
                        <a:srgbClr val="FFFF00"/>
                      </a:solidFill>
                      <a:latin typeface="Arial" pitchFamily="34" charset="0"/>
                      <a:cs typeface="Arial" pitchFamily="34" charset="0"/>
                    </a:rPr>
                    <a:t>R</a:t>
                  </a:r>
                  <a:endParaRPr lang="en-US" sz="2400" b="1" kern="0" dirty="0">
                    <a:solidFill>
                      <a:srgbClr val="FFFF00"/>
                    </a:solidFill>
                    <a:latin typeface="Arial" pitchFamily="34" charset="0"/>
                    <a:cs typeface="Arial" pitchFamily="34" charset="0"/>
                  </a:endParaRPr>
                </a:p>
              </p:txBody>
            </p:sp>
          </p:grpSp>
          <p:grpSp>
            <p:nvGrpSpPr>
              <p:cNvPr id="28" name="Group 27"/>
              <p:cNvGrpSpPr/>
              <p:nvPr/>
            </p:nvGrpSpPr>
            <p:grpSpPr>
              <a:xfrm>
                <a:off x="1822790" y="4456353"/>
                <a:ext cx="2809572" cy="416479"/>
                <a:chOff x="1822790" y="4456353"/>
                <a:chExt cx="2809572" cy="416479"/>
              </a:xfrm>
            </p:grpSpPr>
            <p:cxnSp>
              <p:nvCxnSpPr>
                <p:cNvPr id="35" name="Straight Connector 34"/>
                <p:cNvCxnSpPr/>
                <p:nvPr/>
              </p:nvCxnSpPr>
              <p:spPr>
                <a:xfrm>
                  <a:off x="3657600" y="4872832"/>
                  <a:ext cx="97476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flipV="1">
                  <a:off x="1822790" y="4456353"/>
                  <a:ext cx="381968" cy="286988"/>
                </a:xfrm>
                <a:prstGeom prst="ellipse">
                  <a:avLst/>
                </a:prstGeom>
                <a:no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cxnSp>
            <p:nvCxnSpPr>
              <p:cNvPr id="1003" name="Straight Connector 1002"/>
              <p:cNvCxnSpPr/>
              <p:nvPr/>
            </p:nvCxnSpPr>
            <p:spPr>
              <a:xfrm rot="5400000">
                <a:off x="1949443" y="4376283"/>
                <a:ext cx="155118" cy="187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rot="5400000">
                <a:off x="1965030" y="4803861"/>
                <a:ext cx="137401" cy="205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02" name="Picture 1001"/>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4046"/>
            <a:stretch/>
          </p:blipFill>
          <p:spPr>
            <a:xfrm>
              <a:off x="1975485" y="3305175"/>
              <a:ext cx="320040" cy="890144"/>
            </a:xfrm>
            <a:prstGeom prst="rect">
              <a:avLst/>
            </a:prstGeom>
            <a:ln>
              <a:noFill/>
            </a:ln>
          </p:spPr>
        </p:pic>
      </p:grpSp>
      <p:sp>
        <p:nvSpPr>
          <p:cNvPr id="45" name="Arc 44"/>
          <p:cNvSpPr/>
          <p:nvPr/>
        </p:nvSpPr>
        <p:spPr>
          <a:xfrm>
            <a:off x="2819400" y="144161"/>
            <a:ext cx="4572000" cy="4572000"/>
          </a:xfrm>
          <a:prstGeom prst="arc">
            <a:avLst>
              <a:gd name="adj1" fmla="val 19541313"/>
              <a:gd name="adj2" fmla="val 20176770"/>
            </a:avLst>
          </a:prstGeom>
          <a:noFill/>
          <a:ln w="57150">
            <a:solidFill>
              <a:srgbClr val="FF8837"/>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6" name="Group 45"/>
          <p:cNvGrpSpPr/>
          <p:nvPr/>
        </p:nvGrpSpPr>
        <p:grpSpPr>
          <a:xfrm>
            <a:off x="6906318" y="1500378"/>
            <a:ext cx="1005840" cy="1000841"/>
            <a:chOff x="6628596" y="1982335"/>
            <a:chExt cx="2286804" cy="2296241"/>
          </a:xfrm>
          <a:scene3d>
            <a:camera prst="orthographicFront">
              <a:rot lat="0" lon="0" rev="0"/>
            </a:camera>
            <a:lightRig rig="balanced" dir="t">
              <a:rot lat="0" lon="0" rev="8700000"/>
            </a:lightRig>
          </a:scene3d>
        </p:grpSpPr>
        <p:sp>
          <p:nvSpPr>
            <p:cNvPr id="47" name="Arc 46"/>
            <p:cNvSpPr/>
            <p:nvPr/>
          </p:nvSpPr>
          <p:spPr>
            <a:xfrm flipV="1">
              <a:off x="6629317" y="1982335"/>
              <a:ext cx="2286000" cy="2286000"/>
            </a:xfrm>
            <a:prstGeom prst="arc">
              <a:avLst>
                <a:gd name="adj1" fmla="val 10808822"/>
                <a:gd name="adj2" fmla="val 15176229"/>
              </a:avLst>
            </a:prstGeom>
            <a:noFill/>
            <a:ln w="57150">
              <a:solidFill>
                <a:srgbClr val="FF6600"/>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Arc 47"/>
            <p:cNvSpPr/>
            <p:nvPr/>
          </p:nvSpPr>
          <p:spPr>
            <a:xfrm flipH="1" flipV="1">
              <a:off x="6629400" y="1986420"/>
              <a:ext cx="2286000" cy="2286000"/>
            </a:xfrm>
            <a:prstGeom prst="arc">
              <a:avLst>
                <a:gd name="adj1" fmla="val 10808822"/>
                <a:gd name="adj2" fmla="val 15176229"/>
              </a:avLst>
            </a:prstGeom>
            <a:noFill/>
            <a:ln w="57150">
              <a:solidFill>
                <a:srgbClr val="FF6600"/>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Arc 48"/>
            <p:cNvSpPr/>
            <p:nvPr/>
          </p:nvSpPr>
          <p:spPr>
            <a:xfrm>
              <a:off x="6628596" y="1992576"/>
              <a:ext cx="2286000" cy="2286000"/>
            </a:xfrm>
            <a:prstGeom prst="arc">
              <a:avLst>
                <a:gd name="adj1" fmla="val 10808822"/>
                <a:gd name="adj2" fmla="val 0"/>
              </a:avLst>
            </a:prstGeom>
            <a:noFill/>
            <a:ln w="57150">
              <a:solidFill>
                <a:srgbClr val="FF6600"/>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Flowchart: Connector 49"/>
          <p:cNvSpPr/>
          <p:nvPr/>
        </p:nvSpPr>
        <p:spPr>
          <a:xfrm>
            <a:off x="6875708" y="1995873"/>
            <a:ext cx="73152" cy="73152"/>
          </a:xfrm>
          <a:prstGeom prst="flowChartConnector">
            <a:avLst/>
          </a:prstGeom>
          <a:solidFill>
            <a:schemeClr val="bg1"/>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51" name="Flowchart: Connector 50"/>
          <p:cNvSpPr/>
          <p:nvPr/>
        </p:nvSpPr>
        <p:spPr>
          <a:xfrm>
            <a:off x="7878539" y="1994812"/>
            <a:ext cx="73152" cy="73152"/>
          </a:xfrm>
          <a:prstGeom prst="flowChartConnector">
            <a:avLst/>
          </a:prstGeom>
          <a:solidFill>
            <a:schemeClr val="bg1"/>
          </a:solidFill>
          <a:ln>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grpSp>
        <p:nvGrpSpPr>
          <p:cNvPr id="52" name="Group 51"/>
          <p:cNvGrpSpPr/>
          <p:nvPr/>
        </p:nvGrpSpPr>
        <p:grpSpPr>
          <a:xfrm>
            <a:off x="6501294" y="1621893"/>
            <a:ext cx="822960" cy="822960"/>
            <a:chOff x="2625187" y="2289956"/>
            <a:chExt cx="1371600" cy="1371600"/>
          </a:xfrm>
        </p:grpSpPr>
        <p:sp>
          <p:nvSpPr>
            <p:cNvPr id="53" name="Flowchart: Connector 52"/>
            <p:cNvSpPr/>
            <p:nvPr/>
          </p:nvSpPr>
          <p:spPr>
            <a:xfrm>
              <a:off x="3174039" y="2840148"/>
              <a:ext cx="274320" cy="27432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54" name="Flowchart: Connector 53"/>
            <p:cNvSpPr/>
            <p:nvPr/>
          </p:nvSpPr>
          <p:spPr>
            <a:xfrm>
              <a:off x="3037995" y="2698899"/>
              <a:ext cx="548640" cy="54864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55" name="Flowchart: Connector 54"/>
            <p:cNvSpPr/>
            <p:nvPr/>
          </p:nvSpPr>
          <p:spPr>
            <a:xfrm>
              <a:off x="2899347" y="2563599"/>
              <a:ext cx="822960" cy="82296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56" name="Flowchart: Connector 55"/>
            <p:cNvSpPr/>
            <p:nvPr/>
          </p:nvSpPr>
          <p:spPr>
            <a:xfrm>
              <a:off x="2763303" y="2425695"/>
              <a:ext cx="1097280" cy="109728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57" name="Flowchart: Connector 56"/>
            <p:cNvSpPr/>
            <p:nvPr/>
          </p:nvSpPr>
          <p:spPr>
            <a:xfrm>
              <a:off x="2625187" y="2289956"/>
              <a:ext cx="1371600" cy="137160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grpSp>
      <p:grpSp>
        <p:nvGrpSpPr>
          <p:cNvPr id="58" name="Group 57"/>
          <p:cNvGrpSpPr/>
          <p:nvPr/>
        </p:nvGrpSpPr>
        <p:grpSpPr>
          <a:xfrm>
            <a:off x="7501400" y="1621619"/>
            <a:ext cx="822960" cy="822960"/>
            <a:chOff x="2625187" y="2289956"/>
            <a:chExt cx="1371600" cy="1371600"/>
          </a:xfrm>
        </p:grpSpPr>
        <p:sp>
          <p:nvSpPr>
            <p:cNvPr id="59" name="Flowchart: Connector 58"/>
            <p:cNvSpPr/>
            <p:nvPr/>
          </p:nvSpPr>
          <p:spPr>
            <a:xfrm>
              <a:off x="3174039" y="2840148"/>
              <a:ext cx="274320" cy="27432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60" name="Flowchart: Connector 59"/>
            <p:cNvSpPr/>
            <p:nvPr/>
          </p:nvSpPr>
          <p:spPr>
            <a:xfrm>
              <a:off x="3037995" y="2698899"/>
              <a:ext cx="548640" cy="54864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61" name="Flowchart: Connector 60"/>
            <p:cNvSpPr/>
            <p:nvPr/>
          </p:nvSpPr>
          <p:spPr>
            <a:xfrm>
              <a:off x="2899347" y="2563599"/>
              <a:ext cx="822960" cy="82296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62" name="Flowchart: Connector 61"/>
            <p:cNvSpPr/>
            <p:nvPr/>
          </p:nvSpPr>
          <p:spPr>
            <a:xfrm>
              <a:off x="2763303" y="2425695"/>
              <a:ext cx="1097280" cy="109728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sp>
          <p:nvSpPr>
            <p:cNvPr id="63" name="Flowchart: Connector 62"/>
            <p:cNvSpPr/>
            <p:nvPr/>
          </p:nvSpPr>
          <p:spPr>
            <a:xfrm>
              <a:off x="2625187" y="2289956"/>
              <a:ext cx="1371600" cy="1371600"/>
            </a:xfrm>
            <a:prstGeom prst="flowChartConnector">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prstClr val="white"/>
                </a:solidFill>
                <a:latin typeface="Bookman Old Style" pitchFamily="18" charset="0"/>
              </a:endParaRPr>
            </a:p>
          </p:txBody>
        </p:sp>
      </p:grpSp>
      <p:grpSp>
        <p:nvGrpSpPr>
          <p:cNvPr id="64" name="Group 63"/>
          <p:cNvGrpSpPr/>
          <p:nvPr/>
        </p:nvGrpSpPr>
        <p:grpSpPr>
          <a:xfrm>
            <a:off x="2600575" y="992618"/>
            <a:ext cx="1717506" cy="1717506"/>
            <a:chOff x="6633224" y="1982335"/>
            <a:chExt cx="2286000" cy="2286000"/>
          </a:xfrm>
          <a:scene3d>
            <a:camera prst="orthographicFront">
              <a:rot lat="0" lon="0" rev="0"/>
            </a:camera>
            <a:lightRig rig="balanced" dir="t">
              <a:rot lat="0" lon="0" rev="8700000"/>
            </a:lightRig>
          </a:scene3d>
        </p:grpSpPr>
        <p:sp>
          <p:nvSpPr>
            <p:cNvPr id="65" name="Arc 64"/>
            <p:cNvSpPr/>
            <p:nvPr/>
          </p:nvSpPr>
          <p:spPr>
            <a:xfrm flipV="1">
              <a:off x="6633224" y="1982335"/>
              <a:ext cx="2286000" cy="2286000"/>
            </a:xfrm>
            <a:prstGeom prst="arc">
              <a:avLst>
                <a:gd name="adj1" fmla="val 10808822"/>
                <a:gd name="adj2" fmla="val 14864551"/>
              </a:avLst>
            </a:prstGeom>
            <a:noFill/>
            <a:ln w="57150">
              <a:solidFill>
                <a:srgbClr val="FF9933"/>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Arc 65"/>
            <p:cNvSpPr/>
            <p:nvPr/>
          </p:nvSpPr>
          <p:spPr>
            <a:xfrm flipH="1" flipV="1">
              <a:off x="6633224" y="1982335"/>
              <a:ext cx="2286000" cy="2286000"/>
            </a:xfrm>
            <a:prstGeom prst="arc">
              <a:avLst>
                <a:gd name="adj1" fmla="val 10808822"/>
                <a:gd name="adj2" fmla="val 15176229"/>
              </a:avLst>
            </a:prstGeom>
            <a:noFill/>
            <a:ln w="57150">
              <a:solidFill>
                <a:srgbClr val="FF9933"/>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Arc 66"/>
            <p:cNvSpPr/>
            <p:nvPr/>
          </p:nvSpPr>
          <p:spPr>
            <a:xfrm>
              <a:off x="6633224" y="1982335"/>
              <a:ext cx="2286000" cy="2286000"/>
            </a:xfrm>
            <a:prstGeom prst="arc">
              <a:avLst>
                <a:gd name="adj1" fmla="val 10808822"/>
                <a:gd name="adj2" fmla="val 0"/>
              </a:avLst>
            </a:prstGeom>
            <a:noFill/>
            <a:ln w="57150">
              <a:solidFill>
                <a:srgbClr val="FF9933"/>
              </a:solid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8" name="Arc 67"/>
          <p:cNvSpPr/>
          <p:nvPr/>
        </p:nvSpPr>
        <p:spPr>
          <a:xfrm flipH="1" flipV="1">
            <a:off x="2595753" y="1001903"/>
            <a:ext cx="1719072" cy="1719072"/>
          </a:xfrm>
          <a:prstGeom prst="arc">
            <a:avLst>
              <a:gd name="adj1" fmla="val 12731398"/>
              <a:gd name="adj2" fmla="val 15147829"/>
            </a:avLst>
          </a:prstGeom>
          <a:noFill/>
          <a:ln w="57150">
            <a:solidFill>
              <a:srgbClr val="FF993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Arc 68"/>
          <p:cNvSpPr/>
          <p:nvPr/>
        </p:nvSpPr>
        <p:spPr>
          <a:xfrm flipV="1">
            <a:off x="2596617" y="995682"/>
            <a:ext cx="1719072" cy="1719072"/>
          </a:xfrm>
          <a:prstGeom prst="arc">
            <a:avLst>
              <a:gd name="adj1" fmla="val 12731398"/>
              <a:gd name="adj2" fmla="val 14959885"/>
            </a:avLst>
          </a:prstGeom>
          <a:noFill/>
          <a:ln w="57150">
            <a:solidFill>
              <a:srgbClr val="FF993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Parallelogram 69"/>
          <p:cNvSpPr/>
          <p:nvPr/>
        </p:nvSpPr>
        <p:spPr>
          <a:xfrm>
            <a:off x="1066802" y="1225550"/>
            <a:ext cx="4800598" cy="1190032"/>
          </a:xfrm>
          <a:prstGeom prst="parallelogram">
            <a:avLst/>
          </a:prstGeom>
          <a:solidFill>
            <a:schemeClr val="accent6">
              <a:lumMod val="40000"/>
              <a:lumOff val="60000"/>
            </a:schemeClr>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1" name="Group 70"/>
          <p:cNvGrpSpPr/>
          <p:nvPr/>
        </p:nvGrpSpPr>
        <p:grpSpPr>
          <a:xfrm>
            <a:off x="1329998" y="1300197"/>
            <a:ext cx="4258002" cy="1080465"/>
            <a:chOff x="1263899" y="5137602"/>
            <a:chExt cx="5060701" cy="1156493"/>
          </a:xfrm>
        </p:grpSpPr>
        <p:grpSp>
          <p:nvGrpSpPr>
            <p:cNvPr id="72" name="Group 71"/>
            <p:cNvGrpSpPr/>
            <p:nvPr/>
          </p:nvGrpSpPr>
          <p:grpSpPr>
            <a:xfrm>
              <a:off x="1702339" y="5137602"/>
              <a:ext cx="1676279" cy="632920"/>
              <a:chOff x="1043112" y="1844528"/>
              <a:chExt cx="1676279" cy="632920"/>
            </a:xfrm>
          </p:grpSpPr>
          <p:pic>
            <p:nvPicPr>
              <p:cNvPr id="857" name="Picture 8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858" name="Picture 85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859" name="Picture 85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860" name="Picture 85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861" name="Picture 86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862" name="Picture 86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863" name="Picture 86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864" name="Picture 86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865" name="Picture 86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866" name="Picture 86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867" name="Picture 86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868" name="Picture 86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869" name="Picture 86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870" name="Picture 86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871" name="Picture 87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872" name="Picture 87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873" name="Picture 87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874" name="Picture 87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875" name="Picture 87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876" name="Picture 87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877" name="Picture 87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878" name="Picture 87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879" name="Picture 87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880" name="Picture 87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881" name="Picture 8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882" name="Picture 88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883" name="Picture 8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884" name="Picture 8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885" name="Picture 88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886" name="Picture 8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887" name="Picture 8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888" name="Picture 88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889" name="Picture 88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890" name="Picture 88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891" name="Picture 8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892" name="Picture 89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893" name="Picture 89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894" name="Picture 89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895" name="Picture 89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896" name="Picture 89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897" name="Picture 89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898" name="Picture 89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899" name="Picture 8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900" name="Picture 89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901" name="Picture 9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902" name="Picture 9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903" name="Picture 90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904" name="Picture 90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905" name="Picture 90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906" name="Picture 90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907" name="Picture 90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908" name="Picture 90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909" name="Picture 90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910" name="Picture 9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911" name="Picture 910"/>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912" name="Picture 911"/>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913" name="Picture 912"/>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914" name="Picture 913"/>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915" name="Picture 914"/>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916" name="Picture 915"/>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917" name="Picture 91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918" name="Picture 91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919" name="Picture 91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920" name="Picture 91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921" name="Picture 92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922" name="Picture 921"/>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923" name="Picture 92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924" name="Picture 92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925" name="Picture 92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926" name="Picture 92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927" name="Picture 92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928" name="Picture 92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929" name="Picture 92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930" name="Picture 92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931" name="Picture 9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932" name="Picture 93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933" name="Picture 93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934" name="Picture 93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935" name="Picture 93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936" name="Picture 93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937" name="Picture 93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938" name="Picture 9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939" name="Picture 93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940" name="Picture 93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941" name="Picture 9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942" name="Picture 94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943" name="Picture 94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944" name="Picture 94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945" name="Picture 94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946" name="Picture 94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947" name="Picture 9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948" name="Picture 9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949" name="Picture 9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950" name="Picture 9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951" name="Picture 9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952" name="Picture 9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953" name="Picture 9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3" name="Group 72"/>
            <p:cNvGrpSpPr/>
            <p:nvPr/>
          </p:nvGrpSpPr>
          <p:grpSpPr>
            <a:xfrm>
              <a:off x="1263899" y="5604327"/>
              <a:ext cx="1676279" cy="689768"/>
              <a:chOff x="1043112" y="1787680"/>
              <a:chExt cx="1676279" cy="689768"/>
            </a:xfrm>
          </p:grpSpPr>
          <p:pic>
            <p:nvPicPr>
              <p:cNvPr id="760" name="Picture 75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761" name="Picture 76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762" name="Picture 76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763" name="Picture 76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764" name="Picture 76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765" name="Picture 76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766" name="Picture 76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767" name="Picture 76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768" name="Picture 76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769" name="Picture 76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770" name="Picture 76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771" name="Picture 77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772" name="Picture 77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773" name="Picture 77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774" name="Picture 77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775" name="Picture 77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776" name="Picture 77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777" name="Picture 77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778" name="Picture 77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779" name="Picture 77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75009" y="2122055"/>
                <a:ext cx="84367" cy="65975"/>
              </a:xfrm>
              <a:prstGeom prst="rect">
                <a:avLst/>
              </a:prstGeom>
            </p:spPr>
          </p:pic>
          <p:pic>
            <p:nvPicPr>
              <p:cNvPr id="780" name="Picture 77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781" name="Picture 7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782" name="Picture 78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783" name="Picture 7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784" name="Picture 7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785" name="Picture 78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786" name="Picture 7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787" name="Picture 7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788" name="Picture 78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789" name="Picture 78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790" name="Picture 7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09934" y="1940304"/>
                <a:ext cx="84367" cy="65975"/>
              </a:xfrm>
              <a:prstGeom prst="rect">
                <a:avLst/>
              </a:prstGeom>
            </p:spPr>
          </p:pic>
          <p:pic>
            <p:nvPicPr>
              <p:cNvPr id="791" name="Picture 7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792" name="Picture 79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793" name="Picture 79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794" name="Picture 79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795" name="Picture 79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796" name="Picture 79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797" name="Picture 79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798" name="Picture 79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799" name="Picture 79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800" name="Picture 79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801" name="Picture 80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802" name="Picture 8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803" name="Picture 80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804" name="Picture 80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805" name="Picture 80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806" name="Picture 80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807" name="Picture 80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808" name="Picture 80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69138" y="1787680"/>
                <a:ext cx="45719" cy="45719"/>
              </a:xfrm>
              <a:prstGeom prst="rect">
                <a:avLst/>
              </a:prstGeom>
            </p:spPr>
          </p:pic>
          <p:pic>
            <p:nvPicPr>
              <p:cNvPr id="809" name="Picture 80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810" name="Picture 8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811" name="Picture 81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812" name="Picture 81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813" name="Picture 8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814" name="Picture 813"/>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815" name="Picture 81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816" name="Picture 815"/>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817" name="Picture 81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818" name="Picture 817"/>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819" name="Picture 818"/>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820" name="Picture 81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821" name="Picture 82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822" name="Picture 82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823" name="Picture 82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824" name="Picture 823"/>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825" name="Picture 824"/>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826" name="Picture 82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827" name="Picture 82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828" name="Picture 82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829" name="Picture 82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830" name="Picture 82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831" name="Picture 8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832" name="Picture 83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61639" y="2073235"/>
                <a:ext cx="45719" cy="45719"/>
              </a:xfrm>
              <a:prstGeom prst="rect">
                <a:avLst/>
              </a:prstGeom>
            </p:spPr>
          </p:pic>
          <p:pic>
            <p:nvPicPr>
              <p:cNvPr id="833" name="Picture 83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7680" y="1952878"/>
                <a:ext cx="45719" cy="45719"/>
              </a:xfrm>
              <a:prstGeom prst="rect">
                <a:avLst/>
              </a:prstGeom>
            </p:spPr>
          </p:pic>
          <p:pic>
            <p:nvPicPr>
              <p:cNvPr id="834" name="Picture 83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835" name="Picture 83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836" name="Picture 83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837" name="Picture 83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838" name="Picture 8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839" name="Picture 83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840" name="Picture 83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841" name="Picture 8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842" name="Picture 84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843" name="Picture 84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844" name="Picture 8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845" name="Picture 84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846" name="Picture 84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847" name="Picture 84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848" name="Picture 84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849" name="Picture 84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850" name="Picture 8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851" name="Picture 8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852" name="Picture 8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853" name="Picture 8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854" name="Picture 8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855" name="Picture 8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856" name="Picture 8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4" name="Group 73"/>
            <p:cNvGrpSpPr/>
            <p:nvPr/>
          </p:nvGrpSpPr>
          <p:grpSpPr>
            <a:xfrm>
              <a:off x="3348679" y="5626226"/>
              <a:ext cx="1676279" cy="632920"/>
              <a:chOff x="1043112" y="1844528"/>
              <a:chExt cx="1676279" cy="632920"/>
            </a:xfrm>
          </p:grpSpPr>
          <p:pic>
            <p:nvPicPr>
              <p:cNvPr id="663" name="Picture 66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664" name="Picture 66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665" name="Picture 66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666" name="Picture 66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667" name="Picture 66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668" name="Picture 66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669" name="Picture 66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670" name="Picture 66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671" name="Picture 67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672" name="Picture 67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673" name="Picture 67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674" name="Picture 67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675" name="Picture 67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676" name="Picture 67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677" name="Picture 67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678" name="Picture 67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679" name="Picture 67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680" name="Picture 67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681" name="Picture 6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682" name="Picture 68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683" name="Picture 6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684" name="Picture 6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685" name="Picture 68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686" name="Picture 6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687" name="Picture 6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688" name="Picture 68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689" name="Picture 68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690" name="Picture 6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691" name="Picture 69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692" name="Picture 69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693" name="Picture 69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694" name="Picture 69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695" name="Picture 69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696" name="Picture 69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697" name="Picture 69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698" name="Picture 69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699" name="Picture 69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700" name="Picture 69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701" name="Picture 7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702" name="Picture 70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703" name="Picture 70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704" name="Picture 70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705" name="Picture 70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706" name="Picture 70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707" name="Picture 70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708" name="Picture 70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709" name="Picture 70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710" name="Picture 7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711" name="Picture 7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712" name="Picture 7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713" name="Picture 7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714" name="Picture 71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715" name="Picture 71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716" name="Picture 71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717" name="Picture 716"/>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718" name="Picture 717"/>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719" name="Picture 718"/>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720" name="Picture 719"/>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721" name="Picture 720"/>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722" name="Picture 721"/>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723" name="Picture 72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724" name="Picture 7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725" name="Picture 72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726" name="Picture 72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727" name="Picture 72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728" name="Picture 727"/>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729" name="Picture 72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730" name="Picture 72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731" name="Picture 73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732" name="Picture 73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733" name="Picture 73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734" name="Picture 73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735" name="Picture 73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736" name="Picture 73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737" name="Picture 73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738" name="Picture 7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09279" y="2027837"/>
                <a:ext cx="45719" cy="45719"/>
              </a:xfrm>
              <a:prstGeom prst="rect">
                <a:avLst/>
              </a:prstGeom>
            </p:spPr>
          </p:pic>
          <p:pic>
            <p:nvPicPr>
              <p:cNvPr id="739" name="Picture 73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740" name="Picture 73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741" name="Picture 7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742" name="Picture 74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743" name="Picture 74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744" name="Picture 7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745" name="Picture 74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746" name="Picture 74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747" name="Picture 7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748" name="Picture 7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749" name="Picture 74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750" name="Picture 74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16273" y="1995484"/>
                <a:ext cx="84367" cy="65975"/>
              </a:xfrm>
              <a:prstGeom prst="rect">
                <a:avLst/>
              </a:prstGeom>
            </p:spPr>
          </p:pic>
          <p:pic>
            <p:nvPicPr>
              <p:cNvPr id="751" name="Picture 75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752" name="Picture 75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09537" y="2105481"/>
                <a:ext cx="84367" cy="65975"/>
              </a:xfrm>
              <a:prstGeom prst="rect">
                <a:avLst/>
              </a:prstGeom>
            </p:spPr>
          </p:pic>
          <p:pic>
            <p:nvPicPr>
              <p:cNvPr id="753" name="Picture 7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754" name="Picture 7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755" name="Picture 7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756" name="Picture 7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757" name="Picture 7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758" name="Picture 75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759" name="Picture 7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5" name="Group 74"/>
            <p:cNvGrpSpPr/>
            <p:nvPr/>
          </p:nvGrpSpPr>
          <p:grpSpPr>
            <a:xfrm>
              <a:off x="2317787" y="5626226"/>
              <a:ext cx="1729402" cy="632920"/>
              <a:chOff x="989989" y="1844528"/>
              <a:chExt cx="1729402" cy="632920"/>
            </a:xfrm>
          </p:grpSpPr>
          <p:pic>
            <p:nvPicPr>
              <p:cNvPr id="566" name="Picture 56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989989" y="2075814"/>
                <a:ext cx="45719" cy="45719"/>
              </a:xfrm>
              <a:prstGeom prst="rect">
                <a:avLst/>
              </a:prstGeom>
            </p:spPr>
          </p:pic>
          <p:pic>
            <p:nvPicPr>
              <p:cNvPr id="567" name="Picture 56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16431" y="2041696"/>
                <a:ext cx="84367" cy="65975"/>
              </a:xfrm>
              <a:prstGeom prst="rect">
                <a:avLst/>
              </a:prstGeom>
            </p:spPr>
          </p:pic>
          <p:pic>
            <p:nvPicPr>
              <p:cNvPr id="568" name="Picture 56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569" name="Picture 56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570" name="Picture 56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571" name="Picture 57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572" name="Picture 57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573" name="Picture 57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574" name="Picture 57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575" name="Picture 57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576" name="Picture 57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577" name="Picture 57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578" name="Picture 57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579" name="Picture 57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580" name="Picture 57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581" name="Picture 58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582" name="Picture 58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583" name="Picture 58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584" name="Picture 5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585" name="Picture 58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586" name="Picture 5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587" name="Picture 5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588" name="Picture 58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589" name="Picture 58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590" name="Picture 5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591" name="Picture 59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592" name="Picture 59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593" name="Picture 59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594" name="Picture 59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595" name="Picture 59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596" name="Picture 59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597" name="Picture 59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598" name="Picture 59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599" name="Picture 59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600" name="Picture 59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601" name="Picture 60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602" name="Picture 60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603" name="Picture 60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604" name="Picture 60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605" name="Picture 60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606" name="Picture 60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607" name="Picture 60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608" name="Picture 60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609" name="Picture 60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610" name="Picture 60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611" name="Picture 61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612" name="Picture 6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613" name="Picture 6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614" name="Picture 61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615" name="Picture 61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616" name="Picture 61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617" name="Picture 61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618" name="Picture 61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619" name="Picture 6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620" name="Picture 619"/>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621" name="Picture 62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622" name="Picture 621"/>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623" name="Picture 622"/>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624" name="Picture 623"/>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625" name="Picture 62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626" name="Picture 62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627" name="Picture 62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628" name="Picture 62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629" name="Picture 62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630" name="Picture 629"/>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631" name="Picture 630"/>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632" name="Picture 63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633" name="Picture 63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634" name="Picture 63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635" name="Picture 63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636" name="Picture 63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637" name="Picture 63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638" name="Picture 6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639" name="Picture 63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640" name="Picture 63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641" name="Picture 6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642" name="Picture 64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643" name="Picture 64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644" name="Picture 6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645" name="Picture 64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646" name="Picture 64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647" name="Picture 6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648" name="Picture 64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649" name="Picture 6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650" name="Picture 6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651" name="Picture 6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652" name="Picture 65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653" name="Picture 65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654" name="Picture 65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655" name="Picture 65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656" name="Picture 6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657" name="Picture 6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658" name="Picture 65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659" name="Picture 6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660" name="Picture 65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661" name="Picture 6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662" name="Picture 66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6" name="Group 75"/>
            <p:cNvGrpSpPr/>
            <p:nvPr/>
          </p:nvGrpSpPr>
          <p:grpSpPr>
            <a:xfrm>
              <a:off x="2663811" y="5181799"/>
              <a:ext cx="1676279" cy="632920"/>
              <a:chOff x="1043112" y="1844528"/>
              <a:chExt cx="1676279" cy="632920"/>
            </a:xfrm>
          </p:grpSpPr>
          <p:pic>
            <p:nvPicPr>
              <p:cNvPr id="469" name="Picture 46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470" name="Picture 46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471" name="Picture 47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472" name="Picture 47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473" name="Picture 47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474" name="Picture 47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475" name="Picture 47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476" name="Picture 47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477" name="Picture 47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478" name="Picture 47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479" name="Picture 47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480" name="Picture 47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481" name="Picture 48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482" name="Picture 48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483" name="Picture 48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484" name="Picture 48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485" name="Picture 48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486" name="Picture 48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487" name="Picture 4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488" name="Picture 48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489" name="Picture 48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490" name="Picture 4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491" name="Picture 4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492" name="Picture 49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493" name="Picture 49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494" name="Picture 49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495" name="Picture 49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496" name="Picture 49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497" name="Picture 49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498" name="Picture 49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499" name="Picture 4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500" name="Picture 49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501" name="Picture 50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502" name="Picture 50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503" name="Picture 50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504" name="Picture 50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505" name="Picture 50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506" name="Picture 50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507" name="Picture 50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508" name="Picture 50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509" name="Picture 50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510" name="Picture 5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511" name="Picture 51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512" name="Picture 51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513" name="Picture 51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514" name="Picture 51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515" name="Picture 51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516" name="Picture 51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517" name="Picture 51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518" name="Picture 51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519" name="Picture 5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520" name="Picture 51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521" name="Picture 52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522" name="Picture 5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523" name="Picture 522"/>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524" name="Picture 523"/>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525" name="Picture 524"/>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526" name="Picture 525"/>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527" name="Picture 526"/>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528" name="Picture 527"/>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529" name="Picture 52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530" name="Picture 52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531" name="Picture 53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532" name="Picture 53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533" name="Picture 532"/>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534" name="Picture 533"/>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535" name="Picture 53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536" name="Picture 53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537" name="Picture 53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538" name="Picture 53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539" name="Picture 53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540" name="Picture 53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541" name="Picture 5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542" name="Picture 54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543" name="Picture 54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544" name="Picture 5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545" name="Picture 54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546" name="Picture 54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547" name="Picture 5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548" name="Picture 5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549" name="Picture 5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550" name="Picture 5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551" name="Picture 55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552" name="Picture 5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553" name="Picture 5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554" name="Picture 5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555" name="Picture 55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556" name="Picture 55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557" name="Picture 55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558" name="Picture 55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559" name="Picture 5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560" name="Picture 55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561" name="Picture 5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562" name="Picture 56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563" name="Picture 56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564" name="Picture 56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565" name="Picture 56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7" name="Group 76"/>
            <p:cNvGrpSpPr/>
            <p:nvPr/>
          </p:nvGrpSpPr>
          <p:grpSpPr>
            <a:xfrm>
              <a:off x="3653274" y="5174053"/>
              <a:ext cx="1676279" cy="632920"/>
              <a:chOff x="1043112" y="1844528"/>
              <a:chExt cx="1676279" cy="632920"/>
            </a:xfrm>
          </p:grpSpPr>
          <p:pic>
            <p:nvPicPr>
              <p:cNvPr id="372" name="Picture 37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373" name="Picture 37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374" name="Picture 37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375" name="Picture 37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376" name="Picture 37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377" name="Picture 37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378" name="Picture 37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379" name="Picture 37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380" name="Picture 37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381" name="Picture 3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382" name="Picture 38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383" name="Picture 38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384" name="Picture 38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385" name="Picture 38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386" name="Picture 38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387" name="Picture 38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388" name="Picture 38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389" name="Picture 38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390" name="Picture 3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391" name="Picture 39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392" name="Picture 39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393" name="Picture 39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394" name="Picture 39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395" name="Picture 39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396" name="Picture 39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397" name="Picture 39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398" name="Picture 39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399" name="Picture 3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400" name="Picture 39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401" name="Picture 4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402" name="Picture 4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403" name="Picture 40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404" name="Picture 40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405" name="Picture 40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406" name="Picture 40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407" name="Picture 40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408" name="Picture 40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409" name="Picture 40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410" name="Picture 40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411" name="Picture 4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412" name="Picture 4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413" name="Picture 4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414" name="Picture 41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415" name="Picture 41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416" name="Picture 41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417" name="Picture 41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418" name="Picture 41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419" name="Picture 4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420" name="Picture 41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421" name="Picture 42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422" name="Picture 4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423" name="Picture 42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424" name="Picture 42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425" name="Picture 42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426" name="Picture 425"/>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427" name="Picture 42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428" name="Picture 427"/>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429" name="Picture 428"/>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430" name="Picture 429"/>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431" name="Picture 430"/>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432" name="Picture 43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433" name="Picture 43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434" name="Picture 43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435" name="Picture 43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436" name="Picture 435"/>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437" name="Picture 436"/>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438" name="Picture 4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439" name="Picture 43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440" name="Picture 43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441" name="Picture 44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442" name="Picture 44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443" name="Picture 44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444" name="Picture 4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445" name="Picture 44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446" name="Picture 44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447" name="Picture 4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448" name="Picture 4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449" name="Picture 4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450" name="Picture 4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451" name="Picture 4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452" name="Picture 4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453" name="Picture 4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454" name="Picture 45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455" name="Picture 4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456" name="Picture 4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457" name="Picture 4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458" name="Picture 45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459" name="Picture 45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460" name="Picture 45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461" name="Picture 46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462" name="Picture 46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463" name="Picture 46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464" name="Picture 46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465" name="Picture 46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466" name="Picture 46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467" name="Picture 46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468" name="Picture 46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8" name="Group 77"/>
            <p:cNvGrpSpPr/>
            <p:nvPr/>
          </p:nvGrpSpPr>
          <p:grpSpPr>
            <a:xfrm>
              <a:off x="4042176" y="5562630"/>
              <a:ext cx="1676279" cy="632920"/>
              <a:chOff x="1043112" y="1844528"/>
              <a:chExt cx="1676279" cy="632920"/>
            </a:xfrm>
          </p:grpSpPr>
          <p:pic>
            <p:nvPicPr>
              <p:cNvPr id="275" name="Picture 27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276" name="Picture 27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277" name="Picture 27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278" name="Picture 27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279" name="Picture 27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280" name="Picture 27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281" name="Picture 2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282" name="Picture 28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283" name="Picture 2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79354" y="2174706"/>
                <a:ext cx="84367" cy="65975"/>
              </a:xfrm>
              <a:prstGeom prst="rect">
                <a:avLst/>
              </a:prstGeom>
            </p:spPr>
          </p:pic>
          <p:pic>
            <p:nvPicPr>
              <p:cNvPr id="284" name="Picture 2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285" name="Picture 28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286" name="Picture 28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287" name="Picture 28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288" name="Picture 28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289" name="Picture 28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290" name="Picture 28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291" name="Picture 2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292" name="Picture 29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293" name="Picture 29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294" name="Picture 29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295" name="Picture 29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296" name="Picture 29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297" name="Picture 29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298" name="Picture 29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299" name="Picture 2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300" name="Picture 29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301" name="Picture 3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302" name="Picture 3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303" name="Picture 30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304" name="Picture 30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305" name="Picture 30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306" name="Picture 30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307" name="Picture 30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308" name="Picture 30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309" name="Picture 30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62189" y="2247723"/>
                <a:ext cx="45719" cy="45719"/>
              </a:xfrm>
              <a:prstGeom prst="rect">
                <a:avLst/>
              </a:prstGeom>
            </p:spPr>
          </p:pic>
          <p:pic>
            <p:nvPicPr>
              <p:cNvPr id="310" name="Picture 3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311" name="Picture 3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312" name="Picture 31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313" name="Picture 31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314" name="Picture 31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315" name="Picture 31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316" name="Picture 31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317" name="Picture 31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318" name="Picture 31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319" name="Picture 31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320" name="Picture 31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321" name="Picture 32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322" name="Picture 3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323" name="Picture 32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324" name="Picture 3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325" name="Picture 32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326" name="Picture 32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327" name="Picture 32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63090" y="2060240"/>
                <a:ext cx="84367" cy="65975"/>
              </a:xfrm>
              <a:prstGeom prst="rect">
                <a:avLst/>
              </a:prstGeom>
            </p:spPr>
          </p:pic>
          <p:pic>
            <p:nvPicPr>
              <p:cNvPr id="328" name="Picture 32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329" name="Picture 328"/>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330" name="Picture 329"/>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331" name="Picture 330"/>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980520" y="2200386"/>
                <a:ext cx="57624" cy="45062"/>
              </a:xfrm>
              <a:prstGeom prst="rect">
                <a:avLst/>
              </a:prstGeom>
            </p:spPr>
          </p:pic>
          <p:pic>
            <p:nvPicPr>
              <p:cNvPr id="332" name="Picture 331"/>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333" name="Picture 332"/>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334" name="Picture 333"/>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335" name="Picture 33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336" name="Picture 33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337" name="Picture 33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338" name="Picture 33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339" name="Picture 338"/>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340" name="Picture 339"/>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341" name="Picture 3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342" name="Picture 34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343" name="Picture 34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344" name="Picture 34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345" name="Picture 34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346" name="Picture 34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347" name="Picture 3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348" name="Picture 3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349" name="Picture 3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350" name="Picture 3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351" name="Picture 3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352" name="Picture 3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353" name="Picture 3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354" name="Picture 3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355" name="Picture 3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356" name="Picture 3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357" name="Picture 35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358" name="Picture 35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359" name="Picture 3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360" name="Picture 35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361" name="Picture 36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362" name="Picture 36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363" name="Picture 36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364" name="Picture 36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365" name="Picture 36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366" name="Picture 36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367" name="Picture 36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368" name="Picture 36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369" name="Picture 36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370" name="Picture 36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371" name="Picture 37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79" name="Group 78"/>
            <p:cNvGrpSpPr/>
            <p:nvPr/>
          </p:nvGrpSpPr>
          <p:grpSpPr>
            <a:xfrm>
              <a:off x="4281195" y="5143500"/>
              <a:ext cx="1676279" cy="632920"/>
              <a:chOff x="1043112" y="1844528"/>
              <a:chExt cx="1676279" cy="632920"/>
            </a:xfrm>
          </p:grpSpPr>
          <p:pic>
            <p:nvPicPr>
              <p:cNvPr id="178" name="Picture 17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76516" y="2118360"/>
                <a:ext cx="45719" cy="45719"/>
              </a:xfrm>
              <a:prstGeom prst="rect">
                <a:avLst/>
              </a:prstGeom>
            </p:spPr>
          </p:pic>
          <p:pic>
            <p:nvPicPr>
              <p:cNvPr id="179" name="Picture 17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180" name="Picture 17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181" name="Picture 18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182" name="Picture 18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56250" y="2120537"/>
                <a:ext cx="84367" cy="65975"/>
              </a:xfrm>
              <a:prstGeom prst="rect">
                <a:avLst/>
              </a:prstGeom>
            </p:spPr>
          </p:pic>
          <p:pic>
            <p:nvPicPr>
              <p:cNvPr id="183" name="Picture 1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184" name="Picture 1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185" name="Picture 18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186" name="Picture 1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187" name="Picture 1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188" name="Picture 18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189" name="Picture 18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190" name="Picture 18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191" name="Picture 1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192" name="Picture 19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193" name="Picture 19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194" name="Picture 19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195" name="Picture 19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196" name="Picture 19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197" name="Picture 19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198" name="Picture 19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199" name="Picture 1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200" name="Picture 19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201" name="Picture 2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202" name="Picture 2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203" name="Picture 20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204" name="Picture 20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205" name="Picture 20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206" name="Picture 20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207" name="Picture 20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208" name="Picture 20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209" name="Picture 20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210" name="Picture 20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211" name="Picture 21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212" name="Picture 2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213" name="Picture 2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214" name="Picture 21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215" name="Picture 21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216" name="Picture 21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217" name="Picture 21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218" name="Picture 21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219" name="Picture 21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220" name="Picture 21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68525" y="2203714"/>
                <a:ext cx="84367" cy="65975"/>
              </a:xfrm>
              <a:prstGeom prst="rect">
                <a:avLst/>
              </a:prstGeom>
            </p:spPr>
          </p:pic>
          <p:pic>
            <p:nvPicPr>
              <p:cNvPr id="221" name="Picture 22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222" name="Picture 22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94731" y="2229908"/>
                <a:ext cx="84367" cy="65975"/>
              </a:xfrm>
              <a:prstGeom prst="rect">
                <a:avLst/>
              </a:prstGeom>
            </p:spPr>
          </p:pic>
          <p:pic>
            <p:nvPicPr>
              <p:cNvPr id="223" name="Picture 22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224" name="Picture 2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225" name="Picture 22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226" name="Picture 22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227" name="Picture 22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228" name="Picture 22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229" name="Picture 22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230" name="Picture 22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231" name="Picture 2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232" name="Picture 231"/>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233" name="Picture 232"/>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235" name="Picture 23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236" name="Picture 235"/>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237" name="Picture 236"/>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238" name="Picture 23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239" name="Picture 23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240" name="Picture 23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241" name="Picture 24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242" name="Picture 241"/>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243" name="Picture 242"/>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244" name="Picture 2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245" name="Picture 24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246" name="Picture 24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247" name="Picture 24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248" name="Picture 24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249" name="Picture 24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250" name="Picture 24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251" name="Picture 25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252" name="Picture 2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253" name="Picture 2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254" name="Picture 2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255" name="Picture 2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256" name="Picture 2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257" name="Picture 2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258" name="Picture 25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259" name="Picture 2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260" name="Picture 25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261" name="Picture 2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262" name="Picture 26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263" name="Picture 26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264" name="Picture 26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265" name="Picture 26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266" name="Picture 26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267" name="Picture 26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268" name="Picture 26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269" name="Picture 26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270" name="Picture 26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271" name="Picture 27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272" name="Picture 27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273" name="Picture 27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274" name="Picture 27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nvGrpSpPr>
            <p:cNvPr id="80" name="Group 79"/>
            <p:cNvGrpSpPr/>
            <p:nvPr/>
          </p:nvGrpSpPr>
          <p:grpSpPr>
            <a:xfrm>
              <a:off x="4648321" y="5543550"/>
              <a:ext cx="1676279" cy="632920"/>
              <a:chOff x="1043112" y="1844528"/>
              <a:chExt cx="1676279" cy="632920"/>
            </a:xfrm>
          </p:grpSpPr>
          <p:pic>
            <p:nvPicPr>
              <p:cNvPr id="81" name="Picture 8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86778" y="2088356"/>
                <a:ext cx="45719" cy="45719"/>
              </a:xfrm>
              <a:prstGeom prst="rect">
                <a:avLst/>
              </a:prstGeom>
            </p:spPr>
          </p:pic>
          <p:pic>
            <p:nvPicPr>
              <p:cNvPr id="82" name="Picture 8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04244" y="2032190"/>
                <a:ext cx="84367" cy="65975"/>
              </a:xfrm>
              <a:prstGeom prst="rect">
                <a:avLst/>
              </a:prstGeom>
            </p:spPr>
          </p:pic>
          <p:pic>
            <p:nvPicPr>
              <p:cNvPr id="83" name="Picture 8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25702" y="1863000"/>
                <a:ext cx="84367" cy="65975"/>
              </a:xfrm>
              <a:prstGeom prst="rect">
                <a:avLst/>
              </a:prstGeom>
            </p:spPr>
          </p:pic>
          <p:pic>
            <p:nvPicPr>
              <p:cNvPr id="84" name="Picture 8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58446" y="1849001"/>
                <a:ext cx="84367" cy="65975"/>
              </a:xfrm>
              <a:prstGeom prst="rect">
                <a:avLst/>
              </a:prstGeom>
            </p:spPr>
          </p:pic>
          <p:pic>
            <p:nvPicPr>
              <p:cNvPr id="85" name="Picture 8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54434" y="2092349"/>
                <a:ext cx="84367" cy="65975"/>
              </a:xfrm>
              <a:prstGeom prst="rect">
                <a:avLst/>
              </a:prstGeom>
            </p:spPr>
          </p:pic>
          <p:pic>
            <p:nvPicPr>
              <p:cNvPr id="86" name="Picture 8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624793" y="1893652"/>
                <a:ext cx="84367" cy="65975"/>
              </a:xfrm>
              <a:prstGeom prst="rect">
                <a:avLst/>
              </a:prstGeom>
            </p:spPr>
          </p:pic>
          <p:pic>
            <p:nvPicPr>
              <p:cNvPr id="87" name="Picture 8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28081" y="2263246"/>
                <a:ext cx="84367" cy="65975"/>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29326" y="2357333"/>
                <a:ext cx="84367" cy="65975"/>
              </a:xfrm>
              <a:prstGeom prst="rect">
                <a:avLst/>
              </a:prstGeom>
            </p:spPr>
          </p:pic>
          <p:pic>
            <p:nvPicPr>
              <p:cNvPr id="89" name="Picture 8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843614" y="2164452"/>
                <a:ext cx="84367" cy="65975"/>
              </a:xfrm>
              <a:prstGeom prst="rect">
                <a:avLst/>
              </a:prstGeom>
            </p:spPr>
          </p:pic>
          <p:pic>
            <p:nvPicPr>
              <p:cNvPr id="90" name="Picture 8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89695" y="1875605"/>
                <a:ext cx="84367" cy="65975"/>
              </a:xfrm>
              <a:prstGeom prst="rect">
                <a:avLst/>
              </a:prstGeom>
            </p:spPr>
          </p:pic>
          <p:pic>
            <p:nvPicPr>
              <p:cNvPr id="91" name="Picture 9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068709" y="2392210"/>
                <a:ext cx="45719" cy="45719"/>
              </a:xfrm>
              <a:prstGeom prst="rect">
                <a:avLst/>
              </a:prstGeom>
            </p:spPr>
          </p:pic>
          <p:pic>
            <p:nvPicPr>
              <p:cNvPr id="92" name="Picture 9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275576" y="1965611"/>
                <a:ext cx="45719" cy="45719"/>
              </a:xfrm>
              <a:prstGeom prst="rect">
                <a:avLst/>
              </a:prstGeom>
            </p:spPr>
          </p:pic>
          <p:pic>
            <p:nvPicPr>
              <p:cNvPr id="93" name="Picture 9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32177" y="1951684"/>
                <a:ext cx="45719" cy="45719"/>
              </a:xfrm>
              <a:prstGeom prst="rect">
                <a:avLst/>
              </a:prstGeom>
            </p:spPr>
          </p:pic>
          <p:pic>
            <p:nvPicPr>
              <p:cNvPr id="94" name="Picture 9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57430" y="1993392"/>
                <a:ext cx="45719" cy="45719"/>
              </a:xfrm>
              <a:prstGeom prst="rect">
                <a:avLst/>
              </a:prstGeom>
            </p:spPr>
          </p:pic>
          <p:pic>
            <p:nvPicPr>
              <p:cNvPr id="95" name="Picture 9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00353" y="2106048"/>
                <a:ext cx="45719" cy="45719"/>
              </a:xfrm>
              <a:prstGeom prst="rect">
                <a:avLst/>
              </a:prstGeom>
            </p:spPr>
          </p:pic>
          <p:pic>
            <p:nvPicPr>
              <p:cNvPr id="96" name="Picture 9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454910" y="2178389"/>
                <a:ext cx="45719" cy="45719"/>
              </a:xfrm>
              <a:prstGeom prst="rect">
                <a:avLst/>
              </a:prstGeom>
            </p:spPr>
          </p:pic>
          <p:pic>
            <p:nvPicPr>
              <p:cNvPr id="97" name="Picture 9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006895" y="2025678"/>
                <a:ext cx="45719" cy="45719"/>
              </a:xfrm>
              <a:prstGeom prst="rect">
                <a:avLst/>
              </a:prstGeom>
            </p:spPr>
          </p:pic>
          <p:pic>
            <p:nvPicPr>
              <p:cNvPr id="98" name="Picture 9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85491" y="2373160"/>
                <a:ext cx="45719" cy="45719"/>
              </a:xfrm>
              <a:prstGeom prst="rect">
                <a:avLst/>
              </a:prstGeom>
            </p:spPr>
          </p:pic>
          <p:pic>
            <p:nvPicPr>
              <p:cNvPr id="99" name="Picture 9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323315" y="2003963"/>
                <a:ext cx="84367" cy="65975"/>
              </a:xfrm>
              <a:prstGeom prst="rect">
                <a:avLst/>
              </a:prstGeom>
            </p:spPr>
          </p:pic>
          <p:pic>
            <p:nvPicPr>
              <p:cNvPr id="100" name="Picture 9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211167" y="2107908"/>
                <a:ext cx="84367" cy="65975"/>
              </a:xfrm>
              <a:prstGeom prst="rect">
                <a:avLst/>
              </a:prstGeom>
            </p:spPr>
          </p:pic>
          <p:pic>
            <p:nvPicPr>
              <p:cNvPr id="101" name="Picture 10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018175" y="2283405"/>
                <a:ext cx="84367" cy="65975"/>
              </a:xfrm>
              <a:prstGeom prst="rect">
                <a:avLst/>
              </a:prstGeom>
            </p:spPr>
          </p:pic>
          <p:pic>
            <p:nvPicPr>
              <p:cNvPr id="102" name="Picture 10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270737" y="2394374"/>
                <a:ext cx="84367" cy="65975"/>
              </a:xfrm>
              <a:prstGeom prst="rect">
                <a:avLst/>
              </a:prstGeom>
            </p:spPr>
          </p:pic>
          <p:pic>
            <p:nvPicPr>
              <p:cNvPr id="103" name="Picture 10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53705" y="2199906"/>
                <a:ext cx="45719" cy="45719"/>
              </a:xfrm>
              <a:prstGeom prst="rect">
                <a:avLst/>
              </a:prstGeom>
            </p:spPr>
          </p:pic>
          <p:pic>
            <p:nvPicPr>
              <p:cNvPr id="104" name="Picture 10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21377" y="1938844"/>
                <a:ext cx="84367" cy="65975"/>
              </a:xfrm>
              <a:prstGeom prst="rect">
                <a:avLst/>
              </a:prstGeom>
            </p:spPr>
          </p:pic>
          <p:pic>
            <p:nvPicPr>
              <p:cNvPr id="105" name="Picture 10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13150" y="1963768"/>
                <a:ext cx="84367" cy="65975"/>
              </a:xfrm>
              <a:prstGeom prst="rect">
                <a:avLst/>
              </a:prstGeom>
            </p:spPr>
          </p:pic>
          <p:pic>
            <p:nvPicPr>
              <p:cNvPr id="106" name="Picture 10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40520" y="1883622"/>
                <a:ext cx="84367" cy="65975"/>
              </a:xfrm>
              <a:prstGeom prst="rect">
                <a:avLst/>
              </a:prstGeom>
            </p:spPr>
          </p:pic>
          <p:pic>
            <p:nvPicPr>
              <p:cNvPr id="107" name="Picture 10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469713" y="2061770"/>
                <a:ext cx="84367" cy="65975"/>
              </a:xfrm>
              <a:prstGeom prst="rect">
                <a:avLst/>
              </a:prstGeom>
            </p:spPr>
          </p:pic>
          <p:pic>
            <p:nvPicPr>
              <p:cNvPr id="108" name="Picture 10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2205" y="2278335"/>
                <a:ext cx="84367" cy="65975"/>
              </a:xfrm>
              <a:prstGeom prst="rect">
                <a:avLst/>
              </a:prstGeom>
            </p:spPr>
          </p:pic>
          <p:pic>
            <p:nvPicPr>
              <p:cNvPr id="109" name="Picture 10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14292" y="2123446"/>
                <a:ext cx="84367" cy="65975"/>
              </a:xfrm>
              <a:prstGeom prst="rect">
                <a:avLst/>
              </a:prstGeom>
            </p:spPr>
          </p:pic>
          <p:pic>
            <p:nvPicPr>
              <p:cNvPr id="110" name="Picture 10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32217" y="2381838"/>
                <a:ext cx="84367" cy="65975"/>
              </a:xfrm>
              <a:prstGeom prst="rect">
                <a:avLst/>
              </a:prstGeom>
            </p:spPr>
          </p:pic>
          <p:pic>
            <p:nvPicPr>
              <p:cNvPr id="111" name="Picture 11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146504" y="1989205"/>
                <a:ext cx="84367" cy="65975"/>
              </a:xfrm>
              <a:prstGeom prst="rect">
                <a:avLst/>
              </a:prstGeom>
            </p:spPr>
          </p:pic>
          <p:pic>
            <p:nvPicPr>
              <p:cNvPr id="112" name="Picture 1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69218" y="2326026"/>
                <a:ext cx="45719" cy="45719"/>
              </a:xfrm>
              <a:prstGeom prst="rect">
                <a:avLst/>
              </a:prstGeom>
            </p:spPr>
          </p:pic>
          <p:pic>
            <p:nvPicPr>
              <p:cNvPr id="113" name="Picture 11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344950" y="2030732"/>
                <a:ext cx="45719" cy="45719"/>
              </a:xfrm>
              <a:prstGeom prst="rect">
                <a:avLst/>
              </a:prstGeom>
            </p:spPr>
          </p:pic>
          <p:pic>
            <p:nvPicPr>
              <p:cNvPr id="114" name="Picture 11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180141" y="1877110"/>
                <a:ext cx="45719" cy="45719"/>
              </a:xfrm>
              <a:prstGeom prst="rect">
                <a:avLst/>
              </a:prstGeom>
            </p:spPr>
          </p:pic>
          <p:pic>
            <p:nvPicPr>
              <p:cNvPr id="115" name="Picture 11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940029" y="2235520"/>
                <a:ext cx="45719" cy="45719"/>
              </a:xfrm>
              <a:prstGeom prst="rect">
                <a:avLst/>
              </a:prstGeom>
            </p:spPr>
          </p:pic>
          <p:pic>
            <p:nvPicPr>
              <p:cNvPr id="116" name="Picture 11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48132" y="1896635"/>
                <a:ext cx="45719" cy="45719"/>
              </a:xfrm>
              <a:prstGeom prst="rect">
                <a:avLst/>
              </a:prstGeom>
            </p:spPr>
          </p:pic>
          <p:pic>
            <p:nvPicPr>
              <p:cNvPr id="117" name="Picture 11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80222" y="2306877"/>
                <a:ext cx="45719" cy="45719"/>
              </a:xfrm>
              <a:prstGeom prst="rect">
                <a:avLst/>
              </a:prstGeom>
            </p:spPr>
          </p:pic>
          <p:pic>
            <p:nvPicPr>
              <p:cNvPr id="118" name="Picture 11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698428" y="2399567"/>
                <a:ext cx="84367" cy="65975"/>
              </a:xfrm>
              <a:prstGeom prst="rect">
                <a:avLst/>
              </a:prstGeom>
            </p:spPr>
          </p:pic>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405220" y="2353968"/>
                <a:ext cx="84367" cy="65975"/>
              </a:xfrm>
              <a:prstGeom prst="rect">
                <a:avLst/>
              </a:prstGeom>
            </p:spPr>
          </p:pic>
          <p:pic>
            <p:nvPicPr>
              <p:cNvPr id="120" name="Picture 11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02697" y="2253685"/>
                <a:ext cx="45719" cy="45719"/>
              </a:xfrm>
              <a:prstGeom prst="rect">
                <a:avLst/>
              </a:prstGeom>
            </p:spPr>
          </p:pic>
          <p:pic>
            <p:nvPicPr>
              <p:cNvPr id="121" name="Picture 12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157254" y="2326026"/>
                <a:ext cx="45719" cy="45719"/>
              </a:xfrm>
              <a:prstGeom prst="rect">
                <a:avLst/>
              </a:prstGeom>
            </p:spPr>
          </p:pic>
          <p:pic>
            <p:nvPicPr>
              <p:cNvPr id="122" name="Picture 12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30178" y="2278301"/>
                <a:ext cx="45719" cy="45719"/>
              </a:xfrm>
              <a:prstGeom prst="rect">
                <a:avLst/>
              </a:prstGeom>
            </p:spPr>
          </p:pic>
          <p:pic>
            <p:nvPicPr>
              <p:cNvPr id="123" name="Picture 12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75590" y="2141233"/>
                <a:ext cx="84367" cy="65975"/>
              </a:xfrm>
              <a:prstGeom prst="rect">
                <a:avLst/>
              </a:prstGeom>
            </p:spPr>
          </p:pic>
          <p:pic>
            <p:nvPicPr>
              <p:cNvPr id="124" name="Picture 123"/>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043112" y="2317911"/>
                <a:ext cx="84367" cy="65975"/>
              </a:xfrm>
              <a:prstGeom prst="rect">
                <a:avLst/>
              </a:prstGeom>
            </p:spPr>
          </p:pic>
          <p:pic>
            <p:nvPicPr>
              <p:cNvPr id="125" name="Picture 124"/>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373209" y="2227656"/>
                <a:ext cx="84367" cy="65975"/>
              </a:xfrm>
              <a:prstGeom prst="rect">
                <a:avLst/>
              </a:prstGeom>
            </p:spPr>
          </p:pic>
          <p:pic>
            <p:nvPicPr>
              <p:cNvPr id="126" name="Picture 125"/>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145506" y="2391730"/>
                <a:ext cx="84367" cy="65975"/>
              </a:xfrm>
              <a:prstGeom prst="rect">
                <a:avLst/>
              </a:prstGeom>
            </p:spPr>
          </p:pic>
          <p:pic>
            <p:nvPicPr>
              <p:cNvPr id="127" name="Picture 12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243012" y="2347457"/>
                <a:ext cx="45719" cy="45719"/>
              </a:xfrm>
              <a:prstGeom prst="rect">
                <a:avLst/>
              </a:prstGeom>
            </p:spPr>
          </p:pic>
          <p:pic>
            <p:nvPicPr>
              <p:cNvPr id="128" name="Picture 12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7380" y="2137590"/>
                <a:ext cx="45719" cy="45719"/>
              </a:xfrm>
              <a:prstGeom prst="rect">
                <a:avLst/>
              </a:prstGeom>
            </p:spPr>
          </p:pic>
          <p:pic>
            <p:nvPicPr>
              <p:cNvPr id="129" name="Picture 12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75040" y="1846909"/>
                <a:ext cx="45719" cy="45719"/>
              </a:xfrm>
              <a:prstGeom prst="rect">
                <a:avLst/>
              </a:prstGeom>
            </p:spPr>
          </p:pic>
          <p:pic>
            <p:nvPicPr>
              <p:cNvPr id="130" name="Picture 12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46490" y="1844528"/>
                <a:ext cx="45719" cy="45719"/>
              </a:xfrm>
              <a:prstGeom prst="rect">
                <a:avLst/>
              </a:prstGeom>
            </p:spPr>
          </p:pic>
          <p:pic>
            <p:nvPicPr>
              <p:cNvPr id="131" name="Picture 1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582183" y="2015978"/>
                <a:ext cx="45719" cy="45719"/>
              </a:xfrm>
              <a:prstGeom prst="rect">
                <a:avLst/>
              </a:prstGeom>
            </p:spPr>
          </p:pic>
          <p:pic>
            <p:nvPicPr>
              <p:cNvPr id="132" name="Picture 131"/>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707882" y="2045389"/>
                <a:ext cx="84367" cy="65975"/>
              </a:xfrm>
              <a:prstGeom prst="rect">
                <a:avLst/>
              </a:prstGeom>
            </p:spPr>
          </p:pic>
          <p:pic>
            <p:nvPicPr>
              <p:cNvPr id="133" name="Picture 13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778599" y="2142496"/>
                <a:ext cx="84367" cy="65975"/>
              </a:xfrm>
              <a:prstGeom prst="rect">
                <a:avLst/>
              </a:prstGeom>
            </p:spPr>
          </p:pic>
          <p:pic>
            <p:nvPicPr>
              <p:cNvPr id="134" name="Picture 13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1687" y="2156640"/>
                <a:ext cx="45719" cy="45719"/>
              </a:xfrm>
              <a:prstGeom prst="rect">
                <a:avLst/>
              </a:prstGeom>
            </p:spPr>
          </p:pic>
          <p:pic>
            <p:nvPicPr>
              <p:cNvPr id="135" name="Picture 134"/>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622903" y="2222008"/>
                <a:ext cx="57624" cy="45062"/>
              </a:xfrm>
              <a:prstGeom prst="rect">
                <a:avLst/>
              </a:prstGeom>
            </p:spPr>
          </p:pic>
          <p:pic>
            <p:nvPicPr>
              <p:cNvPr id="136" name="Picture 135"/>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39866" y="2232942"/>
                <a:ext cx="31227" cy="31227"/>
              </a:xfrm>
              <a:prstGeom prst="rect">
                <a:avLst/>
              </a:prstGeom>
            </p:spPr>
          </p:pic>
          <p:pic>
            <p:nvPicPr>
              <p:cNvPr id="137" name="Picture 136"/>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789591" y="2241058"/>
                <a:ext cx="57624" cy="45062"/>
              </a:xfrm>
              <a:prstGeom prst="rect">
                <a:avLst/>
              </a:prstGeom>
            </p:spPr>
          </p:pic>
          <p:pic>
            <p:nvPicPr>
              <p:cNvPr id="138" name="Picture 137"/>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706554" y="2251992"/>
                <a:ext cx="31227" cy="31227"/>
              </a:xfrm>
              <a:prstGeom prst="rect">
                <a:avLst/>
              </a:prstGeom>
            </p:spPr>
          </p:pic>
          <p:pic>
            <p:nvPicPr>
              <p:cNvPr id="139" name="Picture 138"/>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587186" y="2360121"/>
                <a:ext cx="57624" cy="45062"/>
              </a:xfrm>
              <a:prstGeom prst="rect">
                <a:avLst/>
              </a:prstGeom>
            </p:spPr>
          </p:pic>
          <p:pic>
            <p:nvPicPr>
              <p:cNvPr id="140" name="Picture 139"/>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504149" y="2371055"/>
                <a:ext cx="31227" cy="31227"/>
              </a:xfrm>
              <a:prstGeom prst="rect">
                <a:avLst/>
              </a:prstGeom>
            </p:spPr>
          </p:pic>
          <p:pic>
            <p:nvPicPr>
              <p:cNvPr id="141" name="Picture 14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588889" y="2411473"/>
                <a:ext cx="84367" cy="65975"/>
              </a:xfrm>
              <a:prstGeom prst="rect">
                <a:avLst/>
              </a:prstGeom>
            </p:spPr>
          </p:pic>
          <p:pic>
            <p:nvPicPr>
              <p:cNvPr id="142" name="Picture 14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766416" y="2306485"/>
                <a:ext cx="45719" cy="45719"/>
              </a:xfrm>
              <a:prstGeom prst="rect">
                <a:avLst/>
              </a:prstGeom>
            </p:spPr>
          </p:pic>
          <p:pic>
            <p:nvPicPr>
              <p:cNvPr id="143" name="Picture 14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1917432" y="1983477"/>
                <a:ext cx="84367" cy="65975"/>
              </a:xfrm>
              <a:prstGeom prst="rect">
                <a:avLst/>
              </a:prstGeom>
            </p:spPr>
          </p:pic>
          <p:pic>
            <p:nvPicPr>
              <p:cNvPr id="144" name="Picture 14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2079088" y="2022841"/>
                <a:ext cx="45719" cy="45719"/>
              </a:xfrm>
              <a:prstGeom prst="rect">
                <a:avLst/>
              </a:prstGeom>
            </p:spPr>
          </p:pic>
          <p:pic>
            <p:nvPicPr>
              <p:cNvPr id="145" name="Picture 144"/>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flipV="1">
                <a:off x="1406518" y="2430586"/>
                <a:ext cx="31227" cy="31227"/>
              </a:xfrm>
              <a:prstGeom prst="rect">
                <a:avLst/>
              </a:prstGeom>
            </p:spPr>
          </p:pic>
          <p:pic>
            <p:nvPicPr>
              <p:cNvPr id="146" name="Picture 145"/>
              <p:cNvPicPr>
                <a:picLocks noChangeAspect="1"/>
              </p:cNvPicPr>
              <p:nvPr/>
            </p:nvPicPr>
            <p:blipFill rotWithShape="1">
              <a:blip r:embed="rId8" cstate="print">
                <a:extLst>
                  <a:ext uri="{28A0092B-C50C-407E-A947-70E740481C1C}">
                    <a14:useLocalDpi xmlns:a14="http://schemas.microsoft.com/office/drawing/2010/main" val="0"/>
                  </a:ext>
                </a:extLst>
              </a:blip>
              <a:srcRect l="24636" t="65999" r="41362" b="-1"/>
              <a:stretch/>
            </p:blipFill>
            <p:spPr>
              <a:xfrm rot="21029855" flipV="1">
                <a:off x="1491936" y="2422033"/>
                <a:ext cx="57624" cy="45062"/>
              </a:xfrm>
              <a:prstGeom prst="rect">
                <a:avLst/>
              </a:prstGeom>
            </p:spPr>
          </p:pic>
          <p:pic>
            <p:nvPicPr>
              <p:cNvPr id="147" name="Picture 14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699741" y="2304103"/>
                <a:ext cx="45719" cy="45719"/>
              </a:xfrm>
              <a:prstGeom prst="rect">
                <a:avLst/>
              </a:prstGeom>
            </p:spPr>
          </p:pic>
          <p:pic>
            <p:nvPicPr>
              <p:cNvPr id="148" name="Picture 14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47461" y="2152130"/>
                <a:ext cx="84367" cy="65975"/>
              </a:xfrm>
              <a:prstGeom prst="rect">
                <a:avLst/>
              </a:prstGeom>
            </p:spPr>
          </p:pic>
          <p:pic>
            <p:nvPicPr>
              <p:cNvPr id="149" name="Picture 14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06442" y="2343650"/>
                <a:ext cx="84367" cy="65975"/>
              </a:xfrm>
              <a:prstGeom prst="rect">
                <a:avLst/>
              </a:prstGeom>
            </p:spPr>
          </p:pic>
          <p:pic>
            <p:nvPicPr>
              <p:cNvPr id="150" name="Picture 14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42736" y="2387872"/>
                <a:ext cx="84367" cy="65975"/>
              </a:xfrm>
              <a:prstGeom prst="rect">
                <a:avLst/>
              </a:prstGeom>
            </p:spPr>
          </p:pic>
          <p:pic>
            <p:nvPicPr>
              <p:cNvPr id="151" name="Picture 150"/>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1905997" y="2405651"/>
                <a:ext cx="84367" cy="65975"/>
              </a:xfrm>
              <a:prstGeom prst="rect">
                <a:avLst/>
              </a:prstGeom>
            </p:spPr>
          </p:pic>
          <p:pic>
            <p:nvPicPr>
              <p:cNvPr id="152" name="Picture 15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1973585" y="2142178"/>
                <a:ext cx="45719" cy="45719"/>
              </a:xfrm>
              <a:prstGeom prst="rect">
                <a:avLst/>
              </a:prstGeom>
            </p:spPr>
          </p:pic>
          <p:pic>
            <p:nvPicPr>
              <p:cNvPr id="153" name="Picture 15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47416" y="2077885"/>
                <a:ext cx="45719" cy="45719"/>
              </a:xfrm>
              <a:prstGeom prst="rect">
                <a:avLst/>
              </a:prstGeom>
            </p:spPr>
          </p:pic>
          <p:pic>
            <p:nvPicPr>
              <p:cNvPr id="154" name="Picture 15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56954" y="2018353"/>
                <a:ext cx="45719" cy="45719"/>
              </a:xfrm>
              <a:prstGeom prst="rect">
                <a:avLst/>
              </a:prstGeom>
            </p:spPr>
          </p:pic>
          <p:pic>
            <p:nvPicPr>
              <p:cNvPr id="155" name="Picture 15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7447" y="1937390"/>
                <a:ext cx="45719" cy="45719"/>
              </a:xfrm>
              <a:prstGeom prst="rect">
                <a:avLst/>
              </a:prstGeom>
            </p:spPr>
          </p:pic>
          <p:pic>
            <p:nvPicPr>
              <p:cNvPr id="156" name="Picture 1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6503" y="2061215"/>
                <a:ext cx="45719" cy="45719"/>
              </a:xfrm>
              <a:prstGeom prst="rect">
                <a:avLst/>
              </a:prstGeom>
            </p:spPr>
          </p:pic>
          <p:pic>
            <p:nvPicPr>
              <p:cNvPr id="157" name="Picture 15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42678" y="2142177"/>
                <a:ext cx="45719" cy="45719"/>
              </a:xfrm>
              <a:prstGeom prst="rect">
                <a:avLst/>
              </a:prstGeom>
            </p:spPr>
          </p:pic>
          <p:pic>
            <p:nvPicPr>
              <p:cNvPr id="158" name="Picture 15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16472" y="2230283"/>
                <a:ext cx="45719" cy="45719"/>
              </a:xfrm>
              <a:prstGeom prst="rect">
                <a:avLst/>
              </a:prstGeom>
            </p:spPr>
          </p:pic>
          <p:pic>
            <p:nvPicPr>
              <p:cNvPr id="159" name="Picture 158"/>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73622" y="2406496"/>
                <a:ext cx="45719" cy="45719"/>
              </a:xfrm>
              <a:prstGeom prst="rect">
                <a:avLst/>
              </a:prstGeom>
            </p:spPr>
          </p:pic>
          <p:pic>
            <p:nvPicPr>
              <p:cNvPr id="160" name="Picture 15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1741" y="2416021"/>
                <a:ext cx="45719" cy="45719"/>
              </a:xfrm>
              <a:prstGeom prst="rect">
                <a:avLst/>
              </a:prstGeom>
            </p:spPr>
          </p:pic>
          <p:pic>
            <p:nvPicPr>
              <p:cNvPr id="161" name="Picture 16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85566" y="2323152"/>
                <a:ext cx="45719" cy="45719"/>
              </a:xfrm>
              <a:prstGeom prst="rect">
                <a:avLst/>
              </a:prstGeom>
            </p:spPr>
          </p:pic>
          <p:pic>
            <p:nvPicPr>
              <p:cNvPr id="162" name="Picture 16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552229" y="2227902"/>
                <a:ext cx="45719" cy="45719"/>
              </a:xfrm>
              <a:prstGeom prst="rect">
                <a:avLst/>
              </a:prstGeom>
            </p:spPr>
          </p:pic>
          <p:pic>
            <p:nvPicPr>
              <p:cNvPr id="163" name="Picture 162"/>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053635" y="2398508"/>
                <a:ext cx="84367" cy="65975"/>
              </a:xfrm>
              <a:prstGeom prst="rect">
                <a:avLst/>
              </a:prstGeom>
            </p:spPr>
          </p:pic>
          <p:pic>
            <p:nvPicPr>
              <p:cNvPr id="164" name="Picture 16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1222" y="2211233"/>
                <a:ext cx="45719" cy="45719"/>
              </a:xfrm>
              <a:prstGeom prst="rect">
                <a:avLst/>
              </a:prstGeom>
            </p:spPr>
          </p:pic>
          <p:pic>
            <p:nvPicPr>
              <p:cNvPr id="165" name="Picture 16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95053" y="2325533"/>
                <a:ext cx="45719" cy="45719"/>
              </a:xfrm>
              <a:prstGeom prst="rect">
                <a:avLst/>
              </a:prstGeom>
            </p:spPr>
          </p:pic>
          <p:pic>
            <p:nvPicPr>
              <p:cNvPr id="166" name="Picture 16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99803" y="2306483"/>
                <a:ext cx="45719" cy="45719"/>
              </a:xfrm>
              <a:prstGeom prst="rect">
                <a:avLst/>
              </a:prstGeom>
            </p:spPr>
          </p:pic>
          <p:pic>
            <p:nvPicPr>
              <p:cNvPr id="167" name="Picture 166"/>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21029855" flipV="1">
                <a:off x="2304636" y="2240236"/>
                <a:ext cx="84367" cy="65975"/>
              </a:xfrm>
              <a:prstGeom prst="rect">
                <a:avLst/>
              </a:prstGeom>
            </p:spPr>
          </p:pic>
          <p:pic>
            <p:nvPicPr>
              <p:cNvPr id="168" name="Picture 167"/>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01667" y="2107905"/>
                <a:ext cx="84367" cy="65975"/>
              </a:xfrm>
              <a:prstGeom prst="rect">
                <a:avLst/>
              </a:prstGeom>
            </p:spPr>
          </p:pic>
          <p:pic>
            <p:nvPicPr>
              <p:cNvPr id="169" name="Picture 168"/>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554066" y="2407943"/>
                <a:ext cx="84367" cy="65975"/>
              </a:xfrm>
              <a:prstGeom prst="rect">
                <a:avLst/>
              </a:prstGeom>
            </p:spPr>
          </p:pic>
          <p:pic>
            <p:nvPicPr>
              <p:cNvPr id="170" name="Picture 169"/>
              <p:cNvPicPr>
                <a:picLocks noChangeAspect="1"/>
              </p:cNvPicPr>
              <p:nvPr/>
            </p:nvPicPr>
            <p:blipFill rotWithShape="1">
              <a:blip r:embed="rId7" cstate="print">
                <a:extLst>
                  <a:ext uri="{28A0092B-C50C-407E-A947-70E740481C1C}">
                    <a14:useLocalDpi xmlns:a14="http://schemas.microsoft.com/office/drawing/2010/main" val="0"/>
                  </a:ext>
                </a:extLst>
              </a:blip>
              <a:srcRect l="24636" t="65999" r="41362" b="-1"/>
              <a:stretch/>
            </p:blipFill>
            <p:spPr>
              <a:xfrm rot="570145">
                <a:off x="2449291" y="2172198"/>
                <a:ext cx="84367" cy="65975"/>
              </a:xfrm>
              <a:prstGeom prst="rect">
                <a:avLst/>
              </a:prstGeom>
            </p:spPr>
          </p:pic>
          <p:pic>
            <p:nvPicPr>
              <p:cNvPr id="171" name="Picture 17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92685" y="2287433"/>
                <a:ext cx="45719" cy="45719"/>
              </a:xfrm>
              <a:prstGeom prst="rect">
                <a:avLst/>
              </a:prstGeom>
            </p:spPr>
          </p:pic>
          <p:pic>
            <p:nvPicPr>
              <p:cNvPr id="172" name="Picture 17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468881" y="2226469"/>
                <a:ext cx="45719" cy="45719"/>
              </a:xfrm>
              <a:prstGeom prst="rect">
                <a:avLst/>
              </a:prstGeom>
            </p:spPr>
          </p:pic>
          <p:pic>
            <p:nvPicPr>
              <p:cNvPr id="173" name="Picture 17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240281" y="2190750"/>
                <a:ext cx="45719" cy="45719"/>
              </a:xfrm>
              <a:prstGeom prst="rect">
                <a:avLst/>
              </a:prstGeom>
            </p:spPr>
          </p:pic>
          <p:pic>
            <p:nvPicPr>
              <p:cNvPr id="174" name="Picture 17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673672" y="2416021"/>
                <a:ext cx="45719" cy="45719"/>
              </a:xfrm>
              <a:prstGeom prst="rect">
                <a:avLst/>
              </a:prstGeom>
            </p:spPr>
          </p:pic>
          <p:pic>
            <p:nvPicPr>
              <p:cNvPr id="175" name="Picture 174"/>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387922" y="1863571"/>
                <a:ext cx="45719" cy="45719"/>
              </a:xfrm>
              <a:prstGeom prst="rect">
                <a:avLst/>
              </a:prstGeom>
            </p:spPr>
          </p:pic>
          <p:pic>
            <p:nvPicPr>
              <p:cNvPr id="176" name="Picture 17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846902"/>
                <a:ext cx="45719" cy="45719"/>
              </a:xfrm>
              <a:prstGeom prst="rect">
                <a:avLst/>
              </a:prstGeom>
            </p:spPr>
          </p:pic>
          <p:pic>
            <p:nvPicPr>
              <p:cNvPr id="177" name="Picture 176"/>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7696" b="60505" l="38952" r="56789"/>
                        </a14:imgEffect>
                      </a14:imgLayer>
                    </a14:imgProps>
                  </a:ext>
                  <a:ext uri="{28A0092B-C50C-407E-A947-70E740481C1C}">
                    <a14:useLocalDpi xmlns:a14="http://schemas.microsoft.com/office/drawing/2010/main" val="0"/>
                  </a:ext>
                </a:extLst>
              </a:blip>
              <a:srcRect l="36723" t="34845" r="40981" b="36643"/>
              <a:stretch/>
            </p:blipFill>
            <p:spPr>
              <a:xfrm>
                <a:off x="2123604" y="1939771"/>
                <a:ext cx="45719" cy="45719"/>
              </a:xfrm>
              <a:prstGeom prst="rect">
                <a:avLst/>
              </a:prstGeom>
            </p:spPr>
          </p:pic>
        </p:grpSp>
      </p:grpSp>
      <p:sp>
        <p:nvSpPr>
          <p:cNvPr id="954" name="Flowchart: Connector 953"/>
          <p:cNvSpPr/>
          <p:nvPr/>
        </p:nvSpPr>
        <p:spPr>
          <a:xfrm>
            <a:off x="2565273" y="1789717"/>
            <a:ext cx="73152" cy="7315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5" name="Flowchart: Connector 954"/>
          <p:cNvSpPr/>
          <p:nvPr/>
        </p:nvSpPr>
        <p:spPr>
          <a:xfrm>
            <a:off x="4280693" y="1812492"/>
            <a:ext cx="73152" cy="73152"/>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57" name="Group 956"/>
          <p:cNvGrpSpPr/>
          <p:nvPr/>
        </p:nvGrpSpPr>
        <p:grpSpPr>
          <a:xfrm>
            <a:off x="3521072" y="1214434"/>
            <a:ext cx="1546228" cy="1272101"/>
            <a:chOff x="2219885" y="2014404"/>
            <a:chExt cx="1546228" cy="1920250"/>
          </a:xfrm>
        </p:grpSpPr>
        <p:sp>
          <p:nvSpPr>
            <p:cNvPr id="958" name="Flowchart: Connector 957"/>
            <p:cNvSpPr/>
            <p:nvPr/>
          </p:nvSpPr>
          <p:spPr>
            <a:xfrm>
              <a:off x="2887127" y="2846917"/>
              <a:ext cx="274320" cy="274320"/>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9" name="Flowchart: Connector 958"/>
            <p:cNvSpPr/>
            <p:nvPr/>
          </p:nvSpPr>
          <p:spPr>
            <a:xfrm>
              <a:off x="2789187" y="2700211"/>
              <a:ext cx="548640" cy="548639"/>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0" name="Flowchart: Connector 959"/>
            <p:cNvSpPr/>
            <p:nvPr/>
          </p:nvSpPr>
          <p:spPr>
            <a:xfrm>
              <a:off x="2660064" y="2563051"/>
              <a:ext cx="896499" cy="822959"/>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1" name="Flowchart: Connector 960"/>
            <p:cNvSpPr/>
            <p:nvPr/>
          </p:nvSpPr>
          <p:spPr>
            <a:xfrm>
              <a:off x="2546909" y="2425891"/>
              <a:ext cx="1219204" cy="1097280"/>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2" name="Pie 961"/>
            <p:cNvSpPr/>
            <p:nvPr/>
          </p:nvSpPr>
          <p:spPr>
            <a:xfrm>
              <a:off x="2438294" y="2288724"/>
              <a:ext cx="1211542" cy="1371609"/>
            </a:xfrm>
            <a:custGeom>
              <a:avLst/>
              <a:gdLst>
                <a:gd name="connsiteX0" fmla="*/ 1193657 w 1527835"/>
                <a:gd name="connsiteY0" fmla="*/ 829935 h 908639"/>
                <a:gd name="connsiteX1" fmla="*/ 593832 w 1527835"/>
                <a:gd name="connsiteY1" fmla="*/ 897235 h 908639"/>
                <a:gd name="connsiteX2" fmla="*/ 242 w 1527835"/>
                <a:gd name="connsiteY2" fmla="*/ 442862 h 908639"/>
                <a:gd name="connsiteX3" fmla="*/ 608256 w 1527835"/>
                <a:gd name="connsiteY3" fmla="*/ 9530 h 908639"/>
                <a:gd name="connsiteX4" fmla="*/ 1211539 w 1527835"/>
                <a:gd name="connsiteY4" fmla="*/ 86163 h 908639"/>
                <a:gd name="connsiteX5" fmla="*/ 763918 w 1527835"/>
                <a:gd name="connsiteY5" fmla="*/ 454320 h 908639"/>
                <a:gd name="connsiteX6" fmla="*/ 1193657 w 1527835"/>
                <a:gd name="connsiteY6" fmla="*/ 829935 h 908639"/>
                <a:gd name="connsiteX0" fmla="*/ 763921 w 1211542"/>
                <a:gd name="connsiteY0" fmla="*/ 454324 h 908645"/>
                <a:gd name="connsiteX1" fmla="*/ 1193660 w 1211542"/>
                <a:gd name="connsiteY1" fmla="*/ 829939 h 908645"/>
                <a:gd name="connsiteX2" fmla="*/ 593835 w 1211542"/>
                <a:gd name="connsiteY2" fmla="*/ 897239 h 908645"/>
                <a:gd name="connsiteX3" fmla="*/ 245 w 1211542"/>
                <a:gd name="connsiteY3" fmla="*/ 442866 h 908645"/>
                <a:gd name="connsiteX4" fmla="*/ 608259 w 1211542"/>
                <a:gd name="connsiteY4" fmla="*/ 9534 h 908645"/>
                <a:gd name="connsiteX5" fmla="*/ 1211542 w 1211542"/>
                <a:gd name="connsiteY5" fmla="*/ 86167 h 908645"/>
                <a:gd name="connsiteX6" fmla="*/ 855361 w 1211542"/>
                <a:gd name="connsiteY6" fmla="*/ 545764 h 908645"/>
                <a:gd name="connsiteX0" fmla="*/ 763921 w 1211542"/>
                <a:gd name="connsiteY0" fmla="*/ 454324 h 908645"/>
                <a:gd name="connsiteX1" fmla="*/ 1193660 w 1211542"/>
                <a:gd name="connsiteY1" fmla="*/ 829939 h 908645"/>
                <a:gd name="connsiteX2" fmla="*/ 593835 w 1211542"/>
                <a:gd name="connsiteY2" fmla="*/ 897239 h 908645"/>
                <a:gd name="connsiteX3" fmla="*/ 245 w 1211542"/>
                <a:gd name="connsiteY3" fmla="*/ 442866 h 908645"/>
                <a:gd name="connsiteX4" fmla="*/ 608259 w 1211542"/>
                <a:gd name="connsiteY4" fmla="*/ 9534 h 908645"/>
                <a:gd name="connsiteX5" fmla="*/ 1211542 w 1211542"/>
                <a:gd name="connsiteY5" fmla="*/ 86167 h 908645"/>
                <a:gd name="connsiteX0" fmla="*/ 1193660 w 1211542"/>
                <a:gd name="connsiteY0" fmla="*/ 829939 h 908645"/>
                <a:gd name="connsiteX1" fmla="*/ 593835 w 1211542"/>
                <a:gd name="connsiteY1" fmla="*/ 897239 h 908645"/>
                <a:gd name="connsiteX2" fmla="*/ 245 w 1211542"/>
                <a:gd name="connsiteY2" fmla="*/ 442866 h 908645"/>
                <a:gd name="connsiteX3" fmla="*/ 608259 w 1211542"/>
                <a:gd name="connsiteY3" fmla="*/ 9534 h 908645"/>
                <a:gd name="connsiteX4" fmla="*/ 1211542 w 1211542"/>
                <a:gd name="connsiteY4" fmla="*/ 86167 h 9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42" h="908645">
                  <a:moveTo>
                    <a:pt x="1193660" y="829939"/>
                  </a:moveTo>
                  <a:cubicBezTo>
                    <a:pt x="1018130" y="900969"/>
                    <a:pt x="800815" y="925352"/>
                    <a:pt x="593835" y="897239"/>
                  </a:cubicBezTo>
                  <a:cubicBezTo>
                    <a:pt x="239366" y="849094"/>
                    <a:pt x="-8924" y="659036"/>
                    <a:pt x="245" y="442866"/>
                  </a:cubicBezTo>
                  <a:cubicBezTo>
                    <a:pt x="9189" y="231992"/>
                    <a:pt x="261013" y="52517"/>
                    <a:pt x="608259" y="9534"/>
                  </a:cubicBezTo>
                  <a:cubicBezTo>
                    <a:pt x="818526" y="-16493"/>
                    <a:pt x="1037503" y="11323"/>
                    <a:pt x="1211542" y="86167"/>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3" name="Flowchart: Connector 962"/>
            <p:cNvSpPr/>
            <p:nvPr/>
          </p:nvSpPr>
          <p:spPr>
            <a:xfrm>
              <a:off x="2325737" y="2151570"/>
              <a:ext cx="1331813" cy="1645919"/>
            </a:xfrm>
            <a:custGeom>
              <a:avLst/>
              <a:gdLst>
                <a:gd name="connsiteX0" fmla="*/ 1320785 w 1830901"/>
                <a:gd name="connsiteY0" fmla="*/ 1034013 h 1090366"/>
                <a:gd name="connsiteX1" fmla="*/ 421563 w 1830901"/>
                <a:gd name="connsiteY1" fmla="*/ 1004219 h 1090366"/>
                <a:gd name="connsiteX2" fmla="*/ 433155 w 1830901"/>
                <a:gd name="connsiteY2" fmla="*/ 81797 h 1090366"/>
                <a:gd name="connsiteX3" fmla="*/ 1331813 w 1830901"/>
                <a:gd name="connsiteY3" fmla="*/ 59652 h 1090366"/>
                <a:gd name="connsiteX4" fmla="*/ 915451 w 1830901"/>
                <a:gd name="connsiteY4" fmla="*/ 545183 h 1090366"/>
                <a:gd name="connsiteX5" fmla="*/ 1320785 w 1830901"/>
                <a:gd name="connsiteY5" fmla="*/ 1034013 h 1090366"/>
                <a:gd name="connsiteX0" fmla="*/ 915451 w 1331813"/>
                <a:gd name="connsiteY0" fmla="*/ 545183 h 1090366"/>
                <a:gd name="connsiteX1" fmla="*/ 1320785 w 1331813"/>
                <a:gd name="connsiteY1" fmla="*/ 1034013 h 1090366"/>
                <a:gd name="connsiteX2" fmla="*/ 421563 w 1331813"/>
                <a:gd name="connsiteY2" fmla="*/ 1004219 h 1090366"/>
                <a:gd name="connsiteX3" fmla="*/ 433155 w 1331813"/>
                <a:gd name="connsiteY3" fmla="*/ 81797 h 1090366"/>
                <a:gd name="connsiteX4" fmla="*/ 1331813 w 1331813"/>
                <a:gd name="connsiteY4" fmla="*/ 59652 h 1090366"/>
                <a:gd name="connsiteX5" fmla="*/ 1006891 w 1331813"/>
                <a:gd name="connsiteY5" fmla="*/ 636623 h 1090366"/>
                <a:gd name="connsiteX0" fmla="*/ 915451 w 1331813"/>
                <a:gd name="connsiteY0" fmla="*/ 545183 h 1090366"/>
                <a:gd name="connsiteX1" fmla="*/ 1320785 w 1331813"/>
                <a:gd name="connsiteY1" fmla="*/ 1034013 h 1090366"/>
                <a:gd name="connsiteX2" fmla="*/ 421563 w 1331813"/>
                <a:gd name="connsiteY2" fmla="*/ 1004219 h 1090366"/>
                <a:gd name="connsiteX3" fmla="*/ 433155 w 1331813"/>
                <a:gd name="connsiteY3" fmla="*/ 81797 h 1090366"/>
                <a:gd name="connsiteX4" fmla="*/ 1331813 w 1331813"/>
                <a:gd name="connsiteY4" fmla="*/ 59652 h 1090366"/>
                <a:gd name="connsiteX0" fmla="*/ 1320785 w 1331813"/>
                <a:gd name="connsiteY0" fmla="*/ 1034013 h 1090366"/>
                <a:gd name="connsiteX1" fmla="*/ 421563 w 1331813"/>
                <a:gd name="connsiteY1" fmla="*/ 1004219 h 1090366"/>
                <a:gd name="connsiteX2" fmla="*/ 433155 w 1331813"/>
                <a:gd name="connsiteY2" fmla="*/ 81797 h 1090366"/>
                <a:gd name="connsiteX3" fmla="*/ 1331813 w 1331813"/>
                <a:gd name="connsiteY3" fmla="*/ 59652 h 1090366"/>
              </a:gdLst>
              <a:ahLst/>
              <a:cxnLst>
                <a:cxn ang="0">
                  <a:pos x="connsiteX0" y="connsiteY0"/>
                </a:cxn>
                <a:cxn ang="0">
                  <a:pos x="connsiteX1" y="connsiteY1"/>
                </a:cxn>
                <a:cxn ang="0">
                  <a:pos x="connsiteX2" y="connsiteY2"/>
                </a:cxn>
                <a:cxn ang="0">
                  <a:pos x="connsiteX3" y="connsiteY3"/>
                </a:cxn>
              </a:cxnLst>
              <a:rect l="l" t="t" r="r" b="b"/>
              <a:pathLst>
                <a:path w="1331813" h="1090366">
                  <a:moveTo>
                    <a:pt x="1320785" y="1034013"/>
                  </a:moveTo>
                  <a:cubicBezTo>
                    <a:pt x="1032999" y="1118646"/>
                    <a:pt x="691808" y="1107341"/>
                    <a:pt x="421563" y="1004219"/>
                  </a:cubicBezTo>
                  <a:cubicBezTo>
                    <a:pt x="-145528" y="787823"/>
                    <a:pt x="-139311" y="293114"/>
                    <a:pt x="433155" y="81797"/>
                  </a:cubicBezTo>
                  <a:cubicBezTo>
                    <a:pt x="705549" y="-18753"/>
                    <a:pt x="1046402" y="-27153"/>
                    <a:pt x="1331813" y="59652"/>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4" name="Flowchart: Connector 963"/>
            <p:cNvSpPr/>
            <p:nvPr/>
          </p:nvSpPr>
          <p:spPr>
            <a:xfrm>
              <a:off x="2219885" y="2014404"/>
              <a:ext cx="1442491" cy="1920250"/>
            </a:xfrm>
            <a:custGeom>
              <a:avLst/>
              <a:gdLst>
                <a:gd name="connsiteX0" fmla="*/ 1442490 w 2117725"/>
                <a:gd name="connsiteY0" fmla="*/ 1228881 h 1272094"/>
                <a:gd name="connsiteX1" fmla="*/ 457027 w 2117725"/>
                <a:gd name="connsiteY1" fmla="*/ 1159365 h 1272094"/>
                <a:gd name="connsiteX2" fmla="*/ 455340 w 2117725"/>
                <a:gd name="connsiteY2" fmla="*/ 113429 h 1272094"/>
                <a:gd name="connsiteX3" fmla="*/ 1440993 w 2117725"/>
                <a:gd name="connsiteY3" fmla="*/ 42863 h 1272094"/>
                <a:gd name="connsiteX4" fmla="*/ 1058863 w 2117725"/>
                <a:gd name="connsiteY4" fmla="*/ 636047 h 1272094"/>
                <a:gd name="connsiteX5" fmla="*/ 1442490 w 2117725"/>
                <a:gd name="connsiteY5" fmla="*/ 1228881 h 1272094"/>
                <a:gd name="connsiteX0" fmla="*/ 1058864 w 1442491"/>
                <a:gd name="connsiteY0" fmla="*/ 636051 h 1272101"/>
                <a:gd name="connsiteX1" fmla="*/ 1442491 w 1442491"/>
                <a:gd name="connsiteY1" fmla="*/ 1228885 h 1272101"/>
                <a:gd name="connsiteX2" fmla="*/ 457028 w 1442491"/>
                <a:gd name="connsiteY2" fmla="*/ 1159369 h 1272101"/>
                <a:gd name="connsiteX3" fmla="*/ 455341 w 1442491"/>
                <a:gd name="connsiteY3" fmla="*/ 113433 h 1272101"/>
                <a:gd name="connsiteX4" fmla="*/ 1440994 w 1442491"/>
                <a:gd name="connsiteY4" fmla="*/ 42867 h 1272101"/>
                <a:gd name="connsiteX5" fmla="*/ 1150304 w 1442491"/>
                <a:gd name="connsiteY5" fmla="*/ 727491 h 1272101"/>
                <a:gd name="connsiteX0" fmla="*/ 1058864 w 1442491"/>
                <a:gd name="connsiteY0" fmla="*/ 636051 h 1272101"/>
                <a:gd name="connsiteX1" fmla="*/ 1442491 w 1442491"/>
                <a:gd name="connsiteY1" fmla="*/ 1228885 h 1272101"/>
                <a:gd name="connsiteX2" fmla="*/ 457028 w 1442491"/>
                <a:gd name="connsiteY2" fmla="*/ 1159369 h 1272101"/>
                <a:gd name="connsiteX3" fmla="*/ 455341 w 1442491"/>
                <a:gd name="connsiteY3" fmla="*/ 113433 h 1272101"/>
                <a:gd name="connsiteX4" fmla="*/ 1440994 w 1442491"/>
                <a:gd name="connsiteY4" fmla="*/ 42867 h 1272101"/>
                <a:gd name="connsiteX0" fmla="*/ 1442491 w 1442491"/>
                <a:gd name="connsiteY0" fmla="*/ 1228885 h 1272101"/>
                <a:gd name="connsiteX1" fmla="*/ 457028 w 1442491"/>
                <a:gd name="connsiteY1" fmla="*/ 1159369 h 1272101"/>
                <a:gd name="connsiteX2" fmla="*/ 455341 w 1442491"/>
                <a:gd name="connsiteY2" fmla="*/ 113433 h 1272101"/>
                <a:gd name="connsiteX3" fmla="*/ 1440994 w 1442491"/>
                <a:gd name="connsiteY3" fmla="*/ 42867 h 1272101"/>
              </a:gdLst>
              <a:ahLst/>
              <a:cxnLst>
                <a:cxn ang="0">
                  <a:pos x="connsiteX0" y="connsiteY0"/>
                </a:cxn>
                <a:cxn ang="0">
                  <a:pos x="connsiteX1" y="connsiteY1"/>
                </a:cxn>
                <a:cxn ang="0">
                  <a:pos x="connsiteX2" y="connsiteY2"/>
                </a:cxn>
                <a:cxn ang="0">
                  <a:pos x="connsiteX3" y="connsiteY3"/>
                </a:cxn>
              </a:cxnLst>
              <a:rect l="l" t="t" r="r" b="b"/>
              <a:pathLst>
                <a:path w="1442491" h="1272101">
                  <a:moveTo>
                    <a:pt x="1442491" y="1228885"/>
                  </a:moveTo>
                  <a:cubicBezTo>
                    <a:pt x="1115139" y="1305320"/>
                    <a:pt x="745995" y="1279280"/>
                    <a:pt x="457028" y="1159369"/>
                  </a:cubicBezTo>
                  <a:cubicBezTo>
                    <a:pt x="-151626" y="906800"/>
                    <a:pt x="-152497" y="366710"/>
                    <a:pt x="455341" y="113433"/>
                  </a:cubicBezTo>
                  <a:cubicBezTo>
                    <a:pt x="744050" y="-6868"/>
                    <a:pt x="1113302" y="-33304"/>
                    <a:pt x="1440994" y="42867"/>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73" name="Arc 972"/>
          <p:cNvSpPr/>
          <p:nvPr/>
        </p:nvSpPr>
        <p:spPr>
          <a:xfrm>
            <a:off x="2596617" y="995682"/>
            <a:ext cx="1719072" cy="1719072"/>
          </a:xfrm>
          <a:prstGeom prst="arc">
            <a:avLst>
              <a:gd name="adj1" fmla="val 10808822"/>
              <a:gd name="adj2" fmla="val 16188282"/>
            </a:avLst>
          </a:prstGeom>
          <a:noFill/>
          <a:ln w="57150">
            <a:solidFill>
              <a:srgbClr val="FF993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74" name="Straight Arrow Connector 973"/>
          <p:cNvCxnSpPr/>
          <p:nvPr/>
        </p:nvCxnSpPr>
        <p:spPr>
          <a:xfrm rot="6060000">
            <a:off x="3056962" y="1821997"/>
            <a:ext cx="824403" cy="1194"/>
          </a:xfrm>
          <a:prstGeom prst="straightConnector1">
            <a:avLst/>
          </a:prstGeom>
          <a:ln w="38100">
            <a:solidFill>
              <a:schemeClr val="tx1"/>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975" name="Arc 974"/>
          <p:cNvSpPr/>
          <p:nvPr/>
        </p:nvSpPr>
        <p:spPr>
          <a:xfrm>
            <a:off x="2596617" y="995682"/>
            <a:ext cx="1719072" cy="1719072"/>
          </a:xfrm>
          <a:prstGeom prst="arc">
            <a:avLst>
              <a:gd name="adj1" fmla="val 16196152"/>
              <a:gd name="adj2" fmla="val 0"/>
            </a:avLst>
          </a:prstGeom>
          <a:noFill/>
          <a:ln w="57150">
            <a:solidFill>
              <a:srgbClr val="FF9933"/>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77" name="Straight Arrow Connector 976"/>
          <p:cNvCxnSpPr/>
          <p:nvPr/>
        </p:nvCxnSpPr>
        <p:spPr>
          <a:xfrm rot="16320000" flipV="1">
            <a:off x="3053293" y="2856296"/>
            <a:ext cx="112726" cy="794"/>
          </a:xfrm>
          <a:prstGeom prst="straightConnector1">
            <a:avLst/>
          </a:prstGeom>
          <a:ln w="38100">
            <a:solidFill>
              <a:schemeClr val="bg1"/>
            </a:solidFill>
            <a:tailEnd type="stealth" w="lg" len="lg"/>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cxnSp>
        <p:nvCxnSpPr>
          <p:cNvPr id="978" name="Straight Arrow Connector 977"/>
          <p:cNvCxnSpPr/>
          <p:nvPr/>
        </p:nvCxnSpPr>
        <p:spPr>
          <a:xfrm rot="5340000">
            <a:off x="3677370" y="2866632"/>
            <a:ext cx="123999" cy="960"/>
          </a:xfrm>
          <a:prstGeom prst="straightConnector1">
            <a:avLst/>
          </a:prstGeom>
          <a:ln w="38100">
            <a:solidFill>
              <a:schemeClr val="bg1"/>
            </a:solidFill>
            <a:tailEnd type="stealth" w="lg" len="lg"/>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grpSp>
        <p:nvGrpSpPr>
          <p:cNvPr id="980" name="Group 979"/>
          <p:cNvGrpSpPr/>
          <p:nvPr/>
        </p:nvGrpSpPr>
        <p:grpSpPr>
          <a:xfrm>
            <a:off x="5105400" y="2107482"/>
            <a:ext cx="3632801" cy="407016"/>
            <a:chOff x="1753782" y="2070091"/>
            <a:chExt cx="3070538" cy="1068531"/>
          </a:xfrm>
        </p:grpSpPr>
        <p:sp>
          <p:nvSpPr>
            <p:cNvPr id="981" name="Rectangle 980"/>
            <p:cNvSpPr/>
            <p:nvPr/>
          </p:nvSpPr>
          <p:spPr>
            <a:xfrm>
              <a:off x="1753782" y="2070091"/>
              <a:ext cx="3070538" cy="1068531"/>
            </a:xfrm>
            <a:prstGeom prst="rect">
              <a:avLst/>
            </a:prstGeom>
            <a:gradFill flip="none" rotWithShape="1">
              <a:gsLst>
                <a:gs pos="0">
                  <a:schemeClr val="bg1"/>
                </a:gs>
                <a:gs pos="100000">
                  <a:schemeClr val="bg1">
                    <a:alpha val="0"/>
                  </a:schemeClr>
                </a:gs>
                <a:gs pos="79000">
                  <a:schemeClr val="bg1">
                    <a:alpha val="63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2" name="TextBox 981"/>
            <p:cNvSpPr txBox="1"/>
            <p:nvPr/>
          </p:nvSpPr>
          <p:spPr>
            <a:xfrm>
              <a:off x="1791641" y="2179962"/>
              <a:ext cx="3010830" cy="888799"/>
            </a:xfrm>
            <a:prstGeom prst="rect">
              <a:avLst/>
            </a:prstGeom>
            <a:noFill/>
          </p:spPr>
          <p:txBody>
            <a:bodyPr wrap="square" rtlCol="0">
              <a:spAutoFit/>
            </a:bodyPr>
            <a:lstStyle/>
            <a:p>
              <a:r>
                <a:rPr lang="en-US" sz="1600" b="1" dirty="0" smtClean="0">
                  <a:solidFill>
                    <a:prstClr val="black">
                      <a:lumMod val="95000"/>
                      <a:lumOff val="5000"/>
                    </a:prstClr>
                  </a:solidFill>
                  <a:latin typeface="Aharoni" panose="02010803020104030203" pitchFamily="2" charset="-79"/>
                  <a:cs typeface="Aharoni" panose="02010803020104030203" pitchFamily="2" charset="-79"/>
                </a:rPr>
                <a:t>Give it a circular shape like a loop</a:t>
              </a:r>
              <a:endParaRPr lang="en-US" sz="1600" b="1" dirty="0">
                <a:solidFill>
                  <a:prstClr val="black">
                    <a:lumMod val="95000"/>
                    <a:lumOff val="5000"/>
                  </a:prstClr>
                </a:solidFill>
                <a:latin typeface="Aharoni" panose="02010803020104030203" pitchFamily="2" charset="-79"/>
                <a:cs typeface="Aharoni" panose="02010803020104030203" pitchFamily="2" charset="-79"/>
              </a:endParaRPr>
            </a:p>
          </p:txBody>
        </p:sp>
      </p:grpSp>
      <p:grpSp>
        <p:nvGrpSpPr>
          <p:cNvPr id="983" name="Group 982"/>
          <p:cNvGrpSpPr/>
          <p:nvPr/>
        </p:nvGrpSpPr>
        <p:grpSpPr>
          <a:xfrm>
            <a:off x="655114" y="2955607"/>
            <a:ext cx="4149195" cy="423547"/>
            <a:chOff x="1789048" y="2335825"/>
            <a:chExt cx="3543569" cy="387242"/>
          </a:xfrm>
        </p:grpSpPr>
        <p:sp>
          <p:nvSpPr>
            <p:cNvPr id="984" name="Rounded Rectangular Callout 983"/>
            <p:cNvSpPr/>
            <p:nvPr/>
          </p:nvSpPr>
          <p:spPr>
            <a:xfrm>
              <a:off x="1789048" y="2335825"/>
              <a:ext cx="3543569" cy="387242"/>
            </a:xfrm>
            <a:prstGeom prst="wedgeRoundRectCallout">
              <a:avLst>
                <a:gd name="adj1" fmla="val -40122"/>
                <a:gd name="adj2" fmla="val -42973"/>
                <a:gd name="adj3" fmla="val 16667"/>
              </a:avLst>
            </a:prstGeom>
            <a:gradFill flip="none" rotWithShape="1">
              <a:gsLst>
                <a:gs pos="0">
                  <a:schemeClr val="bg1"/>
                </a:gs>
                <a:gs pos="100000">
                  <a:schemeClr val="bg1">
                    <a:alpha val="0"/>
                  </a:schemeClr>
                </a:gs>
                <a:gs pos="79000">
                  <a:schemeClr val="bg1">
                    <a:alpha val="63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85" name="TextBox 984"/>
            <p:cNvSpPr txBox="1"/>
            <p:nvPr/>
          </p:nvSpPr>
          <p:spPr>
            <a:xfrm>
              <a:off x="1821484" y="2374678"/>
              <a:ext cx="3478696" cy="309534"/>
            </a:xfrm>
            <a:prstGeom prst="rect">
              <a:avLst/>
            </a:prstGeom>
            <a:noFill/>
          </p:spPr>
          <p:txBody>
            <a:bodyPr wrap="square" rtlCol="0">
              <a:spAutoFit/>
            </a:bodyPr>
            <a:lstStyle/>
            <a:p>
              <a:r>
                <a:rPr lang="en-US" sz="1600" b="1" dirty="0" smtClean="0">
                  <a:solidFill>
                    <a:prstClr val="black">
                      <a:lumMod val="95000"/>
                      <a:lumOff val="5000"/>
                    </a:prstClr>
                  </a:solidFill>
                  <a:latin typeface="Aharoni" panose="02010803020104030203" pitchFamily="2" charset="-79"/>
                  <a:cs typeface="Aharoni" panose="02010803020104030203" pitchFamily="2" charset="-79"/>
                </a:rPr>
                <a:t>Take a card board and make two holes.</a:t>
              </a:r>
              <a:endParaRPr lang="en-US" sz="1600" b="1" dirty="0">
                <a:solidFill>
                  <a:prstClr val="black">
                    <a:lumMod val="95000"/>
                    <a:lumOff val="5000"/>
                  </a:prstClr>
                </a:solidFill>
                <a:latin typeface="Aharoni" panose="02010803020104030203" pitchFamily="2" charset="-79"/>
                <a:cs typeface="Aharoni" panose="02010803020104030203" pitchFamily="2" charset="-79"/>
              </a:endParaRPr>
            </a:p>
          </p:txBody>
        </p:sp>
      </p:grpSp>
      <p:sp>
        <p:nvSpPr>
          <p:cNvPr id="987" name="TextBox 986"/>
          <p:cNvSpPr txBox="1"/>
          <p:nvPr/>
        </p:nvSpPr>
        <p:spPr>
          <a:xfrm>
            <a:off x="4495800" y="1745890"/>
            <a:ext cx="373820" cy="369332"/>
          </a:xfrm>
          <a:prstGeom prst="rect">
            <a:avLst/>
          </a:prstGeom>
          <a:solidFill>
            <a:schemeClr val="bg1"/>
          </a:solidFill>
          <a:effectLst>
            <a:softEdge rad="31750"/>
          </a:effectLst>
        </p:spPr>
        <p:txBody>
          <a:bodyPr wrap="none" rtlCol="0">
            <a:spAutoFit/>
          </a:bodyPr>
          <a:lstStyle/>
          <a:p>
            <a:r>
              <a:rPr lang="en-US"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a:t>
            </a:r>
            <a:endParaRPr lang="en-US"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89" name="Rectangle 988"/>
          <p:cNvSpPr/>
          <p:nvPr/>
        </p:nvSpPr>
        <p:spPr>
          <a:xfrm>
            <a:off x="5565608" y="2863891"/>
            <a:ext cx="3235491" cy="2057399"/>
          </a:xfrm>
          <a:prstGeom prst="rect">
            <a:avLst/>
          </a:prstGeom>
          <a:gradFill flip="none" rotWithShape="1">
            <a:gsLst>
              <a:gs pos="0">
                <a:schemeClr val="bg1"/>
              </a:gs>
              <a:gs pos="100000">
                <a:schemeClr val="bg1">
                  <a:alpha val="0"/>
                </a:schemeClr>
              </a:gs>
              <a:gs pos="79000">
                <a:schemeClr val="bg1">
                  <a:alpha val="63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0" name="Rectangle 989"/>
          <p:cNvSpPr/>
          <p:nvPr/>
        </p:nvSpPr>
        <p:spPr>
          <a:xfrm>
            <a:off x="6333029" y="2937376"/>
            <a:ext cx="1729961" cy="461665"/>
          </a:xfrm>
          <a:prstGeom prst="rect">
            <a:avLst/>
          </a:prstGeom>
        </p:spPr>
        <p:txBody>
          <a:bodyPr wrap="none">
            <a:spAutoFit/>
          </a:bodyPr>
          <a:lstStyle/>
          <a:p>
            <a:pPr algn="ctr"/>
            <a:r>
              <a:rPr lang="en-US" sz="2400" b="1" dirty="0">
                <a:ln>
                  <a:solidFill>
                    <a:sysClr val="windowText" lastClr="000000"/>
                  </a:solidFill>
                </a:ln>
                <a:solidFill>
                  <a:srgbClr val="F79646">
                    <a:lumMod val="75000"/>
                  </a:srgb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Conclusion</a:t>
            </a:r>
          </a:p>
        </p:txBody>
      </p:sp>
      <p:cxnSp>
        <p:nvCxnSpPr>
          <p:cNvPr id="991" name="Straight Connector 990"/>
          <p:cNvCxnSpPr/>
          <p:nvPr/>
        </p:nvCxnSpPr>
        <p:spPr>
          <a:xfrm>
            <a:off x="6286500" y="3379154"/>
            <a:ext cx="1830005" cy="0"/>
          </a:xfrm>
          <a:prstGeom prst="line">
            <a:avLst/>
          </a:prstGeom>
          <a:ln>
            <a:solidFill>
              <a:schemeClr val="accent6">
                <a:lumMod val="75000"/>
              </a:schemeClr>
            </a:solidFill>
          </a:ln>
        </p:spPr>
        <p:style>
          <a:lnRef idx="3">
            <a:schemeClr val="dk1"/>
          </a:lnRef>
          <a:fillRef idx="0">
            <a:schemeClr val="dk1"/>
          </a:fillRef>
          <a:effectRef idx="2">
            <a:schemeClr val="dk1"/>
          </a:effectRef>
          <a:fontRef idx="minor">
            <a:schemeClr val="tx1"/>
          </a:fontRef>
        </p:style>
      </p:cxnSp>
      <p:sp>
        <p:nvSpPr>
          <p:cNvPr id="992" name="TextBox 991"/>
          <p:cNvSpPr txBox="1"/>
          <p:nvPr/>
        </p:nvSpPr>
        <p:spPr>
          <a:xfrm>
            <a:off x="5696574" y="3549691"/>
            <a:ext cx="2911374" cy="369332"/>
          </a:xfrm>
          <a:prstGeom prst="rect">
            <a:avLst/>
          </a:prstGeom>
          <a:noFill/>
        </p:spPr>
        <p:txBody>
          <a:bodyPr wrap="none" rtlCol="0">
            <a:spAutoFit/>
          </a:bodyPr>
          <a:lstStyle/>
          <a:p>
            <a:r>
              <a:rPr lang="en-US" b="1" dirty="0" smtClean="0">
                <a:solidFill>
                  <a:prstClr val="black"/>
                </a:solidFill>
                <a:latin typeface="Aharoni" panose="02010803020104030203" pitchFamily="2" charset="-79"/>
                <a:cs typeface="Aharoni" panose="02010803020104030203" pitchFamily="2" charset="-79"/>
              </a:rPr>
              <a:t>Magnetic field</a:t>
            </a:r>
            <a:r>
              <a:rPr lang="en-US" b="1" dirty="0" smtClean="0">
                <a:solidFill>
                  <a:prstClr val="black"/>
                </a:solidFill>
              </a:rPr>
              <a:t> </a:t>
            </a:r>
            <a:r>
              <a:rPr lang="en-US" b="1" dirty="0" smtClean="0">
                <a:solidFill>
                  <a:prstClr val="black"/>
                </a:solidFill>
                <a:sym typeface="Symbol"/>
              </a:rPr>
              <a:t></a:t>
            </a:r>
            <a:r>
              <a:rPr lang="en-US" b="1" dirty="0" smtClean="0">
                <a:solidFill>
                  <a:prstClr val="black"/>
                </a:solidFill>
              </a:rPr>
              <a:t>  </a:t>
            </a:r>
            <a:r>
              <a:rPr lang="en-US" b="1" dirty="0" smtClean="0">
                <a:solidFill>
                  <a:prstClr val="black"/>
                </a:solidFill>
                <a:latin typeface="Aharoni" panose="02010803020104030203" pitchFamily="2" charset="-79"/>
                <a:cs typeface="Aharoni" panose="02010803020104030203" pitchFamily="2" charset="-79"/>
              </a:rPr>
              <a:t>Current</a:t>
            </a:r>
          </a:p>
        </p:txBody>
      </p:sp>
      <p:grpSp>
        <p:nvGrpSpPr>
          <p:cNvPr id="993" name="Group 992"/>
          <p:cNvGrpSpPr/>
          <p:nvPr/>
        </p:nvGrpSpPr>
        <p:grpSpPr>
          <a:xfrm>
            <a:off x="5686403" y="3991651"/>
            <a:ext cx="2929400" cy="696161"/>
            <a:chOff x="1116889" y="4037429"/>
            <a:chExt cx="2929400" cy="696161"/>
          </a:xfrm>
        </p:grpSpPr>
        <p:sp>
          <p:nvSpPr>
            <p:cNvPr id="994" name="TextBox 993"/>
            <p:cNvSpPr txBox="1"/>
            <p:nvPr/>
          </p:nvSpPr>
          <p:spPr>
            <a:xfrm>
              <a:off x="1116889" y="4166031"/>
              <a:ext cx="2023311" cy="369332"/>
            </a:xfrm>
            <a:prstGeom prst="rect">
              <a:avLst/>
            </a:prstGeom>
            <a:noFill/>
          </p:spPr>
          <p:txBody>
            <a:bodyPr wrap="none" rtlCol="0">
              <a:spAutoFit/>
            </a:bodyPr>
            <a:lstStyle/>
            <a:p>
              <a:pPr>
                <a:defRPr/>
              </a:pPr>
              <a:r>
                <a:rPr lang="en-US" b="1" dirty="0">
                  <a:solidFill>
                    <a:prstClr val="black"/>
                  </a:solidFill>
                  <a:latin typeface="Aharoni" panose="02010803020104030203" pitchFamily="2" charset="-79"/>
                  <a:cs typeface="Aharoni" panose="02010803020104030203" pitchFamily="2" charset="-79"/>
                </a:rPr>
                <a:t>Magnetic field </a:t>
              </a:r>
              <a:r>
                <a:rPr lang="en-US" b="1" kern="0" dirty="0" smtClean="0">
                  <a:solidFill>
                    <a:prstClr val="black"/>
                  </a:solidFill>
                  <a:sym typeface="Symbol"/>
                </a:rPr>
                <a:t></a:t>
              </a:r>
              <a:endParaRPr lang="en-US" b="1" kern="0" dirty="0" smtClean="0">
                <a:solidFill>
                  <a:prstClr val="black"/>
                </a:solidFill>
              </a:endParaRPr>
            </a:p>
          </p:txBody>
        </p:sp>
        <p:grpSp>
          <p:nvGrpSpPr>
            <p:cNvPr id="995" name="Group 994"/>
            <p:cNvGrpSpPr/>
            <p:nvPr/>
          </p:nvGrpSpPr>
          <p:grpSpPr>
            <a:xfrm>
              <a:off x="3076200" y="4037429"/>
              <a:ext cx="970089" cy="696161"/>
              <a:chOff x="3203601" y="5781675"/>
              <a:chExt cx="970089" cy="696161"/>
            </a:xfrm>
          </p:grpSpPr>
          <p:sp>
            <p:nvSpPr>
              <p:cNvPr id="996" name="TextBox 995"/>
              <p:cNvSpPr txBox="1"/>
              <p:nvPr/>
            </p:nvSpPr>
            <p:spPr>
              <a:xfrm>
                <a:off x="3505767" y="5781675"/>
                <a:ext cx="312906" cy="369332"/>
              </a:xfrm>
              <a:prstGeom prst="rect">
                <a:avLst/>
              </a:prstGeom>
              <a:noFill/>
            </p:spPr>
            <p:txBody>
              <a:bodyPr wrap="none" rtlCol="0">
                <a:spAutoFit/>
              </a:bodyPr>
              <a:lstStyle/>
              <a:p>
                <a:r>
                  <a:rPr lang="en-US" b="1" dirty="0" smtClean="0">
                    <a:solidFill>
                      <a:prstClr val="black"/>
                    </a:solidFill>
                    <a:latin typeface="Arial" panose="020B0604020202020204" pitchFamily="34" charset="0"/>
                    <a:cs typeface="Arial" panose="020B0604020202020204" pitchFamily="34" charset="0"/>
                  </a:rPr>
                  <a:t>1</a:t>
                </a:r>
                <a:endParaRPr lang="en-US" b="1" dirty="0">
                  <a:solidFill>
                    <a:prstClr val="black"/>
                  </a:solidFill>
                  <a:latin typeface="Arial" panose="020B0604020202020204" pitchFamily="34" charset="0"/>
                  <a:cs typeface="Arial" panose="020B0604020202020204" pitchFamily="34" charset="0"/>
                </a:endParaRPr>
              </a:p>
            </p:txBody>
          </p:sp>
          <p:cxnSp>
            <p:nvCxnSpPr>
              <p:cNvPr id="997" name="Straight Connector 996"/>
              <p:cNvCxnSpPr/>
              <p:nvPr/>
            </p:nvCxnSpPr>
            <p:spPr>
              <a:xfrm>
                <a:off x="3228396" y="6108159"/>
                <a:ext cx="9452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98" name="TextBox 997"/>
              <p:cNvSpPr txBox="1"/>
              <p:nvPr/>
            </p:nvSpPr>
            <p:spPr>
              <a:xfrm>
                <a:off x="3203601" y="6108504"/>
                <a:ext cx="917239" cy="369332"/>
              </a:xfrm>
              <a:prstGeom prst="rect">
                <a:avLst/>
              </a:prstGeom>
              <a:noFill/>
            </p:spPr>
            <p:txBody>
              <a:bodyPr wrap="none" rtlCol="0">
                <a:spAutoFit/>
              </a:bodyPr>
              <a:lstStyle/>
              <a:p>
                <a:r>
                  <a:rPr lang="en-US" b="1" dirty="0" smtClean="0">
                    <a:solidFill>
                      <a:prstClr val="black"/>
                    </a:solidFill>
                    <a:latin typeface="Aharoni" panose="02010803020104030203" pitchFamily="2" charset="-79"/>
                    <a:cs typeface="Aharoni" panose="02010803020104030203" pitchFamily="2" charset="-79"/>
                  </a:rPr>
                  <a:t>Radius</a:t>
                </a:r>
                <a:endParaRPr lang="en-US" b="1" dirty="0">
                  <a:solidFill>
                    <a:prstClr val="black"/>
                  </a:solidFill>
                  <a:latin typeface="Aharoni" panose="02010803020104030203" pitchFamily="2" charset="-79"/>
                  <a:cs typeface="Aharoni" panose="02010803020104030203" pitchFamily="2" charset="-79"/>
                </a:endParaRPr>
              </a:p>
            </p:txBody>
          </p:sp>
        </p:grpSp>
      </p:grpSp>
      <p:cxnSp>
        <p:nvCxnSpPr>
          <p:cNvPr id="999" name="Straight Arrow Connector 998"/>
          <p:cNvCxnSpPr/>
          <p:nvPr/>
        </p:nvCxnSpPr>
        <p:spPr>
          <a:xfrm>
            <a:off x="3443780" y="999952"/>
            <a:ext cx="91440" cy="1588"/>
          </a:xfrm>
          <a:prstGeom prst="straightConnector1">
            <a:avLst/>
          </a:prstGeom>
          <a:ln w="38100">
            <a:solidFill>
              <a:schemeClr val="bg1"/>
            </a:solidFill>
            <a:tailEnd type="stealth" w="lg" len="lg"/>
          </a:ln>
          <a:scene3d>
            <a:camera prst="orthographicFront"/>
            <a:lightRig rig="threePt" dir="t"/>
          </a:scene3d>
          <a:sp3d>
            <a:bevelT w="114300" prst="artDeco"/>
          </a:sp3d>
        </p:spPr>
        <p:style>
          <a:lnRef idx="1">
            <a:schemeClr val="accent1"/>
          </a:lnRef>
          <a:fillRef idx="0">
            <a:schemeClr val="accent1"/>
          </a:fillRef>
          <a:effectRef idx="0">
            <a:schemeClr val="accent1"/>
          </a:effectRef>
          <a:fontRef idx="minor">
            <a:schemeClr val="tx1"/>
          </a:fontRef>
        </p:style>
      </p:cxnSp>
      <p:pic>
        <p:nvPicPr>
          <p:cNvPr id="1001" name="Picture 2" descr="D:\d drive\MJ WORK\Pooja mam (physics)\CBSE (X)\Magnetic Effect of Electric Current\Raw\thumbs-up.png"/>
          <p:cNvPicPr>
            <a:picLocks noChangeAspect="1" noChangeArrowheads="1"/>
          </p:cNvPicPr>
          <p:nvPr/>
        </p:nvPicPr>
        <p:blipFill rotWithShape="1">
          <a:blip r:embed="rId11">
            <a:extLst>
              <a:ext uri="{28A0092B-C50C-407E-A947-70E740481C1C}">
                <a14:useLocalDpi xmlns:a14="http://schemas.microsoft.com/office/drawing/2010/main" val="0"/>
              </a:ext>
            </a:extLst>
          </a:blip>
          <a:srcRect l="10277"/>
          <a:stretch/>
        </p:blipFill>
        <p:spPr bwMode="auto">
          <a:xfrm rot="10800000" flipH="1">
            <a:off x="3952320" y="1473571"/>
            <a:ext cx="738476" cy="914024"/>
          </a:xfrm>
          <a:prstGeom prst="rect">
            <a:avLst/>
          </a:prstGeom>
          <a:noFill/>
          <a:extLst>
            <a:ext uri="{909E8E84-426E-40DD-AFC4-6F175D3DCCD1}">
              <a14:hiddenFill xmlns:a14="http://schemas.microsoft.com/office/drawing/2010/main">
                <a:solidFill>
                  <a:srgbClr val="FFFFFF"/>
                </a:solidFill>
              </a14:hiddenFill>
            </a:ext>
          </a:extLst>
        </p:spPr>
      </p:pic>
      <p:grpSp>
        <p:nvGrpSpPr>
          <p:cNvPr id="1011" name="Group 1010"/>
          <p:cNvGrpSpPr/>
          <p:nvPr/>
        </p:nvGrpSpPr>
        <p:grpSpPr>
          <a:xfrm flipH="1">
            <a:off x="1848081" y="1188805"/>
            <a:ext cx="1517420" cy="1274975"/>
            <a:chOff x="2248693" y="2014393"/>
            <a:chExt cx="1517420" cy="1920271"/>
          </a:xfrm>
        </p:grpSpPr>
        <p:sp>
          <p:nvSpPr>
            <p:cNvPr id="1012" name="Flowchart: Connector 1011"/>
            <p:cNvSpPr/>
            <p:nvPr/>
          </p:nvSpPr>
          <p:spPr>
            <a:xfrm>
              <a:off x="2887127" y="2846917"/>
              <a:ext cx="274320" cy="274320"/>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3" name="Flowchart: Connector 1012"/>
            <p:cNvSpPr/>
            <p:nvPr/>
          </p:nvSpPr>
          <p:spPr>
            <a:xfrm>
              <a:off x="2789187" y="2700211"/>
              <a:ext cx="548640" cy="548639"/>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4" name="Flowchart: Connector 1013"/>
            <p:cNvSpPr/>
            <p:nvPr/>
          </p:nvSpPr>
          <p:spPr>
            <a:xfrm>
              <a:off x="2660064" y="2563051"/>
              <a:ext cx="896499" cy="822959"/>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5" name="Flowchart: Connector 1014"/>
            <p:cNvSpPr/>
            <p:nvPr/>
          </p:nvSpPr>
          <p:spPr>
            <a:xfrm>
              <a:off x="2546909" y="2425891"/>
              <a:ext cx="1219204" cy="1097280"/>
            </a:xfrm>
            <a:prstGeom prst="flowChartConnector">
              <a:avLst/>
            </a:pr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6" name="Pie 1015"/>
            <p:cNvSpPr/>
            <p:nvPr/>
          </p:nvSpPr>
          <p:spPr>
            <a:xfrm>
              <a:off x="2438297" y="2288729"/>
              <a:ext cx="1073577" cy="1371602"/>
            </a:xfrm>
            <a:custGeom>
              <a:avLst/>
              <a:gdLst>
                <a:gd name="connsiteX0" fmla="*/ 1073577 w 1527835"/>
                <a:gd name="connsiteY0" fmla="*/ 871595 h 910682"/>
                <a:gd name="connsiteX1" fmla="*/ 345285 w 1527835"/>
                <a:gd name="connsiteY1" fmla="*/ 836222 h 910682"/>
                <a:gd name="connsiteX2" fmla="*/ 342784 w 1527835"/>
                <a:gd name="connsiteY2" fmla="*/ 75442 h 910682"/>
                <a:gd name="connsiteX3" fmla="*/ 1071285 w 1527835"/>
                <a:gd name="connsiteY3" fmla="*/ 38484 h 910682"/>
                <a:gd name="connsiteX4" fmla="*/ 763918 w 1527835"/>
                <a:gd name="connsiteY4" fmla="*/ 455341 h 910682"/>
                <a:gd name="connsiteX5" fmla="*/ 1073577 w 1527835"/>
                <a:gd name="connsiteY5" fmla="*/ 871595 h 910682"/>
                <a:gd name="connsiteX0" fmla="*/ 763918 w 1073577"/>
                <a:gd name="connsiteY0" fmla="*/ 455341 h 910683"/>
                <a:gd name="connsiteX1" fmla="*/ 1073577 w 1073577"/>
                <a:gd name="connsiteY1" fmla="*/ 871595 h 910683"/>
                <a:gd name="connsiteX2" fmla="*/ 345285 w 1073577"/>
                <a:gd name="connsiteY2" fmla="*/ 836222 h 910683"/>
                <a:gd name="connsiteX3" fmla="*/ 342784 w 1073577"/>
                <a:gd name="connsiteY3" fmla="*/ 75442 h 910683"/>
                <a:gd name="connsiteX4" fmla="*/ 1071285 w 1073577"/>
                <a:gd name="connsiteY4" fmla="*/ 38484 h 910683"/>
                <a:gd name="connsiteX5" fmla="*/ 855358 w 1073577"/>
                <a:gd name="connsiteY5" fmla="*/ 546781 h 910683"/>
                <a:gd name="connsiteX0" fmla="*/ 763918 w 1073577"/>
                <a:gd name="connsiteY0" fmla="*/ 455341 h 910683"/>
                <a:gd name="connsiteX1" fmla="*/ 1073577 w 1073577"/>
                <a:gd name="connsiteY1" fmla="*/ 871595 h 910683"/>
                <a:gd name="connsiteX2" fmla="*/ 345285 w 1073577"/>
                <a:gd name="connsiteY2" fmla="*/ 836222 h 910683"/>
                <a:gd name="connsiteX3" fmla="*/ 342784 w 1073577"/>
                <a:gd name="connsiteY3" fmla="*/ 75442 h 910683"/>
                <a:gd name="connsiteX4" fmla="*/ 1071285 w 1073577"/>
                <a:gd name="connsiteY4" fmla="*/ 38484 h 910683"/>
                <a:gd name="connsiteX0" fmla="*/ 1073577 w 1073577"/>
                <a:gd name="connsiteY0" fmla="*/ 871595 h 910683"/>
                <a:gd name="connsiteX1" fmla="*/ 345285 w 1073577"/>
                <a:gd name="connsiteY1" fmla="*/ 836222 h 910683"/>
                <a:gd name="connsiteX2" fmla="*/ 342784 w 1073577"/>
                <a:gd name="connsiteY2" fmla="*/ 75442 h 910683"/>
                <a:gd name="connsiteX3" fmla="*/ 1071285 w 1073577"/>
                <a:gd name="connsiteY3" fmla="*/ 38484 h 910683"/>
              </a:gdLst>
              <a:ahLst/>
              <a:cxnLst>
                <a:cxn ang="0">
                  <a:pos x="connsiteX0" y="connsiteY0"/>
                </a:cxn>
                <a:cxn ang="0">
                  <a:pos x="connsiteX1" y="connsiteY1"/>
                </a:cxn>
                <a:cxn ang="0">
                  <a:pos x="connsiteX2" y="connsiteY2"/>
                </a:cxn>
                <a:cxn ang="0">
                  <a:pos x="connsiteX3" y="connsiteY3"/>
                </a:cxn>
              </a:cxnLst>
              <a:rect l="l" t="t" r="r" b="b"/>
              <a:pathLst>
                <a:path w="1073577" h="910683">
                  <a:moveTo>
                    <a:pt x="1073577" y="871595"/>
                  </a:moveTo>
                  <a:cubicBezTo>
                    <a:pt x="836479" y="934261"/>
                    <a:pt x="562234" y="920941"/>
                    <a:pt x="345285" y="836222"/>
                  </a:cubicBezTo>
                  <a:cubicBezTo>
                    <a:pt x="-114017" y="656863"/>
                    <a:pt x="-115335" y="255872"/>
                    <a:pt x="342784" y="75442"/>
                  </a:cubicBezTo>
                  <a:cubicBezTo>
                    <a:pt x="559319" y="-9840"/>
                    <a:pt x="833685" y="-23759"/>
                    <a:pt x="1071285" y="38484"/>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7" name="Flowchart: Connector 962"/>
            <p:cNvSpPr/>
            <p:nvPr/>
          </p:nvSpPr>
          <p:spPr>
            <a:xfrm>
              <a:off x="2347962" y="2151560"/>
              <a:ext cx="1181972" cy="1645941"/>
            </a:xfrm>
            <a:custGeom>
              <a:avLst/>
              <a:gdLst>
                <a:gd name="connsiteX0" fmla="*/ 1181972 w 1710482"/>
                <a:gd name="connsiteY0" fmla="*/ 1051378 h 1092824"/>
                <a:gd name="connsiteX1" fmla="*/ 351660 w 1710482"/>
                <a:gd name="connsiteY1" fmla="*/ 988059 h 1092824"/>
                <a:gd name="connsiteX2" fmla="*/ 341812 w 1710482"/>
                <a:gd name="connsiteY2" fmla="*/ 109419 h 1092824"/>
                <a:gd name="connsiteX3" fmla="*/ 1172927 w 1710482"/>
                <a:gd name="connsiteY3" fmla="*/ 39096 h 1092824"/>
                <a:gd name="connsiteX4" fmla="*/ 855241 w 1710482"/>
                <a:gd name="connsiteY4" fmla="*/ 546412 h 1092824"/>
                <a:gd name="connsiteX5" fmla="*/ 1181972 w 1710482"/>
                <a:gd name="connsiteY5" fmla="*/ 1051378 h 1092824"/>
                <a:gd name="connsiteX0" fmla="*/ 855241 w 1181972"/>
                <a:gd name="connsiteY0" fmla="*/ 546416 h 1092832"/>
                <a:gd name="connsiteX1" fmla="*/ 1181972 w 1181972"/>
                <a:gd name="connsiteY1" fmla="*/ 1051382 h 1092832"/>
                <a:gd name="connsiteX2" fmla="*/ 351660 w 1181972"/>
                <a:gd name="connsiteY2" fmla="*/ 988063 h 1092832"/>
                <a:gd name="connsiteX3" fmla="*/ 341812 w 1181972"/>
                <a:gd name="connsiteY3" fmla="*/ 109423 h 1092832"/>
                <a:gd name="connsiteX4" fmla="*/ 1172927 w 1181972"/>
                <a:gd name="connsiteY4" fmla="*/ 39100 h 1092832"/>
                <a:gd name="connsiteX5" fmla="*/ 946681 w 1181972"/>
                <a:gd name="connsiteY5" fmla="*/ 637856 h 1092832"/>
                <a:gd name="connsiteX0" fmla="*/ 855241 w 1181972"/>
                <a:gd name="connsiteY0" fmla="*/ 546416 h 1092832"/>
                <a:gd name="connsiteX1" fmla="*/ 1181972 w 1181972"/>
                <a:gd name="connsiteY1" fmla="*/ 1051382 h 1092832"/>
                <a:gd name="connsiteX2" fmla="*/ 351660 w 1181972"/>
                <a:gd name="connsiteY2" fmla="*/ 988063 h 1092832"/>
                <a:gd name="connsiteX3" fmla="*/ 341812 w 1181972"/>
                <a:gd name="connsiteY3" fmla="*/ 109423 h 1092832"/>
                <a:gd name="connsiteX4" fmla="*/ 1172927 w 1181972"/>
                <a:gd name="connsiteY4" fmla="*/ 39100 h 1092832"/>
                <a:gd name="connsiteX0" fmla="*/ 1181972 w 1181972"/>
                <a:gd name="connsiteY0" fmla="*/ 1051382 h 1092832"/>
                <a:gd name="connsiteX1" fmla="*/ 351660 w 1181972"/>
                <a:gd name="connsiteY1" fmla="*/ 988063 h 1092832"/>
                <a:gd name="connsiteX2" fmla="*/ 341812 w 1181972"/>
                <a:gd name="connsiteY2" fmla="*/ 109423 h 1092832"/>
                <a:gd name="connsiteX3" fmla="*/ 1172927 w 1181972"/>
                <a:gd name="connsiteY3" fmla="*/ 39100 h 1092832"/>
              </a:gdLst>
              <a:ahLst/>
              <a:cxnLst>
                <a:cxn ang="0">
                  <a:pos x="connsiteX0" y="connsiteY0"/>
                </a:cxn>
                <a:cxn ang="0">
                  <a:pos x="connsiteX1" y="connsiteY1"/>
                </a:cxn>
                <a:cxn ang="0">
                  <a:pos x="connsiteX2" y="connsiteY2"/>
                </a:cxn>
                <a:cxn ang="0">
                  <a:pos x="connsiteX3" y="connsiteY3"/>
                </a:cxn>
              </a:cxnLst>
              <a:rect l="l" t="t" r="r" b="b"/>
              <a:pathLst>
                <a:path w="1181972" h="1092832">
                  <a:moveTo>
                    <a:pt x="1181972" y="1051382"/>
                  </a:moveTo>
                  <a:cubicBezTo>
                    <a:pt x="906819" y="1124054"/>
                    <a:pt x="592311" y="1100070"/>
                    <a:pt x="351660" y="988063"/>
                  </a:cubicBezTo>
                  <a:cubicBezTo>
                    <a:pt x="-113074" y="771760"/>
                    <a:pt x="-118026" y="329956"/>
                    <a:pt x="341812" y="109423"/>
                  </a:cubicBezTo>
                  <a:cubicBezTo>
                    <a:pt x="580635" y="-5114"/>
                    <a:pt x="895671" y="-31770"/>
                    <a:pt x="1172927" y="39100"/>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8" name="Flowchart: Connector 963"/>
            <p:cNvSpPr/>
            <p:nvPr/>
          </p:nvSpPr>
          <p:spPr>
            <a:xfrm>
              <a:off x="2248693" y="2014393"/>
              <a:ext cx="1300056" cy="1920271"/>
            </a:xfrm>
            <a:custGeom>
              <a:avLst/>
              <a:gdLst>
                <a:gd name="connsiteX0" fmla="*/ 1296201 w 1946275"/>
                <a:gd name="connsiteY0" fmla="*/ 1238808 h 1274962"/>
                <a:gd name="connsiteX1" fmla="*/ 365179 w 1946275"/>
                <a:gd name="connsiteY1" fmla="*/ 1135247 h 1274962"/>
                <a:gd name="connsiteX2" fmla="*/ 369404 w 1946275"/>
                <a:gd name="connsiteY2" fmla="*/ 137513 h 1274962"/>
                <a:gd name="connsiteX3" fmla="*/ 1300056 w 1946275"/>
                <a:gd name="connsiteY3" fmla="*/ 37049 h 1274962"/>
                <a:gd name="connsiteX4" fmla="*/ 973138 w 1946275"/>
                <a:gd name="connsiteY4" fmla="*/ 637481 h 1274962"/>
                <a:gd name="connsiteX5" fmla="*/ 1296201 w 1946275"/>
                <a:gd name="connsiteY5" fmla="*/ 1238808 h 1274962"/>
                <a:gd name="connsiteX0" fmla="*/ 973138 w 1300056"/>
                <a:gd name="connsiteY0" fmla="*/ 637487 h 1274975"/>
                <a:gd name="connsiteX1" fmla="*/ 1296201 w 1300056"/>
                <a:gd name="connsiteY1" fmla="*/ 1238814 h 1274975"/>
                <a:gd name="connsiteX2" fmla="*/ 365179 w 1300056"/>
                <a:gd name="connsiteY2" fmla="*/ 1135253 h 1274975"/>
                <a:gd name="connsiteX3" fmla="*/ 369404 w 1300056"/>
                <a:gd name="connsiteY3" fmla="*/ 137519 h 1274975"/>
                <a:gd name="connsiteX4" fmla="*/ 1300056 w 1300056"/>
                <a:gd name="connsiteY4" fmla="*/ 37055 h 1274975"/>
                <a:gd name="connsiteX5" fmla="*/ 1064578 w 1300056"/>
                <a:gd name="connsiteY5" fmla="*/ 728927 h 1274975"/>
                <a:gd name="connsiteX0" fmla="*/ 973138 w 1300056"/>
                <a:gd name="connsiteY0" fmla="*/ 637487 h 1274975"/>
                <a:gd name="connsiteX1" fmla="*/ 1296201 w 1300056"/>
                <a:gd name="connsiteY1" fmla="*/ 1238814 h 1274975"/>
                <a:gd name="connsiteX2" fmla="*/ 365179 w 1300056"/>
                <a:gd name="connsiteY2" fmla="*/ 1135253 h 1274975"/>
                <a:gd name="connsiteX3" fmla="*/ 369404 w 1300056"/>
                <a:gd name="connsiteY3" fmla="*/ 137519 h 1274975"/>
                <a:gd name="connsiteX4" fmla="*/ 1300056 w 1300056"/>
                <a:gd name="connsiteY4" fmla="*/ 37055 h 1274975"/>
                <a:gd name="connsiteX0" fmla="*/ 1296201 w 1300056"/>
                <a:gd name="connsiteY0" fmla="*/ 1238814 h 1274975"/>
                <a:gd name="connsiteX1" fmla="*/ 365179 w 1300056"/>
                <a:gd name="connsiteY1" fmla="*/ 1135253 h 1274975"/>
                <a:gd name="connsiteX2" fmla="*/ 369404 w 1300056"/>
                <a:gd name="connsiteY2" fmla="*/ 137519 h 1274975"/>
                <a:gd name="connsiteX3" fmla="*/ 1300056 w 1300056"/>
                <a:gd name="connsiteY3" fmla="*/ 37055 h 1274975"/>
              </a:gdLst>
              <a:ahLst/>
              <a:cxnLst>
                <a:cxn ang="0">
                  <a:pos x="connsiteX0" y="connsiteY0"/>
                </a:cxn>
                <a:cxn ang="0">
                  <a:pos x="connsiteX1" y="connsiteY1"/>
                </a:cxn>
                <a:cxn ang="0">
                  <a:pos x="connsiteX2" y="connsiteY2"/>
                </a:cxn>
                <a:cxn ang="0">
                  <a:pos x="connsiteX3" y="connsiteY3"/>
                </a:cxn>
              </a:cxnLst>
              <a:rect l="l" t="t" r="r" b="b"/>
              <a:pathLst>
                <a:path w="1300056" h="1274975">
                  <a:moveTo>
                    <a:pt x="1296201" y="1238814"/>
                  </a:moveTo>
                  <a:cubicBezTo>
                    <a:pt x="979374" y="1311858"/>
                    <a:pt x="627442" y="1272711"/>
                    <a:pt x="365179" y="1135253"/>
                  </a:cubicBezTo>
                  <a:cubicBezTo>
                    <a:pt x="-123458" y="879146"/>
                    <a:pt x="-121395" y="391845"/>
                    <a:pt x="369404" y="137519"/>
                  </a:cubicBezTo>
                  <a:cubicBezTo>
                    <a:pt x="632462" y="1205"/>
                    <a:pt x="984139" y="-36758"/>
                    <a:pt x="1300056" y="37055"/>
                  </a:cubicBezTo>
                </a:path>
              </a:pathLst>
            </a:custGeom>
            <a:noFill/>
            <a:ln>
              <a:solidFill>
                <a:schemeClr val="tx1"/>
              </a:solidFill>
              <a:prstDash val="solid"/>
            </a:ln>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000" name="Picture 2" descr="D:\d drive\MJ WORK\Pooja mam (physics)\CBSE (X)\Magnetic Effect of Electric Current\Raw\thumbs-up.png"/>
          <p:cNvPicPr>
            <a:picLocks noChangeAspect="1" noChangeArrowheads="1"/>
          </p:cNvPicPr>
          <p:nvPr/>
        </p:nvPicPr>
        <p:blipFill rotWithShape="1">
          <a:blip r:embed="rId11">
            <a:extLst>
              <a:ext uri="{28A0092B-C50C-407E-A947-70E740481C1C}">
                <a14:useLocalDpi xmlns:a14="http://schemas.microsoft.com/office/drawing/2010/main" val="0"/>
              </a:ext>
            </a:extLst>
          </a:blip>
          <a:srcRect l="12616"/>
          <a:stretch/>
        </p:blipFill>
        <p:spPr bwMode="auto">
          <a:xfrm flipH="1">
            <a:off x="2164827" y="1204906"/>
            <a:ext cx="719220" cy="914024"/>
          </a:xfrm>
          <a:prstGeom prst="rect">
            <a:avLst/>
          </a:prstGeom>
          <a:noFill/>
          <a:extLst>
            <a:ext uri="{909E8E84-426E-40DD-AFC4-6F175D3DCCD1}">
              <a14:hiddenFill xmlns:a14="http://schemas.microsoft.com/office/drawing/2010/main">
                <a:solidFill>
                  <a:srgbClr val="FFFFFF"/>
                </a:solidFill>
              </a14:hiddenFill>
            </a:ext>
          </a:extLst>
        </p:spPr>
      </p:pic>
      <p:sp>
        <p:nvSpPr>
          <p:cNvPr id="976" name="Arc 975"/>
          <p:cNvSpPr/>
          <p:nvPr/>
        </p:nvSpPr>
        <p:spPr>
          <a:xfrm flipH="1" flipV="1">
            <a:off x="3472401" y="2891225"/>
            <a:ext cx="578441" cy="201470"/>
          </a:xfrm>
          <a:prstGeom prst="arc">
            <a:avLst>
              <a:gd name="adj1" fmla="val 8441129"/>
              <a:gd name="adj2" fmla="val 2700000"/>
            </a:avLst>
          </a:prstGeom>
          <a:ln w="25400">
            <a:solidFill>
              <a:srgbClr val="66FFFF"/>
            </a:solidFill>
            <a:tailEnd type="stealth"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79" name="Arc 978"/>
          <p:cNvSpPr/>
          <p:nvPr/>
        </p:nvSpPr>
        <p:spPr>
          <a:xfrm flipV="1">
            <a:off x="2833929" y="2891225"/>
            <a:ext cx="578441" cy="201470"/>
          </a:xfrm>
          <a:prstGeom prst="arc">
            <a:avLst>
              <a:gd name="adj1" fmla="val 8441129"/>
              <a:gd name="adj2" fmla="val 2700000"/>
            </a:avLst>
          </a:prstGeom>
          <a:ln w="25400">
            <a:solidFill>
              <a:srgbClr val="66FFFF"/>
            </a:solidFill>
            <a:tailEnd type="stealth"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79646">
                  <a:lumMod val="75000"/>
                </a:srgbClr>
              </a:solidFill>
            </a:endParaRPr>
          </a:p>
        </p:txBody>
      </p:sp>
      <p:sp>
        <p:nvSpPr>
          <p:cNvPr id="1006" name="TextBox 1005"/>
          <p:cNvSpPr txBox="1"/>
          <p:nvPr/>
        </p:nvSpPr>
        <p:spPr>
          <a:xfrm>
            <a:off x="3556454" y="1205300"/>
            <a:ext cx="310696" cy="279796"/>
          </a:xfrm>
          <a:prstGeom prst="rect">
            <a:avLst/>
          </a:prstGeom>
          <a:solidFill>
            <a:srgbClr val="FFFFFF">
              <a:alpha val="89804"/>
            </a:srgbClr>
          </a:solidFill>
          <a:effectLst>
            <a:softEdge rad="31750"/>
          </a:effectLst>
        </p:spPr>
        <p:txBody>
          <a:bodyPr wrap="square" rtlCol="0">
            <a:spAutoFit/>
          </a:bodyPr>
          <a:lstStyle/>
          <a:p>
            <a:pPr algn="ctr"/>
            <a:r>
              <a:rPr lang="en-US" sz="1600" b="1" dirty="0" smtClean="0">
                <a:solidFill>
                  <a:prstClr val="black">
                    <a:lumMod val="95000"/>
                    <a:lumOff val="5000"/>
                  </a:prstClr>
                </a:solidFill>
                <a:latin typeface="Aharoni" panose="02010803020104030203" pitchFamily="2" charset="-79"/>
                <a:cs typeface="Aharoni" panose="02010803020104030203" pitchFamily="2" charset="-79"/>
              </a:rPr>
              <a:t>N</a:t>
            </a:r>
            <a:endParaRPr lang="en-US" sz="1600" b="1" dirty="0">
              <a:solidFill>
                <a:prstClr val="black">
                  <a:lumMod val="95000"/>
                  <a:lumOff val="5000"/>
                </a:prstClr>
              </a:solidFill>
              <a:latin typeface="Aharoni" panose="02010803020104030203" pitchFamily="2" charset="-79"/>
              <a:cs typeface="Aharoni" panose="02010803020104030203" pitchFamily="2" charset="-79"/>
            </a:endParaRPr>
          </a:p>
        </p:txBody>
      </p:sp>
      <p:sp>
        <p:nvSpPr>
          <p:cNvPr id="1007" name="TextBox 1006"/>
          <p:cNvSpPr txBox="1"/>
          <p:nvPr/>
        </p:nvSpPr>
        <p:spPr>
          <a:xfrm>
            <a:off x="3423104" y="2095500"/>
            <a:ext cx="310696" cy="338554"/>
          </a:xfrm>
          <a:prstGeom prst="rect">
            <a:avLst/>
          </a:prstGeom>
          <a:solidFill>
            <a:srgbClr val="FFFFFF">
              <a:alpha val="89804"/>
            </a:srgbClr>
          </a:solidFill>
          <a:effectLst>
            <a:softEdge rad="31750"/>
          </a:effectLst>
        </p:spPr>
        <p:txBody>
          <a:bodyPr wrap="square" rtlCol="0">
            <a:spAutoFit/>
          </a:bodyPr>
          <a:lstStyle/>
          <a:p>
            <a:pPr algn="ctr"/>
            <a:r>
              <a:rPr lang="en-US" sz="1600" b="1" dirty="0" smtClean="0">
                <a:solidFill>
                  <a:prstClr val="black">
                    <a:lumMod val="95000"/>
                    <a:lumOff val="5000"/>
                  </a:prstClr>
                </a:solidFill>
                <a:latin typeface="Aharoni" panose="02010803020104030203" pitchFamily="2" charset="-79"/>
                <a:cs typeface="Aharoni" panose="02010803020104030203" pitchFamily="2" charset="-79"/>
              </a:rPr>
              <a:t>S</a:t>
            </a:r>
            <a:endParaRPr lang="en-US" sz="1600" b="1" dirty="0">
              <a:solidFill>
                <a:prstClr val="black">
                  <a:lumMod val="95000"/>
                  <a:lumOff val="5000"/>
                </a:prstClr>
              </a:solidFill>
              <a:latin typeface="Aharoni" panose="02010803020104030203" pitchFamily="2" charset="-79"/>
              <a:cs typeface="Aharoni" panose="02010803020104030203" pitchFamily="2" charset="-79"/>
            </a:endParaRPr>
          </a:p>
        </p:txBody>
      </p:sp>
      <p:sp>
        <p:nvSpPr>
          <p:cNvPr id="986" name="TextBox 985"/>
          <p:cNvSpPr txBox="1"/>
          <p:nvPr/>
        </p:nvSpPr>
        <p:spPr>
          <a:xfrm>
            <a:off x="2173026" y="1749598"/>
            <a:ext cx="322524" cy="369332"/>
          </a:xfrm>
          <a:prstGeom prst="rect">
            <a:avLst/>
          </a:prstGeom>
          <a:solidFill>
            <a:schemeClr val="bg1"/>
          </a:solidFill>
          <a:effectLst>
            <a:softEdge rad="31750"/>
          </a:effectLst>
        </p:spPr>
        <p:txBody>
          <a:bodyPr wrap="none" rtlCol="0">
            <a:spAutoFit/>
          </a:bodyPr>
          <a:lstStyle/>
          <a:p>
            <a:r>
              <a:rPr lang="en-US"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t>
            </a:r>
            <a:endParaRPr lang="en-US"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236790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14:presetBounceEnd="3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38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250"/>
                                            <p:tgtEl>
                                              <p:spTgt spid="4"/>
                                            </p:tgtEl>
                                          </p:cBhvr>
                                        </p:animEffect>
                                      </p:childTnLst>
                                    </p:cTn>
                                  </p:par>
                                  <p:par>
                                    <p:cTn id="12" presetID="6" presetClass="emph" presetSubtype="0" repeatCount="3000" autoRev="1" fill="hold" grpId="1" nodeType="withEffect">
                                      <p:stCondLst>
                                        <p:cond delay="0"/>
                                      </p:stCondLst>
                                      <p:childTnLst>
                                        <p:animScale>
                                          <p:cBhvr>
                                            <p:cTn id="13" dur="500" fill="hold"/>
                                            <p:tgtEl>
                                              <p:spTgt spid="3"/>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80"/>
                                            </p:tgtEl>
                                            <p:attrNameLst>
                                              <p:attrName>style.visibility</p:attrName>
                                            </p:attrNameLst>
                                          </p:cBhvr>
                                          <p:to>
                                            <p:strVal val="visible"/>
                                          </p:to>
                                        </p:set>
                                        <p:animEffect transition="in" filter="wipe(left)">
                                          <p:cBhvr>
                                            <p:cTn id="36" dur="500"/>
                                            <p:tgtEl>
                                              <p:spTgt spid="98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8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64"/>
                                            </p:tgtEl>
                                          </p:cBhvr>
                                        </p:animEffect>
                                        <p:set>
                                          <p:cBhvr>
                                            <p:cTn id="43" dur="1" fill="hold">
                                              <p:stCondLst>
                                                <p:cond delay="999"/>
                                              </p:stCondLst>
                                            </p:cTn>
                                            <p:tgtEl>
                                              <p:spTgt spid="64"/>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83"/>
                                            </p:tgtEl>
                                            <p:attrNameLst>
                                              <p:attrName>style.visibility</p:attrName>
                                            </p:attrNameLst>
                                          </p:cBhvr>
                                          <p:to>
                                            <p:strVal val="visible"/>
                                          </p:to>
                                        </p:set>
                                        <p:animEffect transition="in" filter="fade">
                                          <p:cBhvr>
                                            <p:cTn id="51" dur="1000"/>
                                            <p:tgtEl>
                                              <p:spTgt spid="983"/>
                                            </p:tgtEl>
                                          </p:cBhvr>
                                        </p:animEffect>
                                        <p:anim calcmode="lin" valueType="num">
                                          <p:cBhvr>
                                            <p:cTn id="52" dur="1000" fill="hold"/>
                                            <p:tgtEl>
                                              <p:spTgt spid="983"/>
                                            </p:tgtEl>
                                            <p:attrNameLst>
                                              <p:attrName>ppt_x</p:attrName>
                                            </p:attrNameLst>
                                          </p:cBhvr>
                                          <p:tavLst>
                                            <p:tav tm="0">
                                              <p:val>
                                                <p:strVal val="#ppt_x"/>
                                              </p:val>
                                            </p:tav>
                                            <p:tav tm="100000">
                                              <p:val>
                                                <p:strVal val="#ppt_x"/>
                                              </p:val>
                                            </p:tav>
                                          </p:tavLst>
                                        </p:anim>
                                        <p:anim calcmode="lin" valueType="num">
                                          <p:cBhvr>
                                            <p:cTn id="53" dur="1000" fill="hold"/>
                                            <p:tgtEl>
                                              <p:spTgt spid="98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954"/>
                                            </p:tgtEl>
                                            <p:attrNameLst>
                                              <p:attrName>style.visibility</p:attrName>
                                            </p:attrNameLst>
                                          </p:cBhvr>
                                          <p:to>
                                            <p:strVal val="visible"/>
                                          </p:to>
                                        </p:set>
                                        <p:animEffect transition="in" filter="dissolve">
                                          <p:cBhvr>
                                            <p:cTn id="58" dur="500"/>
                                            <p:tgtEl>
                                              <p:spTgt spid="95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955"/>
                                            </p:tgtEl>
                                            <p:attrNameLst>
                                              <p:attrName>style.visibility</p:attrName>
                                            </p:attrNameLst>
                                          </p:cBhvr>
                                          <p:to>
                                            <p:strVal val="visible"/>
                                          </p:to>
                                        </p:set>
                                        <p:animEffect transition="in" filter="dissolve">
                                          <p:cBhvr>
                                            <p:cTn id="61" dur="500"/>
                                            <p:tgtEl>
                                              <p:spTgt spid="95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983"/>
                                            </p:tgtEl>
                                            <p:attrNameLst>
                                              <p:attrName>style.visibility</p:attrName>
                                            </p:attrNameLst>
                                          </p:cBhvr>
                                          <p:to>
                                            <p:strVal val="hidden"/>
                                          </p:to>
                                        </p:set>
                                      </p:childTnLst>
                                    </p:cTn>
                                  </p:par>
                                  <p:par>
                                    <p:cTn id="66" presetID="22" presetClass="entr" presetSubtype="4"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down)">
                                          <p:cBhvr>
                                            <p:cTn id="68" dur="1000"/>
                                            <p:tgtEl>
                                              <p:spTgt spid="69"/>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973"/>
                                            </p:tgtEl>
                                            <p:attrNameLst>
                                              <p:attrName>style.visibility</p:attrName>
                                            </p:attrNameLst>
                                          </p:cBhvr>
                                          <p:to>
                                            <p:strVal val="visible"/>
                                          </p:to>
                                        </p:set>
                                        <p:animEffect transition="in" filter="wipe(down)">
                                          <p:cBhvr>
                                            <p:cTn id="72" dur="1000"/>
                                            <p:tgtEl>
                                              <p:spTgt spid="973"/>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75"/>
                                            </p:tgtEl>
                                            <p:attrNameLst>
                                              <p:attrName>style.visibility</p:attrName>
                                            </p:attrNameLst>
                                          </p:cBhvr>
                                          <p:to>
                                            <p:strVal val="visible"/>
                                          </p:to>
                                        </p:set>
                                        <p:animEffect transition="in" filter="wipe(up)">
                                          <p:cBhvr>
                                            <p:cTn id="76" dur="1000"/>
                                            <p:tgtEl>
                                              <p:spTgt spid="975"/>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up)">
                                          <p:cBhvr>
                                            <p:cTn id="80" dur="1000"/>
                                            <p:tgtEl>
                                              <p:spTgt spid="68"/>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019"/>
                                            </p:tgtEl>
                                            <p:attrNameLst>
                                              <p:attrName>style.visibility</p:attrName>
                                            </p:attrNameLst>
                                          </p:cBhvr>
                                          <p:to>
                                            <p:strVal val="visible"/>
                                          </p:to>
                                        </p:set>
                                        <p:animEffect transition="in" filter="fade">
                                          <p:cBhvr>
                                            <p:cTn id="85" dur="750"/>
                                            <p:tgtEl>
                                              <p:spTgt spid="1019"/>
                                            </p:tgtEl>
                                          </p:cBhvr>
                                        </p:animEffect>
                                        <p:anim calcmode="lin" valueType="num">
                                          <p:cBhvr>
                                            <p:cTn id="86" dur="750" fill="hold"/>
                                            <p:tgtEl>
                                              <p:spTgt spid="1019"/>
                                            </p:tgtEl>
                                            <p:attrNameLst>
                                              <p:attrName>ppt_x</p:attrName>
                                            </p:attrNameLst>
                                          </p:cBhvr>
                                          <p:tavLst>
                                            <p:tav tm="0">
                                              <p:val>
                                                <p:strVal val="#ppt_x"/>
                                              </p:val>
                                            </p:tav>
                                            <p:tav tm="100000">
                                              <p:val>
                                                <p:strVal val="#ppt_x"/>
                                              </p:val>
                                            </p:tav>
                                          </p:tavLst>
                                        </p:anim>
                                        <p:anim calcmode="lin" valueType="num">
                                          <p:cBhvr>
                                            <p:cTn id="87" dur="750" fill="hold"/>
                                            <p:tgtEl>
                                              <p:spTgt spid="101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999"/>
                                            </p:tgtEl>
                                            <p:attrNameLst>
                                              <p:attrName>style.visibility</p:attrName>
                                            </p:attrNameLst>
                                          </p:cBhvr>
                                          <p:to>
                                            <p:strVal val="visible"/>
                                          </p:to>
                                        </p:set>
                                        <p:animEffect transition="in" filter="wipe(left)">
                                          <p:cBhvr>
                                            <p:cTn id="92" dur="500"/>
                                            <p:tgtEl>
                                              <p:spTgt spid="99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977"/>
                                            </p:tgtEl>
                                            <p:attrNameLst>
                                              <p:attrName>style.visibility</p:attrName>
                                            </p:attrNameLst>
                                          </p:cBhvr>
                                          <p:to>
                                            <p:strVal val="visible"/>
                                          </p:to>
                                        </p:set>
                                        <p:animEffect transition="in" filter="wipe(down)">
                                          <p:cBhvr>
                                            <p:cTn id="97" dur="500"/>
                                            <p:tgtEl>
                                              <p:spTgt spid="97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978"/>
                                            </p:tgtEl>
                                            <p:attrNameLst>
                                              <p:attrName>style.visibility</p:attrName>
                                            </p:attrNameLst>
                                          </p:cBhvr>
                                          <p:to>
                                            <p:strVal val="visible"/>
                                          </p:to>
                                        </p:set>
                                        <p:animEffect transition="in" filter="wipe(up)">
                                          <p:cBhvr>
                                            <p:cTn id="102" dur="500"/>
                                            <p:tgtEl>
                                              <p:spTgt spid="97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wipe(down)">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71"/>
                                            </p:tgtEl>
                                            <p:attrNameLst>
                                              <p:attrName>style.visibility</p:attrName>
                                            </p:attrNameLst>
                                          </p:cBhvr>
                                          <p:to>
                                            <p:strVal val="hidden"/>
                                          </p:to>
                                        </p:set>
                                      </p:childTnLst>
                                    </p:cTn>
                                  </p:par>
                                  <p:par>
                                    <p:cTn id="112" presetID="53" presetClass="entr" presetSubtype="0" fill="hold" grpId="0" nodeType="withEffect">
                                      <p:stCondLst>
                                        <p:cond delay="0"/>
                                      </p:stCondLst>
                                      <p:childTnLst>
                                        <p:set>
                                          <p:cBhvr>
                                            <p:cTn id="113" dur="1" fill="hold">
                                              <p:stCondLst>
                                                <p:cond delay="0"/>
                                              </p:stCondLst>
                                            </p:cTn>
                                            <p:tgtEl>
                                              <p:spTgt spid="986"/>
                                            </p:tgtEl>
                                            <p:attrNameLst>
                                              <p:attrName>style.visibility</p:attrName>
                                            </p:attrNameLst>
                                          </p:cBhvr>
                                          <p:to>
                                            <p:strVal val="visible"/>
                                          </p:to>
                                        </p:set>
                                        <p:anim calcmode="lin" valueType="num">
                                          <p:cBhvr>
                                            <p:cTn id="114" dur="500" fill="hold"/>
                                            <p:tgtEl>
                                              <p:spTgt spid="986"/>
                                            </p:tgtEl>
                                            <p:attrNameLst>
                                              <p:attrName>ppt_w</p:attrName>
                                            </p:attrNameLst>
                                          </p:cBhvr>
                                          <p:tavLst>
                                            <p:tav tm="0">
                                              <p:val>
                                                <p:fltVal val="0"/>
                                              </p:val>
                                            </p:tav>
                                            <p:tav tm="100000">
                                              <p:val>
                                                <p:strVal val="#ppt_w"/>
                                              </p:val>
                                            </p:tav>
                                          </p:tavLst>
                                        </p:anim>
                                        <p:anim calcmode="lin" valueType="num">
                                          <p:cBhvr>
                                            <p:cTn id="115" dur="500" fill="hold"/>
                                            <p:tgtEl>
                                              <p:spTgt spid="986"/>
                                            </p:tgtEl>
                                            <p:attrNameLst>
                                              <p:attrName>ppt_h</p:attrName>
                                            </p:attrNameLst>
                                          </p:cBhvr>
                                          <p:tavLst>
                                            <p:tav tm="0">
                                              <p:val>
                                                <p:fltVal val="0"/>
                                              </p:val>
                                            </p:tav>
                                            <p:tav tm="100000">
                                              <p:val>
                                                <p:strVal val="#ppt_h"/>
                                              </p:val>
                                            </p:tav>
                                          </p:tavLst>
                                        </p:anim>
                                        <p:animEffect transition="in" filter="fade">
                                          <p:cBhvr>
                                            <p:cTn id="116" dur="500"/>
                                            <p:tgtEl>
                                              <p:spTgt spid="986"/>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0" fill="hold" grpId="0" nodeType="clickEffect">
                                      <p:stCondLst>
                                        <p:cond delay="0"/>
                                      </p:stCondLst>
                                      <p:childTnLst>
                                        <p:set>
                                          <p:cBhvr>
                                            <p:cTn id="120" dur="1" fill="hold">
                                              <p:stCondLst>
                                                <p:cond delay="0"/>
                                              </p:stCondLst>
                                            </p:cTn>
                                            <p:tgtEl>
                                              <p:spTgt spid="987"/>
                                            </p:tgtEl>
                                            <p:attrNameLst>
                                              <p:attrName>style.visibility</p:attrName>
                                            </p:attrNameLst>
                                          </p:cBhvr>
                                          <p:to>
                                            <p:strVal val="visible"/>
                                          </p:to>
                                        </p:set>
                                        <p:anim calcmode="lin" valueType="num">
                                          <p:cBhvr>
                                            <p:cTn id="121" dur="500" fill="hold"/>
                                            <p:tgtEl>
                                              <p:spTgt spid="987"/>
                                            </p:tgtEl>
                                            <p:attrNameLst>
                                              <p:attrName>ppt_w</p:attrName>
                                            </p:attrNameLst>
                                          </p:cBhvr>
                                          <p:tavLst>
                                            <p:tav tm="0">
                                              <p:val>
                                                <p:fltVal val="0"/>
                                              </p:val>
                                            </p:tav>
                                            <p:tav tm="100000">
                                              <p:val>
                                                <p:strVal val="#ppt_w"/>
                                              </p:val>
                                            </p:tav>
                                          </p:tavLst>
                                        </p:anim>
                                        <p:anim calcmode="lin" valueType="num">
                                          <p:cBhvr>
                                            <p:cTn id="122" dur="500" fill="hold"/>
                                            <p:tgtEl>
                                              <p:spTgt spid="987"/>
                                            </p:tgtEl>
                                            <p:attrNameLst>
                                              <p:attrName>ppt_h</p:attrName>
                                            </p:attrNameLst>
                                          </p:cBhvr>
                                          <p:tavLst>
                                            <p:tav tm="0">
                                              <p:val>
                                                <p:fltVal val="0"/>
                                              </p:val>
                                            </p:tav>
                                            <p:tav tm="100000">
                                              <p:val>
                                                <p:strVal val="#ppt_h"/>
                                              </p:val>
                                            </p:tav>
                                          </p:tavLst>
                                        </p:anim>
                                        <p:animEffect transition="in" filter="fade">
                                          <p:cBhvr>
                                            <p:cTn id="123" dur="500"/>
                                            <p:tgtEl>
                                              <p:spTgt spid="987"/>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32" fill="hold" nodeType="clickEffect">
                                      <p:stCondLst>
                                        <p:cond delay="0"/>
                                      </p:stCondLst>
                                      <p:childTnLst>
                                        <p:set>
                                          <p:cBhvr>
                                            <p:cTn id="127" dur="1" fill="hold">
                                              <p:stCondLst>
                                                <p:cond delay="0"/>
                                              </p:stCondLst>
                                            </p:cTn>
                                            <p:tgtEl>
                                              <p:spTgt spid="1011"/>
                                            </p:tgtEl>
                                            <p:attrNameLst>
                                              <p:attrName>style.visibility</p:attrName>
                                            </p:attrNameLst>
                                          </p:cBhvr>
                                          <p:to>
                                            <p:strVal val="visible"/>
                                          </p:to>
                                        </p:set>
                                        <p:animEffect transition="in" filter="circle(out)">
                                          <p:cBhvr>
                                            <p:cTn id="128" dur="2000"/>
                                            <p:tgtEl>
                                              <p:spTgt spid="1011"/>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ntr" presetSubtype="32" fill="hold" nodeType="clickEffect">
                                      <p:stCondLst>
                                        <p:cond delay="0"/>
                                      </p:stCondLst>
                                      <p:childTnLst>
                                        <p:set>
                                          <p:cBhvr>
                                            <p:cTn id="132" dur="1" fill="hold">
                                              <p:stCondLst>
                                                <p:cond delay="0"/>
                                              </p:stCondLst>
                                            </p:cTn>
                                            <p:tgtEl>
                                              <p:spTgt spid="957"/>
                                            </p:tgtEl>
                                            <p:attrNameLst>
                                              <p:attrName>style.visibility</p:attrName>
                                            </p:attrNameLst>
                                          </p:cBhvr>
                                          <p:to>
                                            <p:strVal val="visible"/>
                                          </p:to>
                                        </p:set>
                                        <p:animEffect transition="in" filter="circle(out)">
                                          <p:cBhvr>
                                            <p:cTn id="133" dur="2000"/>
                                            <p:tgtEl>
                                              <p:spTgt spid="95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00"/>
                                            </p:tgtEl>
                                            <p:attrNameLst>
                                              <p:attrName>style.visibility</p:attrName>
                                            </p:attrNameLst>
                                          </p:cBhvr>
                                          <p:to>
                                            <p:strVal val="visible"/>
                                          </p:to>
                                        </p:set>
                                        <p:animEffect transition="in" filter="fade">
                                          <p:cBhvr>
                                            <p:cTn id="138" dur="500"/>
                                            <p:tgtEl>
                                              <p:spTgt spid="100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979"/>
                                            </p:tgtEl>
                                            <p:attrNameLst>
                                              <p:attrName>style.visibility</p:attrName>
                                            </p:attrNameLst>
                                          </p:cBhvr>
                                          <p:to>
                                            <p:strVal val="visible"/>
                                          </p:to>
                                        </p:set>
                                        <p:animEffect transition="in" filter="fade">
                                          <p:cBhvr>
                                            <p:cTn id="143" dur="1000"/>
                                            <p:tgtEl>
                                              <p:spTgt spid="979"/>
                                            </p:tgtEl>
                                          </p:cBhvr>
                                        </p:animEffect>
                                      </p:childTnLst>
                                    </p:cTn>
                                  </p:par>
                                </p:childTnLst>
                              </p:cTn>
                            </p:par>
                            <p:par>
                              <p:cTn id="144" fill="hold">
                                <p:stCondLst>
                                  <p:cond delay="1000"/>
                                </p:stCondLst>
                                <p:childTnLst>
                                  <p:par>
                                    <p:cTn id="145" presetID="1" presetClass="exit" presetSubtype="0" fill="hold" nodeType="afterEffect">
                                      <p:stCondLst>
                                        <p:cond delay="0"/>
                                      </p:stCondLst>
                                      <p:childTnLst>
                                        <p:set>
                                          <p:cBhvr>
                                            <p:cTn id="146" dur="1" fill="hold">
                                              <p:stCondLst>
                                                <p:cond delay="0"/>
                                              </p:stCondLst>
                                            </p:cTn>
                                            <p:tgtEl>
                                              <p:spTgt spid="100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00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976"/>
                                            </p:tgtEl>
                                            <p:attrNameLst>
                                              <p:attrName>style.visibility</p:attrName>
                                            </p:attrNameLst>
                                          </p:cBhvr>
                                          <p:to>
                                            <p:strVal val="visible"/>
                                          </p:to>
                                        </p:set>
                                        <p:animEffect transition="in" filter="fade">
                                          <p:cBhvr>
                                            <p:cTn id="155" dur="1000"/>
                                            <p:tgtEl>
                                              <p:spTgt spid="976"/>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1001"/>
                                            </p:tgtEl>
                                            <p:attrNameLst>
                                              <p:attrName>style.visibility</p:attrName>
                                            </p:attrNameLst>
                                          </p:cBhvr>
                                          <p:to>
                                            <p:strVal val="hidden"/>
                                          </p:to>
                                        </p:set>
                                      </p:childTnLst>
                                    </p:cTn>
                                  </p:par>
                                </p:childTnLst>
                              </p:cTn>
                            </p:par>
                            <p:par>
                              <p:cTn id="160" fill="hold">
                                <p:stCondLst>
                                  <p:cond delay="0"/>
                                </p:stCondLst>
                                <p:childTnLst>
                                  <p:par>
                                    <p:cTn id="161" presetID="22" presetClass="entr" presetSubtype="4" fill="hold" nodeType="afterEffect">
                                      <p:stCondLst>
                                        <p:cond delay="0"/>
                                      </p:stCondLst>
                                      <p:childTnLst>
                                        <p:set>
                                          <p:cBhvr>
                                            <p:cTn id="162" dur="1" fill="hold">
                                              <p:stCondLst>
                                                <p:cond delay="0"/>
                                              </p:stCondLst>
                                            </p:cTn>
                                            <p:tgtEl>
                                              <p:spTgt spid="974"/>
                                            </p:tgtEl>
                                            <p:attrNameLst>
                                              <p:attrName>style.visibility</p:attrName>
                                            </p:attrNameLst>
                                          </p:cBhvr>
                                          <p:to>
                                            <p:strVal val="visible"/>
                                          </p:to>
                                        </p:set>
                                        <p:animEffect transition="in" filter="wipe(down)">
                                          <p:cBhvr>
                                            <p:cTn id="163" dur="1000"/>
                                            <p:tgtEl>
                                              <p:spTgt spid="974"/>
                                            </p:tgtEl>
                                          </p:cBhvr>
                                        </p:animEffect>
                                      </p:childTnLst>
                                    </p:cTn>
                                  </p:par>
                                </p:childTnLst>
                              </p:cTn>
                            </p:par>
                            <p:par>
                              <p:cTn id="164" fill="hold">
                                <p:stCondLst>
                                  <p:cond delay="1000"/>
                                </p:stCondLst>
                                <p:childTnLst>
                                  <p:par>
                                    <p:cTn id="165" presetID="10" presetClass="entr" presetSubtype="0" fill="hold" grpId="0" nodeType="afterEffect">
                                      <p:stCondLst>
                                        <p:cond delay="0"/>
                                      </p:stCondLst>
                                      <p:childTnLst>
                                        <p:set>
                                          <p:cBhvr>
                                            <p:cTn id="166" dur="1" fill="hold">
                                              <p:stCondLst>
                                                <p:cond delay="0"/>
                                              </p:stCondLst>
                                            </p:cTn>
                                            <p:tgtEl>
                                              <p:spTgt spid="1006"/>
                                            </p:tgtEl>
                                            <p:attrNameLst>
                                              <p:attrName>style.visibility</p:attrName>
                                            </p:attrNameLst>
                                          </p:cBhvr>
                                          <p:to>
                                            <p:strVal val="visible"/>
                                          </p:to>
                                        </p:set>
                                        <p:animEffect transition="in" filter="fade">
                                          <p:cBhvr>
                                            <p:cTn id="167" dur="500"/>
                                            <p:tgtEl>
                                              <p:spTgt spid="1006"/>
                                            </p:tgtEl>
                                          </p:cBhvr>
                                        </p:animEffect>
                                      </p:childTnLst>
                                    </p:cTn>
                                  </p:par>
                                </p:childTnLst>
                              </p:cTn>
                            </p:par>
                            <p:par>
                              <p:cTn id="168" fill="hold">
                                <p:stCondLst>
                                  <p:cond delay="1500"/>
                                </p:stCondLst>
                                <p:childTnLst>
                                  <p:par>
                                    <p:cTn id="169" presetID="10" presetClass="entr" presetSubtype="0" fill="hold" grpId="0" nodeType="afterEffect">
                                      <p:stCondLst>
                                        <p:cond delay="0"/>
                                      </p:stCondLst>
                                      <p:childTnLst>
                                        <p:set>
                                          <p:cBhvr>
                                            <p:cTn id="170" dur="1" fill="hold">
                                              <p:stCondLst>
                                                <p:cond delay="0"/>
                                              </p:stCondLst>
                                            </p:cTn>
                                            <p:tgtEl>
                                              <p:spTgt spid="1007"/>
                                            </p:tgtEl>
                                            <p:attrNameLst>
                                              <p:attrName>style.visibility</p:attrName>
                                            </p:attrNameLst>
                                          </p:cBhvr>
                                          <p:to>
                                            <p:strVal val="visible"/>
                                          </p:to>
                                        </p:set>
                                        <p:animEffect transition="in" filter="fade">
                                          <p:cBhvr>
                                            <p:cTn id="171" dur="500"/>
                                            <p:tgtEl>
                                              <p:spTgt spid="100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wipe(up)">
                                          <p:cBhvr>
                                            <p:cTn id="176" dur="500"/>
                                            <p:tgtEl>
                                              <p:spTgt spid="44"/>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wipe(up)">
                                          <p:cBhvr>
                                            <p:cTn id="181" dur="500"/>
                                            <p:tgtEl>
                                              <p:spTgt spid="45"/>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grpId="1" nodeType="clickEffect">
                                      <p:stCondLst>
                                        <p:cond delay="0"/>
                                      </p:stCondLst>
                                      <p:childTnLst>
                                        <p:animEffect transition="out" filter="fade">
                                          <p:cBhvr>
                                            <p:cTn id="185" dur="1000"/>
                                            <p:tgtEl>
                                              <p:spTgt spid="44"/>
                                            </p:tgtEl>
                                          </p:cBhvr>
                                        </p:animEffect>
                                        <p:set>
                                          <p:cBhvr>
                                            <p:cTn id="186" dur="1" fill="hold">
                                              <p:stCondLst>
                                                <p:cond delay="999"/>
                                              </p:stCondLst>
                                            </p:cTn>
                                            <p:tgtEl>
                                              <p:spTgt spid="44"/>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1000"/>
                                            <p:tgtEl>
                                              <p:spTgt spid="45"/>
                                            </p:tgtEl>
                                          </p:cBhvr>
                                        </p:animEffect>
                                        <p:set>
                                          <p:cBhvr>
                                            <p:cTn id="189" dur="1" fill="hold">
                                              <p:stCondLst>
                                                <p:cond delay="999"/>
                                              </p:stCondLst>
                                            </p:cTn>
                                            <p:tgtEl>
                                              <p:spTgt spid="45"/>
                                            </p:tgtEl>
                                            <p:attrNameLst>
                                              <p:attrName>style.visibility</p:attrName>
                                            </p:attrNameLst>
                                          </p:cBhvr>
                                          <p:to>
                                            <p:strVal val="hidden"/>
                                          </p:to>
                                        </p:set>
                                      </p:childTnLst>
                                    </p:cTn>
                                  </p:par>
                                  <p:par>
                                    <p:cTn id="190" presetID="10" presetClass="entr" presetSubtype="0" fill="hold" nodeType="withEffect">
                                      <p:stCondLst>
                                        <p:cond delay="0"/>
                                      </p:stCondLst>
                                      <p:childTnLst>
                                        <p:set>
                                          <p:cBhvr>
                                            <p:cTn id="191" dur="1" fill="hold">
                                              <p:stCondLst>
                                                <p:cond delay="0"/>
                                              </p:stCondLst>
                                            </p:cTn>
                                            <p:tgtEl>
                                              <p:spTgt spid="46"/>
                                            </p:tgtEl>
                                            <p:attrNameLst>
                                              <p:attrName>style.visibility</p:attrName>
                                            </p:attrNameLst>
                                          </p:cBhvr>
                                          <p:to>
                                            <p:strVal val="visible"/>
                                          </p:to>
                                        </p:set>
                                        <p:animEffect transition="in" filter="fade">
                                          <p:cBhvr>
                                            <p:cTn id="192" dur="1000"/>
                                            <p:tgtEl>
                                              <p:spTgt spid="46"/>
                                            </p:tgtEl>
                                          </p:cBhvr>
                                        </p:animEffect>
                                      </p:childTnLst>
                                    </p:cTn>
                                  </p:par>
                                </p:childTnLst>
                              </p:cTn>
                            </p:par>
                          </p:childTnLst>
                        </p:cTn>
                      </p:par>
                      <p:par>
                        <p:cTn id="193" fill="hold">
                          <p:stCondLst>
                            <p:cond delay="indefinite"/>
                          </p:stCondLst>
                          <p:childTnLst>
                            <p:par>
                              <p:cTn id="194" fill="hold">
                                <p:stCondLst>
                                  <p:cond delay="0"/>
                                </p:stCondLst>
                                <p:childTnLst>
                                  <p:par>
                                    <p:cTn id="195" presetID="53"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 calcmode="lin" valueType="num">
                                          <p:cBhvr>
                                            <p:cTn id="197" dur="500" fill="hold"/>
                                            <p:tgtEl>
                                              <p:spTgt spid="50"/>
                                            </p:tgtEl>
                                            <p:attrNameLst>
                                              <p:attrName>ppt_w</p:attrName>
                                            </p:attrNameLst>
                                          </p:cBhvr>
                                          <p:tavLst>
                                            <p:tav tm="0">
                                              <p:val>
                                                <p:fltVal val="0"/>
                                              </p:val>
                                            </p:tav>
                                            <p:tav tm="100000">
                                              <p:val>
                                                <p:strVal val="#ppt_w"/>
                                              </p:val>
                                            </p:tav>
                                          </p:tavLst>
                                        </p:anim>
                                        <p:anim calcmode="lin" valueType="num">
                                          <p:cBhvr>
                                            <p:cTn id="198" dur="500" fill="hold"/>
                                            <p:tgtEl>
                                              <p:spTgt spid="50"/>
                                            </p:tgtEl>
                                            <p:attrNameLst>
                                              <p:attrName>ppt_h</p:attrName>
                                            </p:attrNameLst>
                                          </p:cBhvr>
                                          <p:tavLst>
                                            <p:tav tm="0">
                                              <p:val>
                                                <p:fltVal val="0"/>
                                              </p:val>
                                            </p:tav>
                                            <p:tav tm="100000">
                                              <p:val>
                                                <p:strVal val="#ppt_h"/>
                                              </p:val>
                                            </p:tav>
                                          </p:tavLst>
                                        </p:anim>
                                        <p:animEffect transition="in" filter="fade">
                                          <p:cBhvr>
                                            <p:cTn id="199" dur="500"/>
                                            <p:tgtEl>
                                              <p:spTgt spid="50"/>
                                            </p:tgtEl>
                                          </p:cBhvr>
                                        </p:animEffect>
                                      </p:childTnLst>
                                    </p:cTn>
                                  </p:par>
                                  <p:par>
                                    <p:cTn id="200" presetID="53" presetClass="entr" presetSubtype="0" fill="hold" grpId="0" nodeType="withEffect">
                                      <p:stCondLst>
                                        <p:cond delay="0"/>
                                      </p:stCondLst>
                                      <p:childTnLst>
                                        <p:set>
                                          <p:cBhvr>
                                            <p:cTn id="201" dur="1" fill="hold">
                                              <p:stCondLst>
                                                <p:cond delay="0"/>
                                              </p:stCondLst>
                                            </p:cTn>
                                            <p:tgtEl>
                                              <p:spTgt spid="51"/>
                                            </p:tgtEl>
                                            <p:attrNameLst>
                                              <p:attrName>style.visibility</p:attrName>
                                            </p:attrNameLst>
                                          </p:cBhvr>
                                          <p:to>
                                            <p:strVal val="visible"/>
                                          </p:to>
                                        </p:set>
                                        <p:anim calcmode="lin" valueType="num">
                                          <p:cBhvr>
                                            <p:cTn id="202" dur="500" fill="hold"/>
                                            <p:tgtEl>
                                              <p:spTgt spid="51"/>
                                            </p:tgtEl>
                                            <p:attrNameLst>
                                              <p:attrName>ppt_w</p:attrName>
                                            </p:attrNameLst>
                                          </p:cBhvr>
                                          <p:tavLst>
                                            <p:tav tm="0">
                                              <p:val>
                                                <p:fltVal val="0"/>
                                              </p:val>
                                            </p:tav>
                                            <p:tav tm="100000">
                                              <p:val>
                                                <p:strVal val="#ppt_w"/>
                                              </p:val>
                                            </p:tav>
                                          </p:tavLst>
                                        </p:anim>
                                        <p:anim calcmode="lin" valueType="num">
                                          <p:cBhvr>
                                            <p:cTn id="203" dur="500" fill="hold"/>
                                            <p:tgtEl>
                                              <p:spTgt spid="51"/>
                                            </p:tgtEl>
                                            <p:attrNameLst>
                                              <p:attrName>ppt_h</p:attrName>
                                            </p:attrNameLst>
                                          </p:cBhvr>
                                          <p:tavLst>
                                            <p:tav tm="0">
                                              <p:val>
                                                <p:fltVal val="0"/>
                                              </p:val>
                                            </p:tav>
                                            <p:tav tm="100000">
                                              <p:val>
                                                <p:strVal val="#ppt_h"/>
                                              </p:val>
                                            </p:tav>
                                          </p:tavLst>
                                        </p:anim>
                                        <p:animEffect transition="in" filter="fade">
                                          <p:cBhvr>
                                            <p:cTn id="204" dur="500"/>
                                            <p:tgtEl>
                                              <p:spTgt spid="51"/>
                                            </p:tgtEl>
                                          </p:cBhvr>
                                        </p:animEffect>
                                      </p:childTnLst>
                                    </p:cTn>
                                  </p:par>
                                </p:childTnLst>
                              </p:cTn>
                            </p:par>
                          </p:childTnLst>
                        </p:cTn>
                      </p:par>
                      <p:par>
                        <p:cTn id="205" fill="hold">
                          <p:stCondLst>
                            <p:cond delay="indefinite"/>
                          </p:stCondLst>
                          <p:childTnLst>
                            <p:par>
                              <p:cTn id="206" fill="hold">
                                <p:stCondLst>
                                  <p:cond delay="0"/>
                                </p:stCondLst>
                                <p:childTnLst>
                                  <p:par>
                                    <p:cTn id="207" presetID="6" presetClass="entr" presetSubtype="32" fill="hold" nodeType="clickEffect">
                                      <p:stCondLst>
                                        <p:cond delay="0"/>
                                      </p:stCondLst>
                                      <p:childTnLst>
                                        <p:set>
                                          <p:cBhvr>
                                            <p:cTn id="208" dur="1" fill="hold">
                                              <p:stCondLst>
                                                <p:cond delay="0"/>
                                              </p:stCondLst>
                                            </p:cTn>
                                            <p:tgtEl>
                                              <p:spTgt spid="52"/>
                                            </p:tgtEl>
                                            <p:attrNameLst>
                                              <p:attrName>style.visibility</p:attrName>
                                            </p:attrNameLst>
                                          </p:cBhvr>
                                          <p:to>
                                            <p:strVal val="visible"/>
                                          </p:to>
                                        </p:set>
                                        <p:animEffect transition="in" filter="circle(out)">
                                          <p:cBhvr>
                                            <p:cTn id="209" dur="2000"/>
                                            <p:tgtEl>
                                              <p:spTgt spid="52"/>
                                            </p:tgtEl>
                                          </p:cBhvr>
                                        </p:animEffect>
                                      </p:childTnLst>
                                    </p:cTn>
                                  </p:par>
                                </p:childTnLst>
                              </p:cTn>
                            </p:par>
                            <p:par>
                              <p:cTn id="210" fill="hold">
                                <p:stCondLst>
                                  <p:cond delay="2000"/>
                                </p:stCondLst>
                                <p:childTnLst>
                                  <p:par>
                                    <p:cTn id="211" presetID="6" presetClass="entr" presetSubtype="32" fill="hold" nodeType="afterEffect">
                                      <p:stCondLst>
                                        <p:cond delay="0"/>
                                      </p:stCondLst>
                                      <p:childTnLst>
                                        <p:set>
                                          <p:cBhvr>
                                            <p:cTn id="212" dur="1" fill="hold">
                                              <p:stCondLst>
                                                <p:cond delay="0"/>
                                              </p:stCondLst>
                                            </p:cTn>
                                            <p:tgtEl>
                                              <p:spTgt spid="58"/>
                                            </p:tgtEl>
                                            <p:attrNameLst>
                                              <p:attrName>style.visibility</p:attrName>
                                            </p:attrNameLst>
                                          </p:cBhvr>
                                          <p:to>
                                            <p:strVal val="visible"/>
                                          </p:to>
                                        </p:set>
                                        <p:animEffect transition="in" filter="circle(out)">
                                          <p:cBhvr>
                                            <p:cTn id="213" dur="2000"/>
                                            <p:tgtEl>
                                              <p:spTgt spid="58"/>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990"/>
                                            </p:tgtEl>
                                            <p:attrNameLst>
                                              <p:attrName>style.visibility</p:attrName>
                                            </p:attrNameLst>
                                          </p:cBhvr>
                                          <p:to>
                                            <p:strVal val="visible"/>
                                          </p:to>
                                        </p:set>
                                        <p:animEffect transition="in" filter="wipe(left)">
                                          <p:cBhvr>
                                            <p:cTn id="218" dur="500"/>
                                            <p:tgtEl>
                                              <p:spTgt spid="990"/>
                                            </p:tgtEl>
                                          </p:cBhvr>
                                        </p:animEffect>
                                      </p:childTnLst>
                                    </p:cTn>
                                  </p:par>
                                  <p:par>
                                    <p:cTn id="219" presetID="16" presetClass="entr" presetSubtype="37" fill="hold" nodeType="withEffect">
                                      <p:stCondLst>
                                        <p:cond delay="250"/>
                                      </p:stCondLst>
                                      <p:childTnLst>
                                        <p:set>
                                          <p:cBhvr>
                                            <p:cTn id="220" dur="1" fill="hold">
                                              <p:stCondLst>
                                                <p:cond delay="0"/>
                                              </p:stCondLst>
                                            </p:cTn>
                                            <p:tgtEl>
                                              <p:spTgt spid="991"/>
                                            </p:tgtEl>
                                            <p:attrNameLst>
                                              <p:attrName>style.visibility</p:attrName>
                                            </p:attrNameLst>
                                          </p:cBhvr>
                                          <p:to>
                                            <p:strVal val="visible"/>
                                          </p:to>
                                        </p:set>
                                        <p:animEffect transition="in" filter="barn(outVertical)">
                                          <p:cBhvr>
                                            <p:cTn id="221" dur="250"/>
                                            <p:tgtEl>
                                              <p:spTgt spid="991"/>
                                            </p:tgtEl>
                                          </p:cBhvr>
                                        </p:animEffect>
                                      </p:childTnLst>
                                    </p:cTn>
                                  </p:par>
                                  <p:par>
                                    <p:cTn id="222" presetID="47" presetClass="entr" presetSubtype="0" fill="hold" grpId="0" nodeType="withEffect">
                                      <p:stCondLst>
                                        <p:cond delay="250"/>
                                      </p:stCondLst>
                                      <p:childTnLst>
                                        <p:set>
                                          <p:cBhvr>
                                            <p:cTn id="223" dur="1" fill="hold">
                                              <p:stCondLst>
                                                <p:cond delay="0"/>
                                              </p:stCondLst>
                                            </p:cTn>
                                            <p:tgtEl>
                                              <p:spTgt spid="989"/>
                                            </p:tgtEl>
                                            <p:attrNameLst>
                                              <p:attrName>style.visibility</p:attrName>
                                            </p:attrNameLst>
                                          </p:cBhvr>
                                          <p:to>
                                            <p:strVal val="visible"/>
                                          </p:to>
                                        </p:set>
                                        <p:animEffect transition="in" filter="fade">
                                          <p:cBhvr>
                                            <p:cTn id="224" dur="250"/>
                                            <p:tgtEl>
                                              <p:spTgt spid="989"/>
                                            </p:tgtEl>
                                          </p:cBhvr>
                                        </p:animEffect>
                                        <p:anim calcmode="lin" valueType="num">
                                          <p:cBhvr>
                                            <p:cTn id="225" dur="250" fill="hold"/>
                                            <p:tgtEl>
                                              <p:spTgt spid="989"/>
                                            </p:tgtEl>
                                            <p:attrNameLst>
                                              <p:attrName>ppt_x</p:attrName>
                                            </p:attrNameLst>
                                          </p:cBhvr>
                                          <p:tavLst>
                                            <p:tav tm="0">
                                              <p:val>
                                                <p:strVal val="#ppt_x"/>
                                              </p:val>
                                            </p:tav>
                                            <p:tav tm="100000">
                                              <p:val>
                                                <p:strVal val="#ppt_x"/>
                                              </p:val>
                                            </p:tav>
                                          </p:tavLst>
                                        </p:anim>
                                        <p:anim calcmode="lin" valueType="num">
                                          <p:cBhvr>
                                            <p:cTn id="226" dur="250" fill="hold"/>
                                            <p:tgtEl>
                                              <p:spTgt spid="989"/>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992"/>
                                            </p:tgtEl>
                                            <p:attrNameLst>
                                              <p:attrName>style.visibility</p:attrName>
                                            </p:attrNameLst>
                                          </p:cBhvr>
                                          <p:to>
                                            <p:strVal val="visible"/>
                                          </p:to>
                                        </p:set>
                                        <p:animEffect transition="in" filter="wipe(left)">
                                          <p:cBhvr>
                                            <p:cTn id="231" dur="500"/>
                                            <p:tgtEl>
                                              <p:spTgt spid="992"/>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993"/>
                                            </p:tgtEl>
                                            <p:attrNameLst>
                                              <p:attrName>style.visibility</p:attrName>
                                            </p:attrNameLst>
                                          </p:cBhvr>
                                          <p:to>
                                            <p:strVal val="visible"/>
                                          </p:to>
                                        </p:set>
                                        <p:animEffect transition="in" filter="wipe(left)">
                                          <p:cBhvr>
                                            <p:cTn id="236" dur="5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5" grpId="1" animBg="1"/>
          <p:bldP spid="44" grpId="0" animBg="1"/>
          <p:bldP spid="44" grpId="1" animBg="1"/>
          <p:bldP spid="45" grpId="0" animBg="1"/>
          <p:bldP spid="45" grpId="1" animBg="1"/>
          <p:bldP spid="50" grpId="0" animBg="1"/>
          <p:bldP spid="51" grpId="0" animBg="1"/>
          <p:bldP spid="68" grpId="0" animBg="1"/>
          <p:bldP spid="69" grpId="0" animBg="1"/>
          <p:bldP spid="70" grpId="0" animBg="1"/>
          <p:bldP spid="954" grpId="0" animBg="1"/>
          <p:bldP spid="955" grpId="0" animBg="1"/>
          <p:bldP spid="973" grpId="0" animBg="1"/>
          <p:bldP spid="975" grpId="0" animBg="1"/>
          <p:bldP spid="987" grpId="0" animBg="1"/>
          <p:bldP spid="989" grpId="0" animBg="1"/>
          <p:bldP spid="990" grpId="0"/>
          <p:bldP spid="992" grpId="0"/>
          <p:bldP spid="976" grpId="0" animBg="1"/>
          <p:bldP spid="979" grpId="0" animBg="1"/>
          <p:bldP spid="1006" grpId="0" animBg="1"/>
          <p:bldP spid="1007" grpId="0" animBg="1"/>
          <p:bldP spid="98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250"/>
                                            <p:tgtEl>
                                              <p:spTgt spid="4"/>
                                            </p:tgtEl>
                                          </p:cBhvr>
                                        </p:animEffect>
                                      </p:childTnLst>
                                    </p:cTn>
                                  </p:par>
                                  <p:par>
                                    <p:cTn id="12" presetID="6" presetClass="emph" presetSubtype="0" repeatCount="3000" autoRev="1" fill="hold" grpId="1" nodeType="withEffect">
                                      <p:stCondLst>
                                        <p:cond delay="0"/>
                                      </p:stCondLst>
                                      <p:childTnLst>
                                        <p:animScale>
                                          <p:cBhvr>
                                            <p:cTn id="13" dur="500" fill="hold"/>
                                            <p:tgtEl>
                                              <p:spTgt spid="3"/>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980"/>
                                            </p:tgtEl>
                                            <p:attrNameLst>
                                              <p:attrName>style.visibility</p:attrName>
                                            </p:attrNameLst>
                                          </p:cBhvr>
                                          <p:to>
                                            <p:strVal val="visible"/>
                                          </p:to>
                                        </p:set>
                                        <p:animEffect transition="in" filter="wipe(left)">
                                          <p:cBhvr>
                                            <p:cTn id="36" dur="500"/>
                                            <p:tgtEl>
                                              <p:spTgt spid="98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8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64"/>
                                            </p:tgtEl>
                                          </p:cBhvr>
                                        </p:animEffect>
                                        <p:set>
                                          <p:cBhvr>
                                            <p:cTn id="43" dur="1" fill="hold">
                                              <p:stCondLst>
                                                <p:cond delay="999"/>
                                              </p:stCondLst>
                                            </p:cTn>
                                            <p:tgtEl>
                                              <p:spTgt spid="64"/>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10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83"/>
                                            </p:tgtEl>
                                            <p:attrNameLst>
                                              <p:attrName>style.visibility</p:attrName>
                                            </p:attrNameLst>
                                          </p:cBhvr>
                                          <p:to>
                                            <p:strVal val="visible"/>
                                          </p:to>
                                        </p:set>
                                        <p:animEffect transition="in" filter="fade">
                                          <p:cBhvr>
                                            <p:cTn id="51" dur="1000"/>
                                            <p:tgtEl>
                                              <p:spTgt spid="983"/>
                                            </p:tgtEl>
                                          </p:cBhvr>
                                        </p:animEffect>
                                        <p:anim calcmode="lin" valueType="num">
                                          <p:cBhvr>
                                            <p:cTn id="52" dur="1000" fill="hold"/>
                                            <p:tgtEl>
                                              <p:spTgt spid="983"/>
                                            </p:tgtEl>
                                            <p:attrNameLst>
                                              <p:attrName>ppt_x</p:attrName>
                                            </p:attrNameLst>
                                          </p:cBhvr>
                                          <p:tavLst>
                                            <p:tav tm="0">
                                              <p:val>
                                                <p:strVal val="#ppt_x"/>
                                              </p:val>
                                            </p:tav>
                                            <p:tav tm="100000">
                                              <p:val>
                                                <p:strVal val="#ppt_x"/>
                                              </p:val>
                                            </p:tav>
                                          </p:tavLst>
                                        </p:anim>
                                        <p:anim calcmode="lin" valueType="num">
                                          <p:cBhvr>
                                            <p:cTn id="53" dur="1000" fill="hold"/>
                                            <p:tgtEl>
                                              <p:spTgt spid="98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954"/>
                                            </p:tgtEl>
                                            <p:attrNameLst>
                                              <p:attrName>style.visibility</p:attrName>
                                            </p:attrNameLst>
                                          </p:cBhvr>
                                          <p:to>
                                            <p:strVal val="visible"/>
                                          </p:to>
                                        </p:set>
                                        <p:animEffect transition="in" filter="dissolve">
                                          <p:cBhvr>
                                            <p:cTn id="58" dur="500"/>
                                            <p:tgtEl>
                                              <p:spTgt spid="95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955"/>
                                            </p:tgtEl>
                                            <p:attrNameLst>
                                              <p:attrName>style.visibility</p:attrName>
                                            </p:attrNameLst>
                                          </p:cBhvr>
                                          <p:to>
                                            <p:strVal val="visible"/>
                                          </p:to>
                                        </p:set>
                                        <p:animEffect transition="in" filter="dissolve">
                                          <p:cBhvr>
                                            <p:cTn id="61" dur="500"/>
                                            <p:tgtEl>
                                              <p:spTgt spid="95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983"/>
                                            </p:tgtEl>
                                            <p:attrNameLst>
                                              <p:attrName>style.visibility</p:attrName>
                                            </p:attrNameLst>
                                          </p:cBhvr>
                                          <p:to>
                                            <p:strVal val="hidden"/>
                                          </p:to>
                                        </p:set>
                                      </p:childTnLst>
                                    </p:cTn>
                                  </p:par>
                                  <p:par>
                                    <p:cTn id="66" presetID="22" presetClass="entr" presetSubtype="4"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down)">
                                          <p:cBhvr>
                                            <p:cTn id="68" dur="1000"/>
                                            <p:tgtEl>
                                              <p:spTgt spid="69"/>
                                            </p:tgtEl>
                                          </p:cBhvr>
                                        </p:animEffect>
                                      </p:childTnLst>
                                    </p:cTn>
                                  </p:par>
                                </p:childTnLst>
                              </p:cTn>
                            </p:par>
                            <p:par>
                              <p:cTn id="69" fill="hold">
                                <p:stCondLst>
                                  <p:cond delay="1000"/>
                                </p:stCondLst>
                                <p:childTnLst>
                                  <p:par>
                                    <p:cTn id="70" presetID="22" presetClass="entr" presetSubtype="4" fill="hold" grpId="0" nodeType="afterEffect">
                                      <p:stCondLst>
                                        <p:cond delay="0"/>
                                      </p:stCondLst>
                                      <p:childTnLst>
                                        <p:set>
                                          <p:cBhvr>
                                            <p:cTn id="71" dur="1" fill="hold">
                                              <p:stCondLst>
                                                <p:cond delay="0"/>
                                              </p:stCondLst>
                                            </p:cTn>
                                            <p:tgtEl>
                                              <p:spTgt spid="973"/>
                                            </p:tgtEl>
                                            <p:attrNameLst>
                                              <p:attrName>style.visibility</p:attrName>
                                            </p:attrNameLst>
                                          </p:cBhvr>
                                          <p:to>
                                            <p:strVal val="visible"/>
                                          </p:to>
                                        </p:set>
                                        <p:animEffect transition="in" filter="wipe(down)">
                                          <p:cBhvr>
                                            <p:cTn id="72" dur="1000"/>
                                            <p:tgtEl>
                                              <p:spTgt spid="973"/>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975"/>
                                            </p:tgtEl>
                                            <p:attrNameLst>
                                              <p:attrName>style.visibility</p:attrName>
                                            </p:attrNameLst>
                                          </p:cBhvr>
                                          <p:to>
                                            <p:strVal val="visible"/>
                                          </p:to>
                                        </p:set>
                                        <p:animEffect transition="in" filter="wipe(up)">
                                          <p:cBhvr>
                                            <p:cTn id="76" dur="1000"/>
                                            <p:tgtEl>
                                              <p:spTgt spid="975"/>
                                            </p:tgtEl>
                                          </p:cBhvr>
                                        </p:animEffect>
                                      </p:childTnLst>
                                    </p:cTn>
                                  </p:par>
                                </p:childTnLst>
                              </p:cTn>
                            </p:par>
                            <p:par>
                              <p:cTn id="77" fill="hold">
                                <p:stCondLst>
                                  <p:cond delay="3000"/>
                                </p:stCondLst>
                                <p:childTnLst>
                                  <p:par>
                                    <p:cTn id="78" presetID="22" presetClass="entr" presetSubtype="1" fill="hold" grpId="0" nodeType="after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up)">
                                          <p:cBhvr>
                                            <p:cTn id="80" dur="1000"/>
                                            <p:tgtEl>
                                              <p:spTgt spid="68"/>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019"/>
                                            </p:tgtEl>
                                            <p:attrNameLst>
                                              <p:attrName>style.visibility</p:attrName>
                                            </p:attrNameLst>
                                          </p:cBhvr>
                                          <p:to>
                                            <p:strVal val="visible"/>
                                          </p:to>
                                        </p:set>
                                        <p:animEffect transition="in" filter="fade">
                                          <p:cBhvr>
                                            <p:cTn id="85" dur="750"/>
                                            <p:tgtEl>
                                              <p:spTgt spid="1019"/>
                                            </p:tgtEl>
                                          </p:cBhvr>
                                        </p:animEffect>
                                        <p:anim calcmode="lin" valueType="num">
                                          <p:cBhvr>
                                            <p:cTn id="86" dur="750" fill="hold"/>
                                            <p:tgtEl>
                                              <p:spTgt spid="1019"/>
                                            </p:tgtEl>
                                            <p:attrNameLst>
                                              <p:attrName>ppt_x</p:attrName>
                                            </p:attrNameLst>
                                          </p:cBhvr>
                                          <p:tavLst>
                                            <p:tav tm="0">
                                              <p:val>
                                                <p:strVal val="#ppt_x"/>
                                              </p:val>
                                            </p:tav>
                                            <p:tav tm="100000">
                                              <p:val>
                                                <p:strVal val="#ppt_x"/>
                                              </p:val>
                                            </p:tav>
                                          </p:tavLst>
                                        </p:anim>
                                        <p:anim calcmode="lin" valueType="num">
                                          <p:cBhvr>
                                            <p:cTn id="87" dur="750" fill="hold"/>
                                            <p:tgtEl>
                                              <p:spTgt spid="101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999"/>
                                            </p:tgtEl>
                                            <p:attrNameLst>
                                              <p:attrName>style.visibility</p:attrName>
                                            </p:attrNameLst>
                                          </p:cBhvr>
                                          <p:to>
                                            <p:strVal val="visible"/>
                                          </p:to>
                                        </p:set>
                                        <p:animEffect transition="in" filter="wipe(left)">
                                          <p:cBhvr>
                                            <p:cTn id="92" dur="500"/>
                                            <p:tgtEl>
                                              <p:spTgt spid="99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977"/>
                                            </p:tgtEl>
                                            <p:attrNameLst>
                                              <p:attrName>style.visibility</p:attrName>
                                            </p:attrNameLst>
                                          </p:cBhvr>
                                          <p:to>
                                            <p:strVal val="visible"/>
                                          </p:to>
                                        </p:set>
                                        <p:animEffect transition="in" filter="wipe(down)">
                                          <p:cBhvr>
                                            <p:cTn id="97" dur="500"/>
                                            <p:tgtEl>
                                              <p:spTgt spid="97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978"/>
                                            </p:tgtEl>
                                            <p:attrNameLst>
                                              <p:attrName>style.visibility</p:attrName>
                                            </p:attrNameLst>
                                          </p:cBhvr>
                                          <p:to>
                                            <p:strVal val="visible"/>
                                          </p:to>
                                        </p:set>
                                        <p:animEffect transition="in" filter="wipe(up)">
                                          <p:cBhvr>
                                            <p:cTn id="102" dur="500"/>
                                            <p:tgtEl>
                                              <p:spTgt spid="97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71"/>
                                            </p:tgtEl>
                                            <p:attrNameLst>
                                              <p:attrName>style.visibility</p:attrName>
                                            </p:attrNameLst>
                                          </p:cBhvr>
                                          <p:to>
                                            <p:strVal val="visible"/>
                                          </p:to>
                                        </p:set>
                                        <p:animEffect transition="in" filter="wipe(down)">
                                          <p:cBhvr>
                                            <p:cTn id="107" dur="500"/>
                                            <p:tgtEl>
                                              <p:spTgt spid="71"/>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nodeType="clickEffect">
                                      <p:stCondLst>
                                        <p:cond delay="0"/>
                                      </p:stCondLst>
                                      <p:childTnLst>
                                        <p:set>
                                          <p:cBhvr>
                                            <p:cTn id="111" dur="1" fill="hold">
                                              <p:stCondLst>
                                                <p:cond delay="0"/>
                                              </p:stCondLst>
                                            </p:cTn>
                                            <p:tgtEl>
                                              <p:spTgt spid="71"/>
                                            </p:tgtEl>
                                            <p:attrNameLst>
                                              <p:attrName>style.visibility</p:attrName>
                                            </p:attrNameLst>
                                          </p:cBhvr>
                                          <p:to>
                                            <p:strVal val="hidden"/>
                                          </p:to>
                                        </p:set>
                                      </p:childTnLst>
                                    </p:cTn>
                                  </p:par>
                                  <p:par>
                                    <p:cTn id="112" presetID="53" presetClass="entr" presetSubtype="0" fill="hold" grpId="0" nodeType="withEffect">
                                      <p:stCondLst>
                                        <p:cond delay="0"/>
                                      </p:stCondLst>
                                      <p:childTnLst>
                                        <p:set>
                                          <p:cBhvr>
                                            <p:cTn id="113" dur="1" fill="hold">
                                              <p:stCondLst>
                                                <p:cond delay="0"/>
                                              </p:stCondLst>
                                            </p:cTn>
                                            <p:tgtEl>
                                              <p:spTgt spid="986"/>
                                            </p:tgtEl>
                                            <p:attrNameLst>
                                              <p:attrName>style.visibility</p:attrName>
                                            </p:attrNameLst>
                                          </p:cBhvr>
                                          <p:to>
                                            <p:strVal val="visible"/>
                                          </p:to>
                                        </p:set>
                                        <p:anim calcmode="lin" valueType="num">
                                          <p:cBhvr>
                                            <p:cTn id="114" dur="500" fill="hold"/>
                                            <p:tgtEl>
                                              <p:spTgt spid="986"/>
                                            </p:tgtEl>
                                            <p:attrNameLst>
                                              <p:attrName>ppt_w</p:attrName>
                                            </p:attrNameLst>
                                          </p:cBhvr>
                                          <p:tavLst>
                                            <p:tav tm="0">
                                              <p:val>
                                                <p:fltVal val="0"/>
                                              </p:val>
                                            </p:tav>
                                            <p:tav tm="100000">
                                              <p:val>
                                                <p:strVal val="#ppt_w"/>
                                              </p:val>
                                            </p:tav>
                                          </p:tavLst>
                                        </p:anim>
                                        <p:anim calcmode="lin" valueType="num">
                                          <p:cBhvr>
                                            <p:cTn id="115" dur="500" fill="hold"/>
                                            <p:tgtEl>
                                              <p:spTgt spid="986"/>
                                            </p:tgtEl>
                                            <p:attrNameLst>
                                              <p:attrName>ppt_h</p:attrName>
                                            </p:attrNameLst>
                                          </p:cBhvr>
                                          <p:tavLst>
                                            <p:tav tm="0">
                                              <p:val>
                                                <p:fltVal val="0"/>
                                              </p:val>
                                            </p:tav>
                                            <p:tav tm="100000">
                                              <p:val>
                                                <p:strVal val="#ppt_h"/>
                                              </p:val>
                                            </p:tav>
                                          </p:tavLst>
                                        </p:anim>
                                        <p:animEffect transition="in" filter="fade">
                                          <p:cBhvr>
                                            <p:cTn id="116" dur="500"/>
                                            <p:tgtEl>
                                              <p:spTgt spid="986"/>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0" fill="hold" grpId="0" nodeType="clickEffect">
                                      <p:stCondLst>
                                        <p:cond delay="0"/>
                                      </p:stCondLst>
                                      <p:childTnLst>
                                        <p:set>
                                          <p:cBhvr>
                                            <p:cTn id="120" dur="1" fill="hold">
                                              <p:stCondLst>
                                                <p:cond delay="0"/>
                                              </p:stCondLst>
                                            </p:cTn>
                                            <p:tgtEl>
                                              <p:spTgt spid="987"/>
                                            </p:tgtEl>
                                            <p:attrNameLst>
                                              <p:attrName>style.visibility</p:attrName>
                                            </p:attrNameLst>
                                          </p:cBhvr>
                                          <p:to>
                                            <p:strVal val="visible"/>
                                          </p:to>
                                        </p:set>
                                        <p:anim calcmode="lin" valueType="num">
                                          <p:cBhvr>
                                            <p:cTn id="121" dur="500" fill="hold"/>
                                            <p:tgtEl>
                                              <p:spTgt spid="987"/>
                                            </p:tgtEl>
                                            <p:attrNameLst>
                                              <p:attrName>ppt_w</p:attrName>
                                            </p:attrNameLst>
                                          </p:cBhvr>
                                          <p:tavLst>
                                            <p:tav tm="0">
                                              <p:val>
                                                <p:fltVal val="0"/>
                                              </p:val>
                                            </p:tav>
                                            <p:tav tm="100000">
                                              <p:val>
                                                <p:strVal val="#ppt_w"/>
                                              </p:val>
                                            </p:tav>
                                          </p:tavLst>
                                        </p:anim>
                                        <p:anim calcmode="lin" valueType="num">
                                          <p:cBhvr>
                                            <p:cTn id="122" dur="500" fill="hold"/>
                                            <p:tgtEl>
                                              <p:spTgt spid="987"/>
                                            </p:tgtEl>
                                            <p:attrNameLst>
                                              <p:attrName>ppt_h</p:attrName>
                                            </p:attrNameLst>
                                          </p:cBhvr>
                                          <p:tavLst>
                                            <p:tav tm="0">
                                              <p:val>
                                                <p:fltVal val="0"/>
                                              </p:val>
                                            </p:tav>
                                            <p:tav tm="100000">
                                              <p:val>
                                                <p:strVal val="#ppt_h"/>
                                              </p:val>
                                            </p:tav>
                                          </p:tavLst>
                                        </p:anim>
                                        <p:animEffect transition="in" filter="fade">
                                          <p:cBhvr>
                                            <p:cTn id="123" dur="500"/>
                                            <p:tgtEl>
                                              <p:spTgt spid="987"/>
                                            </p:tgtEl>
                                          </p:cBhvr>
                                        </p:animEffect>
                                      </p:childTnLst>
                                    </p:cTn>
                                  </p:par>
                                </p:childTnLst>
                              </p:cTn>
                            </p:par>
                          </p:childTnLst>
                        </p:cTn>
                      </p:par>
                      <p:par>
                        <p:cTn id="124" fill="hold">
                          <p:stCondLst>
                            <p:cond delay="indefinite"/>
                          </p:stCondLst>
                          <p:childTnLst>
                            <p:par>
                              <p:cTn id="125" fill="hold">
                                <p:stCondLst>
                                  <p:cond delay="0"/>
                                </p:stCondLst>
                                <p:childTnLst>
                                  <p:par>
                                    <p:cTn id="126" presetID="6" presetClass="entr" presetSubtype="32" fill="hold" nodeType="clickEffect">
                                      <p:stCondLst>
                                        <p:cond delay="0"/>
                                      </p:stCondLst>
                                      <p:childTnLst>
                                        <p:set>
                                          <p:cBhvr>
                                            <p:cTn id="127" dur="1" fill="hold">
                                              <p:stCondLst>
                                                <p:cond delay="0"/>
                                              </p:stCondLst>
                                            </p:cTn>
                                            <p:tgtEl>
                                              <p:spTgt spid="1011"/>
                                            </p:tgtEl>
                                            <p:attrNameLst>
                                              <p:attrName>style.visibility</p:attrName>
                                            </p:attrNameLst>
                                          </p:cBhvr>
                                          <p:to>
                                            <p:strVal val="visible"/>
                                          </p:to>
                                        </p:set>
                                        <p:animEffect transition="in" filter="circle(out)">
                                          <p:cBhvr>
                                            <p:cTn id="128" dur="2000"/>
                                            <p:tgtEl>
                                              <p:spTgt spid="1011"/>
                                            </p:tgtEl>
                                          </p:cBhvr>
                                        </p:animEffect>
                                      </p:childTnLst>
                                    </p:cTn>
                                  </p:par>
                                </p:childTnLst>
                              </p:cTn>
                            </p:par>
                          </p:childTnLst>
                        </p:cTn>
                      </p:par>
                      <p:par>
                        <p:cTn id="129" fill="hold">
                          <p:stCondLst>
                            <p:cond delay="indefinite"/>
                          </p:stCondLst>
                          <p:childTnLst>
                            <p:par>
                              <p:cTn id="130" fill="hold">
                                <p:stCondLst>
                                  <p:cond delay="0"/>
                                </p:stCondLst>
                                <p:childTnLst>
                                  <p:par>
                                    <p:cTn id="131" presetID="6" presetClass="entr" presetSubtype="32" fill="hold" nodeType="clickEffect">
                                      <p:stCondLst>
                                        <p:cond delay="0"/>
                                      </p:stCondLst>
                                      <p:childTnLst>
                                        <p:set>
                                          <p:cBhvr>
                                            <p:cTn id="132" dur="1" fill="hold">
                                              <p:stCondLst>
                                                <p:cond delay="0"/>
                                              </p:stCondLst>
                                            </p:cTn>
                                            <p:tgtEl>
                                              <p:spTgt spid="957"/>
                                            </p:tgtEl>
                                            <p:attrNameLst>
                                              <p:attrName>style.visibility</p:attrName>
                                            </p:attrNameLst>
                                          </p:cBhvr>
                                          <p:to>
                                            <p:strVal val="visible"/>
                                          </p:to>
                                        </p:set>
                                        <p:animEffect transition="in" filter="circle(out)">
                                          <p:cBhvr>
                                            <p:cTn id="133" dur="2000"/>
                                            <p:tgtEl>
                                              <p:spTgt spid="95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000"/>
                                            </p:tgtEl>
                                            <p:attrNameLst>
                                              <p:attrName>style.visibility</p:attrName>
                                            </p:attrNameLst>
                                          </p:cBhvr>
                                          <p:to>
                                            <p:strVal val="visible"/>
                                          </p:to>
                                        </p:set>
                                        <p:animEffect transition="in" filter="fade">
                                          <p:cBhvr>
                                            <p:cTn id="138" dur="500"/>
                                            <p:tgtEl>
                                              <p:spTgt spid="1000"/>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979"/>
                                            </p:tgtEl>
                                            <p:attrNameLst>
                                              <p:attrName>style.visibility</p:attrName>
                                            </p:attrNameLst>
                                          </p:cBhvr>
                                          <p:to>
                                            <p:strVal val="visible"/>
                                          </p:to>
                                        </p:set>
                                        <p:animEffect transition="in" filter="fade">
                                          <p:cBhvr>
                                            <p:cTn id="143" dur="1000"/>
                                            <p:tgtEl>
                                              <p:spTgt spid="979"/>
                                            </p:tgtEl>
                                          </p:cBhvr>
                                        </p:animEffect>
                                      </p:childTnLst>
                                    </p:cTn>
                                  </p:par>
                                </p:childTnLst>
                              </p:cTn>
                            </p:par>
                            <p:par>
                              <p:cTn id="144" fill="hold">
                                <p:stCondLst>
                                  <p:cond delay="1000"/>
                                </p:stCondLst>
                                <p:childTnLst>
                                  <p:par>
                                    <p:cTn id="145" presetID="1" presetClass="exit" presetSubtype="0" fill="hold" nodeType="afterEffect">
                                      <p:stCondLst>
                                        <p:cond delay="0"/>
                                      </p:stCondLst>
                                      <p:childTnLst>
                                        <p:set>
                                          <p:cBhvr>
                                            <p:cTn id="146" dur="1" fill="hold">
                                              <p:stCondLst>
                                                <p:cond delay="0"/>
                                              </p:stCondLst>
                                            </p:cTn>
                                            <p:tgtEl>
                                              <p:spTgt spid="1000"/>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00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976"/>
                                            </p:tgtEl>
                                            <p:attrNameLst>
                                              <p:attrName>style.visibility</p:attrName>
                                            </p:attrNameLst>
                                          </p:cBhvr>
                                          <p:to>
                                            <p:strVal val="visible"/>
                                          </p:to>
                                        </p:set>
                                        <p:animEffect transition="in" filter="fade">
                                          <p:cBhvr>
                                            <p:cTn id="155" dur="1000"/>
                                            <p:tgtEl>
                                              <p:spTgt spid="976"/>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1001"/>
                                            </p:tgtEl>
                                            <p:attrNameLst>
                                              <p:attrName>style.visibility</p:attrName>
                                            </p:attrNameLst>
                                          </p:cBhvr>
                                          <p:to>
                                            <p:strVal val="hidden"/>
                                          </p:to>
                                        </p:set>
                                      </p:childTnLst>
                                    </p:cTn>
                                  </p:par>
                                </p:childTnLst>
                              </p:cTn>
                            </p:par>
                            <p:par>
                              <p:cTn id="160" fill="hold">
                                <p:stCondLst>
                                  <p:cond delay="0"/>
                                </p:stCondLst>
                                <p:childTnLst>
                                  <p:par>
                                    <p:cTn id="161" presetID="22" presetClass="entr" presetSubtype="4" fill="hold" nodeType="afterEffect">
                                      <p:stCondLst>
                                        <p:cond delay="0"/>
                                      </p:stCondLst>
                                      <p:childTnLst>
                                        <p:set>
                                          <p:cBhvr>
                                            <p:cTn id="162" dur="1" fill="hold">
                                              <p:stCondLst>
                                                <p:cond delay="0"/>
                                              </p:stCondLst>
                                            </p:cTn>
                                            <p:tgtEl>
                                              <p:spTgt spid="974"/>
                                            </p:tgtEl>
                                            <p:attrNameLst>
                                              <p:attrName>style.visibility</p:attrName>
                                            </p:attrNameLst>
                                          </p:cBhvr>
                                          <p:to>
                                            <p:strVal val="visible"/>
                                          </p:to>
                                        </p:set>
                                        <p:animEffect transition="in" filter="wipe(down)">
                                          <p:cBhvr>
                                            <p:cTn id="163" dur="1000"/>
                                            <p:tgtEl>
                                              <p:spTgt spid="974"/>
                                            </p:tgtEl>
                                          </p:cBhvr>
                                        </p:animEffect>
                                      </p:childTnLst>
                                    </p:cTn>
                                  </p:par>
                                </p:childTnLst>
                              </p:cTn>
                            </p:par>
                            <p:par>
                              <p:cTn id="164" fill="hold">
                                <p:stCondLst>
                                  <p:cond delay="1000"/>
                                </p:stCondLst>
                                <p:childTnLst>
                                  <p:par>
                                    <p:cTn id="165" presetID="10" presetClass="entr" presetSubtype="0" fill="hold" grpId="0" nodeType="afterEffect">
                                      <p:stCondLst>
                                        <p:cond delay="0"/>
                                      </p:stCondLst>
                                      <p:childTnLst>
                                        <p:set>
                                          <p:cBhvr>
                                            <p:cTn id="166" dur="1" fill="hold">
                                              <p:stCondLst>
                                                <p:cond delay="0"/>
                                              </p:stCondLst>
                                            </p:cTn>
                                            <p:tgtEl>
                                              <p:spTgt spid="1006"/>
                                            </p:tgtEl>
                                            <p:attrNameLst>
                                              <p:attrName>style.visibility</p:attrName>
                                            </p:attrNameLst>
                                          </p:cBhvr>
                                          <p:to>
                                            <p:strVal val="visible"/>
                                          </p:to>
                                        </p:set>
                                        <p:animEffect transition="in" filter="fade">
                                          <p:cBhvr>
                                            <p:cTn id="167" dur="500"/>
                                            <p:tgtEl>
                                              <p:spTgt spid="1006"/>
                                            </p:tgtEl>
                                          </p:cBhvr>
                                        </p:animEffect>
                                      </p:childTnLst>
                                    </p:cTn>
                                  </p:par>
                                </p:childTnLst>
                              </p:cTn>
                            </p:par>
                            <p:par>
                              <p:cTn id="168" fill="hold">
                                <p:stCondLst>
                                  <p:cond delay="1500"/>
                                </p:stCondLst>
                                <p:childTnLst>
                                  <p:par>
                                    <p:cTn id="169" presetID="10" presetClass="entr" presetSubtype="0" fill="hold" grpId="0" nodeType="afterEffect">
                                      <p:stCondLst>
                                        <p:cond delay="0"/>
                                      </p:stCondLst>
                                      <p:childTnLst>
                                        <p:set>
                                          <p:cBhvr>
                                            <p:cTn id="170" dur="1" fill="hold">
                                              <p:stCondLst>
                                                <p:cond delay="0"/>
                                              </p:stCondLst>
                                            </p:cTn>
                                            <p:tgtEl>
                                              <p:spTgt spid="1007"/>
                                            </p:tgtEl>
                                            <p:attrNameLst>
                                              <p:attrName>style.visibility</p:attrName>
                                            </p:attrNameLst>
                                          </p:cBhvr>
                                          <p:to>
                                            <p:strVal val="visible"/>
                                          </p:to>
                                        </p:set>
                                        <p:animEffect transition="in" filter="fade">
                                          <p:cBhvr>
                                            <p:cTn id="171" dur="500"/>
                                            <p:tgtEl>
                                              <p:spTgt spid="100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1" fill="hold" grpId="0" nodeType="clickEffect">
                                      <p:stCondLst>
                                        <p:cond delay="0"/>
                                      </p:stCondLst>
                                      <p:childTnLst>
                                        <p:set>
                                          <p:cBhvr>
                                            <p:cTn id="175" dur="1" fill="hold">
                                              <p:stCondLst>
                                                <p:cond delay="0"/>
                                              </p:stCondLst>
                                            </p:cTn>
                                            <p:tgtEl>
                                              <p:spTgt spid="44"/>
                                            </p:tgtEl>
                                            <p:attrNameLst>
                                              <p:attrName>style.visibility</p:attrName>
                                            </p:attrNameLst>
                                          </p:cBhvr>
                                          <p:to>
                                            <p:strVal val="visible"/>
                                          </p:to>
                                        </p:set>
                                        <p:animEffect transition="in" filter="wipe(up)">
                                          <p:cBhvr>
                                            <p:cTn id="176" dur="500"/>
                                            <p:tgtEl>
                                              <p:spTgt spid="44"/>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wipe(up)">
                                          <p:cBhvr>
                                            <p:cTn id="181" dur="500"/>
                                            <p:tgtEl>
                                              <p:spTgt spid="45"/>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grpId="1" nodeType="clickEffect">
                                      <p:stCondLst>
                                        <p:cond delay="0"/>
                                      </p:stCondLst>
                                      <p:childTnLst>
                                        <p:animEffect transition="out" filter="fade">
                                          <p:cBhvr>
                                            <p:cTn id="185" dur="1000"/>
                                            <p:tgtEl>
                                              <p:spTgt spid="44"/>
                                            </p:tgtEl>
                                          </p:cBhvr>
                                        </p:animEffect>
                                        <p:set>
                                          <p:cBhvr>
                                            <p:cTn id="186" dur="1" fill="hold">
                                              <p:stCondLst>
                                                <p:cond delay="999"/>
                                              </p:stCondLst>
                                            </p:cTn>
                                            <p:tgtEl>
                                              <p:spTgt spid="44"/>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1000"/>
                                            <p:tgtEl>
                                              <p:spTgt spid="45"/>
                                            </p:tgtEl>
                                          </p:cBhvr>
                                        </p:animEffect>
                                        <p:set>
                                          <p:cBhvr>
                                            <p:cTn id="189" dur="1" fill="hold">
                                              <p:stCondLst>
                                                <p:cond delay="999"/>
                                              </p:stCondLst>
                                            </p:cTn>
                                            <p:tgtEl>
                                              <p:spTgt spid="45"/>
                                            </p:tgtEl>
                                            <p:attrNameLst>
                                              <p:attrName>style.visibility</p:attrName>
                                            </p:attrNameLst>
                                          </p:cBhvr>
                                          <p:to>
                                            <p:strVal val="hidden"/>
                                          </p:to>
                                        </p:set>
                                      </p:childTnLst>
                                    </p:cTn>
                                  </p:par>
                                  <p:par>
                                    <p:cTn id="190" presetID="10" presetClass="entr" presetSubtype="0" fill="hold" nodeType="withEffect">
                                      <p:stCondLst>
                                        <p:cond delay="0"/>
                                      </p:stCondLst>
                                      <p:childTnLst>
                                        <p:set>
                                          <p:cBhvr>
                                            <p:cTn id="191" dur="1" fill="hold">
                                              <p:stCondLst>
                                                <p:cond delay="0"/>
                                              </p:stCondLst>
                                            </p:cTn>
                                            <p:tgtEl>
                                              <p:spTgt spid="46"/>
                                            </p:tgtEl>
                                            <p:attrNameLst>
                                              <p:attrName>style.visibility</p:attrName>
                                            </p:attrNameLst>
                                          </p:cBhvr>
                                          <p:to>
                                            <p:strVal val="visible"/>
                                          </p:to>
                                        </p:set>
                                        <p:animEffect transition="in" filter="fade">
                                          <p:cBhvr>
                                            <p:cTn id="192" dur="1000"/>
                                            <p:tgtEl>
                                              <p:spTgt spid="46"/>
                                            </p:tgtEl>
                                          </p:cBhvr>
                                        </p:animEffect>
                                      </p:childTnLst>
                                    </p:cTn>
                                  </p:par>
                                </p:childTnLst>
                              </p:cTn>
                            </p:par>
                          </p:childTnLst>
                        </p:cTn>
                      </p:par>
                      <p:par>
                        <p:cTn id="193" fill="hold">
                          <p:stCondLst>
                            <p:cond delay="indefinite"/>
                          </p:stCondLst>
                          <p:childTnLst>
                            <p:par>
                              <p:cTn id="194" fill="hold">
                                <p:stCondLst>
                                  <p:cond delay="0"/>
                                </p:stCondLst>
                                <p:childTnLst>
                                  <p:par>
                                    <p:cTn id="195" presetID="53" presetClass="entr" presetSubtype="0" fill="hold" grpId="0" nodeType="clickEffect">
                                      <p:stCondLst>
                                        <p:cond delay="0"/>
                                      </p:stCondLst>
                                      <p:childTnLst>
                                        <p:set>
                                          <p:cBhvr>
                                            <p:cTn id="196" dur="1" fill="hold">
                                              <p:stCondLst>
                                                <p:cond delay="0"/>
                                              </p:stCondLst>
                                            </p:cTn>
                                            <p:tgtEl>
                                              <p:spTgt spid="50"/>
                                            </p:tgtEl>
                                            <p:attrNameLst>
                                              <p:attrName>style.visibility</p:attrName>
                                            </p:attrNameLst>
                                          </p:cBhvr>
                                          <p:to>
                                            <p:strVal val="visible"/>
                                          </p:to>
                                        </p:set>
                                        <p:anim calcmode="lin" valueType="num">
                                          <p:cBhvr>
                                            <p:cTn id="197" dur="500" fill="hold"/>
                                            <p:tgtEl>
                                              <p:spTgt spid="50"/>
                                            </p:tgtEl>
                                            <p:attrNameLst>
                                              <p:attrName>ppt_w</p:attrName>
                                            </p:attrNameLst>
                                          </p:cBhvr>
                                          <p:tavLst>
                                            <p:tav tm="0">
                                              <p:val>
                                                <p:fltVal val="0"/>
                                              </p:val>
                                            </p:tav>
                                            <p:tav tm="100000">
                                              <p:val>
                                                <p:strVal val="#ppt_w"/>
                                              </p:val>
                                            </p:tav>
                                          </p:tavLst>
                                        </p:anim>
                                        <p:anim calcmode="lin" valueType="num">
                                          <p:cBhvr>
                                            <p:cTn id="198" dur="500" fill="hold"/>
                                            <p:tgtEl>
                                              <p:spTgt spid="50"/>
                                            </p:tgtEl>
                                            <p:attrNameLst>
                                              <p:attrName>ppt_h</p:attrName>
                                            </p:attrNameLst>
                                          </p:cBhvr>
                                          <p:tavLst>
                                            <p:tav tm="0">
                                              <p:val>
                                                <p:fltVal val="0"/>
                                              </p:val>
                                            </p:tav>
                                            <p:tav tm="100000">
                                              <p:val>
                                                <p:strVal val="#ppt_h"/>
                                              </p:val>
                                            </p:tav>
                                          </p:tavLst>
                                        </p:anim>
                                        <p:animEffect transition="in" filter="fade">
                                          <p:cBhvr>
                                            <p:cTn id="199" dur="500"/>
                                            <p:tgtEl>
                                              <p:spTgt spid="50"/>
                                            </p:tgtEl>
                                          </p:cBhvr>
                                        </p:animEffect>
                                      </p:childTnLst>
                                    </p:cTn>
                                  </p:par>
                                  <p:par>
                                    <p:cTn id="200" presetID="53" presetClass="entr" presetSubtype="0" fill="hold" grpId="0" nodeType="withEffect">
                                      <p:stCondLst>
                                        <p:cond delay="0"/>
                                      </p:stCondLst>
                                      <p:childTnLst>
                                        <p:set>
                                          <p:cBhvr>
                                            <p:cTn id="201" dur="1" fill="hold">
                                              <p:stCondLst>
                                                <p:cond delay="0"/>
                                              </p:stCondLst>
                                            </p:cTn>
                                            <p:tgtEl>
                                              <p:spTgt spid="51"/>
                                            </p:tgtEl>
                                            <p:attrNameLst>
                                              <p:attrName>style.visibility</p:attrName>
                                            </p:attrNameLst>
                                          </p:cBhvr>
                                          <p:to>
                                            <p:strVal val="visible"/>
                                          </p:to>
                                        </p:set>
                                        <p:anim calcmode="lin" valueType="num">
                                          <p:cBhvr>
                                            <p:cTn id="202" dur="500" fill="hold"/>
                                            <p:tgtEl>
                                              <p:spTgt spid="51"/>
                                            </p:tgtEl>
                                            <p:attrNameLst>
                                              <p:attrName>ppt_w</p:attrName>
                                            </p:attrNameLst>
                                          </p:cBhvr>
                                          <p:tavLst>
                                            <p:tav tm="0">
                                              <p:val>
                                                <p:fltVal val="0"/>
                                              </p:val>
                                            </p:tav>
                                            <p:tav tm="100000">
                                              <p:val>
                                                <p:strVal val="#ppt_w"/>
                                              </p:val>
                                            </p:tav>
                                          </p:tavLst>
                                        </p:anim>
                                        <p:anim calcmode="lin" valueType="num">
                                          <p:cBhvr>
                                            <p:cTn id="203" dur="500" fill="hold"/>
                                            <p:tgtEl>
                                              <p:spTgt spid="51"/>
                                            </p:tgtEl>
                                            <p:attrNameLst>
                                              <p:attrName>ppt_h</p:attrName>
                                            </p:attrNameLst>
                                          </p:cBhvr>
                                          <p:tavLst>
                                            <p:tav tm="0">
                                              <p:val>
                                                <p:fltVal val="0"/>
                                              </p:val>
                                            </p:tav>
                                            <p:tav tm="100000">
                                              <p:val>
                                                <p:strVal val="#ppt_h"/>
                                              </p:val>
                                            </p:tav>
                                          </p:tavLst>
                                        </p:anim>
                                        <p:animEffect transition="in" filter="fade">
                                          <p:cBhvr>
                                            <p:cTn id="204" dur="500"/>
                                            <p:tgtEl>
                                              <p:spTgt spid="51"/>
                                            </p:tgtEl>
                                          </p:cBhvr>
                                        </p:animEffect>
                                      </p:childTnLst>
                                    </p:cTn>
                                  </p:par>
                                </p:childTnLst>
                              </p:cTn>
                            </p:par>
                          </p:childTnLst>
                        </p:cTn>
                      </p:par>
                      <p:par>
                        <p:cTn id="205" fill="hold">
                          <p:stCondLst>
                            <p:cond delay="indefinite"/>
                          </p:stCondLst>
                          <p:childTnLst>
                            <p:par>
                              <p:cTn id="206" fill="hold">
                                <p:stCondLst>
                                  <p:cond delay="0"/>
                                </p:stCondLst>
                                <p:childTnLst>
                                  <p:par>
                                    <p:cTn id="207" presetID="6" presetClass="entr" presetSubtype="32" fill="hold" nodeType="clickEffect">
                                      <p:stCondLst>
                                        <p:cond delay="0"/>
                                      </p:stCondLst>
                                      <p:childTnLst>
                                        <p:set>
                                          <p:cBhvr>
                                            <p:cTn id="208" dur="1" fill="hold">
                                              <p:stCondLst>
                                                <p:cond delay="0"/>
                                              </p:stCondLst>
                                            </p:cTn>
                                            <p:tgtEl>
                                              <p:spTgt spid="52"/>
                                            </p:tgtEl>
                                            <p:attrNameLst>
                                              <p:attrName>style.visibility</p:attrName>
                                            </p:attrNameLst>
                                          </p:cBhvr>
                                          <p:to>
                                            <p:strVal val="visible"/>
                                          </p:to>
                                        </p:set>
                                        <p:animEffect transition="in" filter="circle(out)">
                                          <p:cBhvr>
                                            <p:cTn id="209" dur="2000"/>
                                            <p:tgtEl>
                                              <p:spTgt spid="52"/>
                                            </p:tgtEl>
                                          </p:cBhvr>
                                        </p:animEffect>
                                      </p:childTnLst>
                                    </p:cTn>
                                  </p:par>
                                </p:childTnLst>
                              </p:cTn>
                            </p:par>
                            <p:par>
                              <p:cTn id="210" fill="hold">
                                <p:stCondLst>
                                  <p:cond delay="2000"/>
                                </p:stCondLst>
                                <p:childTnLst>
                                  <p:par>
                                    <p:cTn id="211" presetID="6" presetClass="entr" presetSubtype="32" fill="hold" nodeType="afterEffect">
                                      <p:stCondLst>
                                        <p:cond delay="0"/>
                                      </p:stCondLst>
                                      <p:childTnLst>
                                        <p:set>
                                          <p:cBhvr>
                                            <p:cTn id="212" dur="1" fill="hold">
                                              <p:stCondLst>
                                                <p:cond delay="0"/>
                                              </p:stCondLst>
                                            </p:cTn>
                                            <p:tgtEl>
                                              <p:spTgt spid="58"/>
                                            </p:tgtEl>
                                            <p:attrNameLst>
                                              <p:attrName>style.visibility</p:attrName>
                                            </p:attrNameLst>
                                          </p:cBhvr>
                                          <p:to>
                                            <p:strVal val="visible"/>
                                          </p:to>
                                        </p:set>
                                        <p:animEffect transition="in" filter="circle(out)">
                                          <p:cBhvr>
                                            <p:cTn id="213" dur="2000"/>
                                            <p:tgtEl>
                                              <p:spTgt spid="58"/>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990"/>
                                            </p:tgtEl>
                                            <p:attrNameLst>
                                              <p:attrName>style.visibility</p:attrName>
                                            </p:attrNameLst>
                                          </p:cBhvr>
                                          <p:to>
                                            <p:strVal val="visible"/>
                                          </p:to>
                                        </p:set>
                                        <p:animEffect transition="in" filter="wipe(left)">
                                          <p:cBhvr>
                                            <p:cTn id="218" dur="500"/>
                                            <p:tgtEl>
                                              <p:spTgt spid="990"/>
                                            </p:tgtEl>
                                          </p:cBhvr>
                                        </p:animEffect>
                                      </p:childTnLst>
                                    </p:cTn>
                                  </p:par>
                                  <p:par>
                                    <p:cTn id="219" presetID="16" presetClass="entr" presetSubtype="37" fill="hold" nodeType="withEffect">
                                      <p:stCondLst>
                                        <p:cond delay="250"/>
                                      </p:stCondLst>
                                      <p:childTnLst>
                                        <p:set>
                                          <p:cBhvr>
                                            <p:cTn id="220" dur="1" fill="hold">
                                              <p:stCondLst>
                                                <p:cond delay="0"/>
                                              </p:stCondLst>
                                            </p:cTn>
                                            <p:tgtEl>
                                              <p:spTgt spid="991"/>
                                            </p:tgtEl>
                                            <p:attrNameLst>
                                              <p:attrName>style.visibility</p:attrName>
                                            </p:attrNameLst>
                                          </p:cBhvr>
                                          <p:to>
                                            <p:strVal val="visible"/>
                                          </p:to>
                                        </p:set>
                                        <p:animEffect transition="in" filter="barn(outVertical)">
                                          <p:cBhvr>
                                            <p:cTn id="221" dur="250"/>
                                            <p:tgtEl>
                                              <p:spTgt spid="991"/>
                                            </p:tgtEl>
                                          </p:cBhvr>
                                        </p:animEffect>
                                      </p:childTnLst>
                                    </p:cTn>
                                  </p:par>
                                  <p:par>
                                    <p:cTn id="222" presetID="47" presetClass="entr" presetSubtype="0" fill="hold" grpId="0" nodeType="withEffect">
                                      <p:stCondLst>
                                        <p:cond delay="250"/>
                                      </p:stCondLst>
                                      <p:childTnLst>
                                        <p:set>
                                          <p:cBhvr>
                                            <p:cTn id="223" dur="1" fill="hold">
                                              <p:stCondLst>
                                                <p:cond delay="0"/>
                                              </p:stCondLst>
                                            </p:cTn>
                                            <p:tgtEl>
                                              <p:spTgt spid="989"/>
                                            </p:tgtEl>
                                            <p:attrNameLst>
                                              <p:attrName>style.visibility</p:attrName>
                                            </p:attrNameLst>
                                          </p:cBhvr>
                                          <p:to>
                                            <p:strVal val="visible"/>
                                          </p:to>
                                        </p:set>
                                        <p:animEffect transition="in" filter="fade">
                                          <p:cBhvr>
                                            <p:cTn id="224" dur="250"/>
                                            <p:tgtEl>
                                              <p:spTgt spid="989"/>
                                            </p:tgtEl>
                                          </p:cBhvr>
                                        </p:animEffect>
                                        <p:anim calcmode="lin" valueType="num">
                                          <p:cBhvr>
                                            <p:cTn id="225" dur="250" fill="hold"/>
                                            <p:tgtEl>
                                              <p:spTgt spid="989"/>
                                            </p:tgtEl>
                                            <p:attrNameLst>
                                              <p:attrName>ppt_x</p:attrName>
                                            </p:attrNameLst>
                                          </p:cBhvr>
                                          <p:tavLst>
                                            <p:tav tm="0">
                                              <p:val>
                                                <p:strVal val="#ppt_x"/>
                                              </p:val>
                                            </p:tav>
                                            <p:tav tm="100000">
                                              <p:val>
                                                <p:strVal val="#ppt_x"/>
                                              </p:val>
                                            </p:tav>
                                          </p:tavLst>
                                        </p:anim>
                                        <p:anim calcmode="lin" valueType="num">
                                          <p:cBhvr>
                                            <p:cTn id="226" dur="250" fill="hold"/>
                                            <p:tgtEl>
                                              <p:spTgt spid="989"/>
                                            </p:tgtEl>
                                            <p:attrNameLst>
                                              <p:attrName>ppt_y</p:attrName>
                                            </p:attrNameLst>
                                          </p:cBhvr>
                                          <p:tavLst>
                                            <p:tav tm="0">
                                              <p:val>
                                                <p:strVal val="#ppt_y-.1"/>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992"/>
                                            </p:tgtEl>
                                            <p:attrNameLst>
                                              <p:attrName>style.visibility</p:attrName>
                                            </p:attrNameLst>
                                          </p:cBhvr>
                                          <p:to>
                                            <p:strVal val="visible"/>
                                          </p:to>
                                        </p:set>
                                        <p:animEffect transition="in" filter="wipe(left)">
                                          <p:cBhvr>
                                            <p:cTn id="231" dur="500"/>
                                            <p:tgtEl>
                                              <p:spTgt spid="992"/>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993"/>
                                            </p:tgtEl>
                                            <p:attrNameLst>
                                              <p:attrName>style.visibility</p:attrName>
                                            </p:attrNameLst>
                                          </p:cBhvr>
                                          <p:to>
                                            <p:strVal val="visible"/>
                                          </p:to>
                                        </p:set>
                                        <p:animEffect transition="in" filter="wipe(left)">
                                          <p:cBhvr>
                                            <p:cTn id="236" dur="5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5" grpId="1" animBg="1"/>
          <p:bldP spid="44" grpId="0" animBg="1"/>
          <p:bldP spid="44" grpId="1" animBg="1"/>
          <p:bldP spid="45" grpId="0" animBg="1"/>
          <p:bldP spid="45" grpId="1" animBg="1"/>
          <p:bldP spid="50" grpId="0" animBg="1"/>
          <p:bldP spid="51" grpId="0" animBg="1"/>
          <p:bldP spid="68" grpId="0" animBg="1"/>
          <p:bldP spid="69" grpId="0" animBg="1"/>
          <p:bldP spid="70" grpId="0" animBg="1"/>
          <p:bldP spid="954" grpId="0" animBg="1"/>
          <p:bldP spid="955" grpId="0" animBg="1"/>
          <p:bldP spid="973" grpId="0" animBg="1"/>
          <p:bldP spid="975" grpId="0" animBg="1"/>
          <p:bldP spid="987" grpId="0" animBg="1"/>
          <p:bldP spid="989" grpId="0" animBg="1"/>
          <p:bldP spid="990" grpId="0"/>
          <p:bldP spid="992" grpId="0"/>
          <p:bldP spid="976" grpId="0" animBg="1"/>
          <p:bldP spid="979" grpId="0" animBg="1"/>
          <p:bldP spid="1006" grpId="0" animBg="1"/>
          <p:bldP spid="1007" grpId="0" animBg="1"/>
          <p:bldP spid="986"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d drive\MJ WORK\Pooja mam (physics)\State board\9th state board\Sound\Gray-plain-website-background.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5401" y="-14288"/>
            <a:ext cx="9194803" cy="51720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6200" y="356727"/>
            <a:ext cx="5554687" cy="400110"/>
          </a:xfrm>
          <a:prstGeom prst="rect">
            <a:avLst/>
          </a:prstGeom>
        </p:spPr>
        <p:txBody>
          <a:bodyPr wrap="square">
            <a:spAutoFit/>
          </a:bodyPr>
          <a:lstStyle/>
          <a:p>
            <a:pPr algn="ctr">
              <a:defRPr/>
            </a:pPr>
            <a:r>
              <a:rPr lang="en-IN"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Magnetic field for different substances</a:t>
            </a:r>
          </a:p>
        </p:txBody>
      </p:sp>
      <p:sp>
        <p:nvSpPr>
          <p:cNvPr id="3" name="Rectangle 2"/>
          <p:cNvSpPr/>
          <p:nvPr/>
        </p:nvSpPr>
        <p:spPr>
          <a:xfrm>
            <a:off x="590292" y="714375"/>
            <a:ext cx="4526503" cy="40163"/>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056" name="Group 2055"/>
          <p:cNvGrpSpPr/>
          <p:nvPr/>
        </p:nvGrpSpPr>
        <p:grpSpPr>
          <a:xfrm>
            <a:off x="4800600" y="759811"/>
            <a:ext cx="2108007" cy="1659539"/>
            <a:chOff x="3711575" y="873125"/>
            <a:chExt cx="2590800" cy="1854200"/>
          </a:xfrm>
        </p:grpSpPr>
        <p:sp>
          <p:nvSpPr>
            <p:cNvPr id="7" name="Oval 6"/>
            <p:cNvSpPr/>
            <p:nvPr/>
          </p:nvSpPr>
          <p:spPr>
            <a:xfrm>
              <a:off x="4493419" y="1044575"/>
              <a:ext cx="1005840" cy="1508760"/>
            </a:xfrm>
            <a:prstGeom prst="ellipse">
              <a:avLst/>
            </a:prstGeom>
            <a:noFill/>
            <a:ln w="19050">
              <a:solidFill>
                <a:schemeClr val="bg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4541520" y="1416050"/>
              <a:ext cx="914400" cy="774233"/>
            </a:xfrm>
            <a:prstGeom prst="ellipse">
              <a:avLst/>
            </a:prstGeom>
            <a:noFill/>
            <a:ln w="19050">
              <a:solidFill>
                <a:schemeClr val="bg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49" name="Group 2048"/>
            <p:cNvGrpSpPr/>
            <p:nvPr/>
          </p:nvGrpSpPr>
          <p:grpSpPr>
            <a:xfrm>
              <a:off x="3748613" y="873125"/>
              <a:ext cx="756711" cy="1854200"/>
              <a:chOff x="3748613" y="873125"/>
              <a:chExt cx="756711" cy="1854200"/>
            </a:xfrm>
          </p:grpSpPr>
          <p:grpSp>
            <p:nvGrpSpPr>
              <p:cNvPr id="29" name="Group 28"/>
              <p:cNvGrpSpPr/>
              <p:nvPr/>
            </p:nvGrpSpPr>
            <p:grpSpPr>
              <a:xfrm>
                <a:off x="3749937" y="873125"/>
                <a:ext cx="755387" cy="879475"/>
                <a:chOff x="3749937" y="873125"/>
                <a:chExt cx="755387" cy="879475"/>
              </a:xfrm>
            </p:grpSpPr>
            <p:grpSp>
              <p:nvGrpSpPr>
                <p:cNvPr id="16" name="Group 15"/>
                <p:cNvGrpSpPr/>
                <p:nvPr/>
              </p:nvGrpSpPr>
              <p:grpSpPr>
                <a:xfrm>
                  <a:off x="3749937" y="873125"/>
                  <a:ext cx="755387" cy="879475"/>
                  <a:chOff x="3749937" y="873125"/>
                  <a:chExt cx="755387" cy="879475"/>
                </a:xfrm>
              </p:grpSpPr>
              <p:sp>
                <p:nvSpPr>
                  <p:cNvPr id="8" name="Freeform 7"/>
                  <p:cNvSpPr/>
                  <p:nvPr/>
                </p:nvSpPr>
                <p:spPr>
                  <a:xfrm>
                    <a:off x="4403261" y="873125"/>
                    <a:ext cx="102063" cy="8032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63964 w 102063"/>
                      <a:gd name="connsiteY0" fmla="*/ 0 h 803275"/>
                      <a:gd name="connsiteX1" fmla="*/ 102063 w 102063"/>
                      <a:gd name="connsiteY1" fmla="*/ 803275 h 803275"/>
                    </a:gdLst>
                    <a:ahLst/>
                    <a:cxnLst>
                      <a:cxn ang="0">
                        <a:pos x="connsiteX0" y="connsiteY0"/>
                      </a:cxn>
                      <a:cxn ang="0">
                        <a:pos x="connsiteX1" y="connsiteY1"/>
                      </a:cxn>
                    </a:cxnLst>
                    <a:rect l="l" t="t" r="r" b="b"/>
                    <a:pathLst>
                      <a:path w="102063" h="803275">
                        <a:moveTo>
                          <a:pt x="63964" y="0"/>
                        </a:moveTo>
                        <a:cubicBezTo>
                          <a:pt x="-20703" y="270933"/>
                          <a:pt x="-33933" y="599811"/>
                          <a:pt x="102063" y="8032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10"/>
                  <p:cNvSpPr/>
                  <p:nvPr/>
                </p:nvSpPr>
                <p:spPr>
                  <a:xfrm>
                    <a:off x="4042037" y="882651"/>
                    <a:ext cx="457199" cy="812800"/>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Lst>
                    <a:ahLst/>
                    <a:cxnLst>
                      <a:cxn ang="0">
                        <a:pos x="connsiteX0" y="connsiteY0"/>
                      </a:cxn>
                      <a:cxn ang="0">
                        <a:pos x="connsiteX1" y="connsiteY1"/>
                      </a:cxn>
                    </a:cxnLst>
                    <a:rect l="l" t="t" r="r" b="b"/>
                    <a:pathLst>
                      <a:path w="457199" h="812800">
                        <a:moveTo>
                          <a:pt x="0" y="0"/>
                        </a:moveTo>
                        <a:cubicBezTo>
                          <a:pt x="61383" y="321733"/>
                          <a:pt x="283103" y="729986"/>
                          <a:pt x="457199" y="812800"/>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3762637" y="1165225"/>
                    <a:ext cx="736599" cy="5619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Lst>
                    <a:ahLst/>
                    <a:cxnLst>
                      <a:cxn ang="0">
                        <a:pos x="connsiteX0" y="connsiteY0"/>
                      </a:cxn>
                      <a:cxn ang="0">
                        <a:pos x="connsiteX1" y="connsiteY1"/>
                      </a:cxn>
                    </a:cxnLst>
                    <a:rect l="l" t="t" r="r" b="b"/>
                    <a:pathLst>
                      <a:path w="736599" h="561975">
                        <a:moveTo>
                          <a:pt x="0" y="0"/>
                        </a:moveTo>
                        <a:cubicBezTo>
                          <a:pt x="223308" y="277283"/>
                          <a:pt x="578378" y="536311"/>
                          <a:pt x="736599" y="5619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25"/>
                  <p:cNvSpPr/>
                  <p:nvPr/>
                </p:nvSpPr>
                <p:spPr>
                  <a:xfrm>
                    <a:off x="3749937" y="1533525"/>
                    <a:ext cx="742949" cy="2190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Lst>
                    <a:ahLst/>
                    <a:cxnLst>
                      <a:cxn ang="0">
                        <a:pos x="connsiteX0" y="connsiteY0"/>
                      </a:cxn>
                      <a:cxn ang="0">
                        <a:pos x="connsiteX1" y="connsiteY1"/>
                      </a:cxn>
                    </a:cxnLst>
                    <a:rect l="l" t="t" r="r" b="b"/>
                    <a:pathLst>
                      <a:path w="742949" h="219075">
                        <a:moveTo>
                          <a:pt x="0" y="0"/>
                        </a:moveTo>
                        <a:cubicBezTo>
                          <a:pt x="293158" y="124883"/>
                          <a:pt x="549803" y="196586"/>
                          <a:pt x="742949" y="2190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8" name="Straight Connector 27"/>
                <p:cNvCxnSpPr/>
                <p:nvPr/>
              </p:nvCxnSpPr>
              <p:spPr>
                <a:xfrm flipH="1">
                  <a:off x="4421980" y="1031084"/>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9680000" flipH="1">
                  <a:off x="4090989" y="1054895"/>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8300000" flipH="1">
                  <a:off x="3898764" y="1297391"/>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740000" flipH="1">
                  <a:off x="4008306" y="1613517"/>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flipV="1">
                <a:off x="3748613" y="1847850"/>
                <a:ext cx="755387" cy="879475"/>
                <a:chOff x="3749937" y="873125"/>
                <a:chExt cx="755387" cy="879475"/>
              </a:xfrm>
            </p:grpSpPr>
            <p:grpSp>
              <p:nvGrpSpPr>
                <p:cNvPr id="63" name="Group 62"/>
                <p:cNvGrpSpPr/>
                <p:nvPr/>
              </p:nvGrpSpPr>
              <p:grpSpPr>
                <a:xfrm>
                  <a:off x="3749937" y="873125"/>
                  <a:ext cx="755387" cy="879475"/>
                  <a:chOff x="3749937" y="873125"/>
                  <a:chExt cx="755387" cy="879475"/>
                </a:xfrm>
              </p:grpSpPr>
              <p:sp>
                <p:nvSpPr>
                  <p:cNvPr id="68" name="Freeform 67"/>
                  <p:cNvSpPr/>
                  <p:nvPr/>
                </p:nvSpPr>
                <p:spPr>
                  <a:xfrm>
                    <a:off x="4403261" y="873125"/>
                    <a:ext cx="102063" cy="8032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63964 w 102063"/>
                      <a:gd name="connsiteY0" fmla="*/ 0 h 803275"/>
                      <a:gd name="connsiteX1" fmla="*/ 102063 w 102063"/>
                      <a:gd name="connsiteY1" fmla="*/ 803275 h 803275"/>
                    </a:gdLst>
                    <a:ahLst/>
                    <a:cxnLst>
                      <a:cxn ang="0">
                        <a:pos x="connsiteX0" y="connsiteY0"/>
                      </a:cxn>
                      <a:cxn ang="0">
                        <a:pos x="connsiteX1" y="connsiteY1"/>
                      </a:cxn>
                    </a:cxnLst>
                    <a:rect l="l" t="t" r="r" b="b"/>
                    <a:pathLst>
                      <a:path w="102063" h="803275">
                        <a:moveTo>
                          <a:pt x="63964" y="0"/>
                        </a:moveTo>
                        <a:cubicBezTo>
                          <a:pt x="-20703" y="270933"/>
                          <a:pt x="-33933" y="599811"/>
                          <a:pt x="102063" y="8032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Freeform 68"/>
                  <p:cNvSpPr/>
                  <p:nvPr/>
                </p:nvSpPr>
                <p:spPr>
                  <a:xfrm>
                    <a:off x="4042037" y="882651"/>
                    <a:ext cx="457199" cy="812800"/>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Lst>
                    <a:ahLst/>
                    <a:cxnLst>
                      <a:cxn ang="0">
                        <a:pos x="connsiteX0" y="connsiteY0"/>
                      </a:cxn>
                      <a:cxn ang="0">
                        <a:pos x="connsiteX1" y="connsiteY1"/>
                      </a:cxn>
                    </a:cxnLst>
                    <a:rect l="l" t="t" r="r" b="b"/>
                    <a:pathLst>
                      <a:path w="457199" h="812800">
                        <a:moveTo>
                          <a:pt x="0" y="0"/>
                        </a:moveTo>
                        <a:cubicBezTo>
                          <a:pt x="61383" y="321733"/>
                          <a:pt x="283103" y="729986"/>
                          <a:pt x="457199" y="812800"/>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69"/>
                  <p:cNvSpPr/>
                  <p:nvPr/>
                </p:nvSpPr>
                <p:spPr>
                  <a:xfrm>
                    <a:off x="3762637" y="1165225"/>
                    <a:ext cx="736599" cy="5619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Lst>
                    <a:ahLst/>
                    <a:cxnLst>
                      <a:cxn ang="0">
                        <a:pos x="connsiteX0" y="connsiteY0"/>
                      </a:cxn>
                      <a:cxn ang="0">
                        <a:pos x="connsiteX1" y="connsiteY1"/>
                      </a:cxn>
                    </a:cxnLst>
                    <a:rect l="l" t="t" r="r" b="b"/>
                    <a:pathLst>
                      <a:path w="736599" h="561975">
                        <a:moveTo>
                          <a:pt x="0" y="0"/>
                        </a:moveTo>
                        <a:cubicBezTo>
                          <a:pt x="223308" y="277283"/>
                          <a:pt x="578378" y="536311"/>
                          <a:pt x="736599" y="5619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Freeform 70"/>
                  <p:cNvSpPr/>
                  <p:nvPr/>
                </p:nvSpPr>
                <p:spPr>
                  <a:xfrm>
                    <a:off x="3749937" y="1533525"/>
                    <a:ext cx="742949" cy="2190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Lst>
                    <a:ahLst/>
                    <a:cxnLst>
                      <a:cxn ang="0">
                        <a:pos x="connsiteX0" y="connsiteY0"/>
                      </a:cxn>
                      <a:cxn ang="0">
                        <a:pos x="connsiteX1" y="connsiteY1"/>
                      </a:cxn>
                    </a:cxnLst>
                    <a:rect l="l" t="t" r="r" b="b"/>
                    <a:pathLst>
                      <a:path w="742949" h="219075">
                        <a:moveTo>
                          <a:pt x="0" y="0"/>
                        </a:moveTo>
                        <a:cubicBezTo>
                          <a:pt x="293158" y="124883"/>
                          <a:pt x="549803" y="196586"/>
                          <a:pt x="742949" y="2190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4" name="Straight Connector 63"/>
                <p:cNvCxnSpPr/>
                <p:nvPr/>
              </p:nvCxnSpPr>
              <p:spPr>
                <a:xfrm flipH="1">
                  <a:off x="4421980" y="1031084"/>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9680000" flipH="1">
                  <a:off x="4090989" y="1054895"/>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8300000" flipH="1">
                  <a:off x="3898764" y="1297391"/>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740000" flipH="1">
                  <a:off x="4008306" y="1613517"/>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grpSp>
        <p:grpSp>
          <p:nvGrpSpPr>
            <p:cNvPr id="75" name="Group 74"/>
            <p:cNvGrpSpPr/>
            <p:nvPr/>
          </p:nvGrpSpPr>
          <p:grpSpPr>
            <a:xfrm flipH="1" flipV="1">
              <a:off x="5490922" y="1837055"/>
              <a:ext cx="755387" cy="879475"/>
              <a:chOff x="3749937" y="873125"/>
              <a:chExt cx="755387" cy="879475"/>
            </a:xfrm>
          </p:grpSpPr>
          <p:grpSp>
            <p:nvGrpSpPr>
              <p:cNvPr id="76" name="Group 75"/>
              <p:cNvGrpSpPr/>
              <p:nvPr/>
            </p:nvGrpSpPr>
            <p:grpSpPr>
              <a:xfrm>
                <a:off x="3749937" y="873125"/>
                <a:ext cx="755387" cy="879475"/>
                <a:chOff x="3749937" y="873125"/>
                <a:chExt cx="755387" cy="879475"/>
              </a:xfrm>
            </p:grpSpPr>
            <p:sp>
              <p:nvSpPr>
                <p:cNvPr id="81" name="Freeform 80"/>
                <p:cNvSpPr/>
                <p:nvPr/>
              </p:nvSpPr>
              <p:spPr>
                <a:xfrm>
                  <a:off x="4403261" y="873125"/>
                  <a:ext cx="102063" cy="8032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63964 w 102063"/>
                    <a:gd name="connsiteY0" fmla="*/ 0 h 803275"/>
                    <a:gd name="connsiteX1" fmla="*/ 102063 w 102063"/>
                    <a:gd name="connsiteY1" fmla="*/ 803275 h 803275"/>
                  </a:gdLst>
                  <a:ahLst/>
                  <a:cxnLst>
                    <a:cxn ang="0">
                      <a:pos x="connsiteX0" y="connsiteY0"/>
                    </a:cxn>
                    <a:cxn ang="0">
                      <a:pos x="connsiteX1" y="connsiteY1"/>
                    </a:cxn>
                  </a:cxnLst>
                  <a:rect l="l" t="t" r="r" b="b"/>
                  <a:pathLst>
                    <a:path w="102063" h="803275">
                      <a:moveTo>
                        <a:pt x="63964" y="0"/>
                      </a:moveTo>
                      <a:cubicBezTo>
                        <a:pt x="-20703" y="270933"/>
                        <a:pt x="-33933" y="599811"/>
                        <a:pt x="102063" y="8032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Freeform 81"/>
                <p:cNvSpPr/>
                <p:nvPr/>
              </p:nvSpPr>
              <p:spPr>
                <a:xfrm>
                  <a:off x="4042037" y="882651"/>
                  <a:ext cx="457199" cy="812800"/>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Lst>
                  <a:ahLst/>
                  <a:cxnLst>
                    <a:cxn ang="0">
                      <a:pos x="connsiteX0" y="connsiteY0"/>
                    </a:cxn>
                    <a:cxn ang="0">
                      <a:pos x="connsiteX1" y="connsiteY1"/>
                    </a:cxn>
                  </a:cxnLst>
                  <a:rect l="l" t="t" r="r" b="b"/>
                  <a:pathLst>
                    <a:path w="457199" h="812800">
                      <a:moveTo>
                        <a:pt x="0" y="0"/>
                      </a:moveTo>
                      <a:cubicBezTo>
                        <a:pt x="61383" y="321733"/>
                        <a:pt x="283103" y="729986"/>
                        <a:pt x="457199" y="812800"/>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reeform 82"/>
                <p:cNvSpPr/>
                <p:nvPr/>
              </p:nvSpPr>
              <p:spPr>
                <a:xfrm>
                  <a:off x="3762637" y="1165225"/>
                  <a:ext cx="736599" cy="5619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Lst>
                  <a:ahLst/>
                  <a:cxnLst>
                    <a:cxn ang="0">
                      <a:pos x="connsiteX0" y="connsiteY0"/>
                    </a:cxn>
                    <a:cxn ang="0">
                      <a:pos x="connsiteX1" y="connsiteY1"/>
                    </a:cxn>
                  </a:cxnLst>
                  <a:rect l="l" t="t" r="r" b="b"/>
                  <a:pathLst>
                    <a:path w="736599" h="561975">
                      <a:moveTo>
                        <a:pt x="0" y="0"/>
                      </a:moveTo>
                      <a:cubicBezTo>
                        <a:pt x="223308" y="277283"/>
                        <a:pt x="578378" y="536311"/>
                        <a:pt x="736599" y="5619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83"/>
                <p:cNvSpPr/>
                <p:nvPr/>
              </p:nvSpPr>
              <p:spPr>
                <a:xfrm>
                  <a:off x="3749937" y="1533525"/>
                  <a:ext cx="742949" cy="2190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Lst>
                  <a:ahLst/>
                  <a:cxnLst>
                    <a:cxn ang="0">
                      <a:pos x="connsiteX0" y="connsiteY0"/>
                    </a:cxn>
                    <a:cxn ang="0">
                      <a:pos x="connsiteX1" y="connsiteY1"/>
                    </a:cxn>
                  </a:cxnLst>
                  <a:rect l="l" t="t" r="r" b="b"/>
                  <a:pathLst>
                    <a:path w="742949" h="219075">
                      <a:moveTo>
                        <a:pt x="0" y="0"/>
                      </a:moveTo>
                      <a:cubicBezTo>
                        <a:pt x="293158" y="124883"/>
                        <a:pt x="549803" y="196586"/>
                        <a:pt x="742949" y="2190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80" name="Straight Connector 79"/>
              <p:cNvCxnSpPr/>
              <p:nvPr/>
            </p:nvCxnSpPr>
            <p:spPr>
              <a:xfrm rot="21540000" flipH="1" flipV="1">
                <a:off x="4029378" y="1637429"/>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140000" flipH="1" flipV="1">
                <a:off x="3899203" y="1338554"/>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2700000" flipH="1" flipV="1">
                <a:off x="4081844" y="1112704"/>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4500000" flipH="1" flipV="1">
                <a:off x="4384445" y="1074551"/>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cxnSp>
          <p:nvCxnSpPr>
            <p:cNvPr id="2054" name="Straight Connector 2053"/>
            <p:cNvCxnSpPr/>
            <p:nvPr/>
          </p:nvCxnSpPr>
          <p:spPr>
            <a:xfrm>
              <a:off x="3711575" y="1803166"/>
              <a:ext cx="2590800" cy="0"/>
            </a:xfrm>
            <a:prstGeom prst="line">
              <a:avLst/>
            </a:pr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cxnSp>
        <p:grpSp>
          <p:nvGrpSpPr>
            <p:cNvPr id="98" name="Group 97"/>
            <p:cNvGrpSpPr/>
            <p:nvPr/>
          </p:nvGrpSpPr>
          <p:grpSpPr>
            <a:xfrm flipH="1">
              <a:off x="5493965" y="878685"/>
              <a:ext cx="755387" cy="879475"/>
              <a:chOff x="3749937" y="873125"/>
              <a:chExt cx="755387" cy="879475"/>
            </a:xfrm>
          </p:grpSpPr>
          <p:grpSp>
            <p:nvGrpSpPr>
              <p:cNvPr id="99" name="Group 98"/>
              <p:cNvGrpSpPr/>
              <p:nvPr/>
            </p:nvGrpSpPr>
            <p:grpSpPr>
              <a:xfrm>
                <a:off x="3749937" y="873125"/>
                <a:ext cx="755387" cy="879475"/>
                <a:chOff x="3749937" y="873125"/>
                <a:chExt cx="755387" cy="879475"/>
              </a:xfrm>
            </p:grpSpPr>
            <p:sp>
              <p:nvSpPr>
                <p:cNvPr id="104" name="Freeform 103"/>
                <p:cNvSpPr/>
                <p:nvPr/>
              </p:nvSpPr>
              <p:spPr>
                <a:xfrm>
                  <a:off x="4403261" y="873125"/>
                  <a:ext cx="102063" cy="8032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63964 w 102063"/>
                    <a:gd name="connsiteY0" fmla="*/ 0 h 803275"/>
                    <a:gd name="connsiteX1" fmla="*/ 102063 w 102063"/>
                    <a:gd name="connsiteY1" fmla="*/ 803275 h 803275"/>
                  </a:gdLst>
                  <a:ahLst/>
                  <a:cxnLst>
                    <a:cxn ang="0">
                      <a:pos x="connsiteX0" y="connsiteY0"/>
                    </a:cxn>
                    <a:cxn ang="0">
                      <a:pos x="connsiteX1" y="connsiteY1"/>
                    </a:cxn>
                  </a:cxnLst>
                  <a:rect l="l" t="t" r="r" b="b"/>
                  <a:pathLst>
                    <a:path w="102063" h="803275">
                      <a:moveTo>
                        <a:pt x="63964" y="0"/>
                      </a:moveTo>
                      <a:cubicBezTo>
                        <a:pt x="-20703" y="270933"/>
                        <a:pt x="-33933" y="599811"/>
                        <a:pt x="102063" y="8032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Freeform 104"/>
                <p:cNvSpPr/>
                <p:nvPr/>
              </p:nvSpPr>
              <p:spPr>
                <a:xfrm>
                  <a:off x="4042037" y="882651"/>
                  <a:ext cx="457199" cy="812800"/>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Lst>
                  <a:ahLst/>
                  <a:cxnLst>
                    <a:cxn ang="0">
                      <a:pos x="connsiteX0" y="connsiteY0"/>
                    </a:cxn>
                    <a:cxn ang="0">
                      <a:pos x="connsiteX1" y="connsiteY1"/>
                    </a:cxn>
                  </a:cxnLst>
                  <a:rect l="l" t="t" r="r" b="b"/>
                  <a:pathLst>
                    <a:path w="457199" h="812800">
                      <a:moveTo>
                        <a:pt x="0" y="0"/>
                      </a:moveTo>
                      <a:cubicBezTo>
                        <a:pt x="61383" y="321733"/>
                        <a:pt x="283103" y="729986"/>
                        <a:pt x="457199" y="812800"/>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Freeform 105"/>
                <p:cNvSpPr/>
                <p:nvPr/>
              </p:nvSpPr>
              <p:spPr>
                <a:xfrm>
                  <a:off x="3762637" y="1165225"/>
                  <a:ext cx="736599" cy="5619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Lst>
                  <a:ahLst/>
                  <a:cxnLst>
                    <a:cxn ang="0">
                      <a:pos x="connsiteX0" y="connsiteY0"/>
                    </a:cxn>
                    <a:cxn ang="0">
                      <a:pos x="connsiteX1" y="connsiteY1"/>
                    </a:cxn>
                  </a:cxnLst>
                  <a:rect l="l" t="t" r="r" b="b"/>
                  <a:pathLst>
                    <a:path w="736599" h="561975">
                      <a:moveTo>
                        <a:pt x="0" y="0"/>
                      </a:moveTo>
                      <a:cubicBezTo>
                        <a:pt x="223308" y="277283"/>
                        <a:pt x="578378" y="536311"/>
                        <a:pt x="736599" y="5619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Freeform 106"/>
                <p:cNvSpPr/>
                <p:nvPr/>
              </p:nvSpPr>
              <p:spPr>
                <a:xfrm>
                  <a:off x="3749937" y="1533525"/>
                  <a:ext cx="742949" cy="219075"/>
                </a:xfrm>
                <a:custGeom>
                  <a:avLst/>
                  <a:gdLst>
                    <a:gd name="connsiteX0" fmla="*/ 0 w 22225"/>
                    <a:gd name="connsiteY0" fmla="*/ 0 h 765175"/>
                    <a:gd name="connsiteX1" fmla="*/ 22225 w 22225"/>
                    <a:gd name="connsiteY1" fmla="*/ 765175 h 765175"/>
                    <a:gd name="connsiteX0" fmla="*/ 33944 w 56169"/>
                    <a:gd name="connsiteY0" fmla="*/ 0 h 765175"/>
                    <a:gd name="connsiteX1" fmla="*/ 56169 w 56169"/>
                    <a:gd name="connsiteY1" fmla="*/ 765175 h 765175"/>
                    <a:gd name="connsiteX0" fmla="*/ 69851 w 92076"/>
                    <a:gd name="connsiteY0" fmla="*/ 0 h 765175"/>
                    <a:gd name="connsiteX1" fmla="*/ 92076 w 92076"/>
                    <a:gd name="connsiteY1" fmla="*/ 765175 h 765175"/>
                    <a:gd name="connsiteX0" fmla="*/ 64103 w 98234"/>
                    <a:gd name="connsiteY0" fmla="*/ 0 h 765175"/>
                    <a:gd name="connsiteX1" fmla="*/ 98234 w 98234"/>
                    <a:gd name="connsiteY1" fmla="*/ 765175 h 765175"/>
                    <a:gd name="connsiteX0" fmla="*/ 65213 w 96962"/>
                    <a:gd name="connsiteY0" fmla="*/ 0 h 784225"/>
                    <a:gd name="connsiteX1" fmla="*/ 96962 w 96962"/>
                    <a:gd name="connsiteY1" fmla="*/ 784225 h 784225"/>
                    <a:gd name="connsiteX0" fmla="*/ 56185 w 87934"/>
                    <a:gd name="connsiteY0" fmla="*/ 0 h 784225"/>
                    <a:gd name="connsiteX1" fmla="*/ 87934 w 87934"/>
                    <a:gd name="connsiteY1" fmla="*/ 784225 h 784225"/>
                    <a:gd name="connsiteX0" fmla="*/ 66937 w 98686"/>
                    <a:gd name="connsiteY0" fmla="*/ 0 h 784225"/>
                    <a:gd name="connsiteX1" fmla="*/ 98686 w 98686"/>
                    <a:gd name="connsiteY1" fmla="*/ 784225 h 784225"/>
                    <a:gd name="connsiteX0" fmla="*/ 11506 w 468705"/>
                    <a:gd name="connsiteY0" fmla="*/ 0 h 812800"/>
                    <a:gd name="connsiteX1" fmla="*/ 468705 w 468705"/>
                    <a:gd name="connsiteY1" fmla="*/ 812800 h 812800"/>
                    <a:gd name="connsiteX0" fmla="*/ 11971 w 469170"/>
                    <a:gd name="connsiteY0" fmla="*/ 0 h 812800"/>
                    <a:gd name="connsiteX1" fmla="*/ 469170 w 469170"/>
                    <a:gd name="connsiteY1" fmla="*/ 812800 h 812800"/>
                    <a:gd name="connsiteX0" fmla="*/ 0 w 457199"/>
                    <a:gd name="connsiteY0" fmla="*/ 0 h 812800"/>
                    <a:gd name="connsiteX1" fmla="*/ 457199 w 457199"/>
                    <a:gd name="connsiteY1" fmla="*/ 812800 h 812800"/>
                    <a:gd name="connsiteX0" fmla="*/ 0 w 457199"/>
                    <a:gd name="connsiteY0" fmla="*/ 0 h 812800"/>
                    <a:gd name="connsiteX1" fmla="*/ 457199 w 457199"/>
                    <a:gd name="connsiteY1" fmla="*/ 812800 h 812800"/>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36599"/>
                    <a:gd name="connsiteY0" fmla="*/ 0 h 561975"/>
                    <a:gd name="connsiteX1" fmla="*/ 736599 w 736599"/>
                    <a:gd name="connsiteY1" fmla="*/ 561975 h 5619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 name="connsiteX0" fmla="*/ 0 w 742949"/>
                    <a:gd name="connsiteY0" fmla="*/ 0 h 219075"/>
                    <a:gd name="connsiteX1" fmla="*/ 742949 w 742949"/>
                    <a:gd name="connsiteY1" fmla="*/ 219075 h 219075"/>
                  </a:gdLst>
                  <a:ahLst/>
                  <a:cxnLst>
                    <a:cxn ang="0">
                      <a:pos x="connsiteX0" y="connsiteY0"/>
                    </a:cxn>
                    <a:cxn ang="0">
                      <a:pos x="connsiteX1" y="connsiteY1"/>
                    </a:cxn>
                  </a:cxnLst>
                  <a:rect l="l" t="t" r="r" b="b"/>
                  <a:pathLst>
                    <a:path w="742949" h="219075">
                      <a:moveTo>
                        <a:pt x="0" y="0"/>
                      </a:moveTo>
                      <a:cubicBezTo>
                        <a:pt x="293158" y="124883"/>
                        <a:pt x="549803" y="196586"/>
                        <a:pt x="742949" y="219075"/>
                      </a:cubicBezTo>
                    </a:path>
                  </a:pathLst>
                </a:custGeom>
                <a:no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00" name="Straight Connector 99"/>
              <p:cNvCxnSpPr/>
              <p:nvPr/>
            </p:nvCxnSpPr>
            <p:spPr>
              <a:xfrm rot="21540000" flipH="1" flipV="1">
                <a:off x="4029378" y="1637429"/>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140000" flipH="1" flipV="1">
                <a:off x="3899203" y="1338554"/>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flipH="1" flipV="1">
                <a:off x="4081844" y="1112704"/>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4500000" flipH="1" flipV="1">
                <a:off x="4384445" y="1074551"/>
                <a:ext cx="66476" cy="28023"/>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cxnSp>
          <p:nvCxnSpPr>
            <p:cNvPr id="108" name="Straight Connector 107"/>
            <p:cNvCxnSpPr/>
            <p:nvPr/>
          </p:nvCxnSpPr>
          <p:spPr>
            <a:xfrm rot="1440000" flipH="1">
              <a:off x="4644231" y="1238250"/>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20160000" flipH="1" flipV="1">
              <a:off x="5369732" y="1276053"/>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nvGrpSpPr>
            <p:cNvPr id="2052" name="Group 2051"/>
            <p:cNvGrpSpPr/>
            <p:nvPr/>
          </p:nvGrpSpPr>
          <p:grpSpPr>
            <a:xfrm flipV="1">
              <a:off x="4648200" y="2282825"/>
              <a:ext cx="732645" cy="78284"/>
              <a:chOff x="4796631" y="1390650"/>
              <a:chExt cx="732645" cy="78284"/>
            </a:xfrm>
          </p:grpSpPr>
          <p:cxnSp>
            <p:nvCxnSpPr>
              <p:cNvPr id="110" name="Straight Connector 109"/>
              <p:cNvCxnSpPr/>
              <p:nvPr/>
            </p:nvCxnSpPr>
            <p:spPr>
              <a:xfrm rot="1440000" flipH="1">
                <a:off x="4796631" y="1390650"/>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20160000" flipH="1" flipV="1">
                <a:off x="5522132" y="1428453"/>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sp>
          <p:nvSpPr>
            <p:cNvPr id="5" name="Cube 4"/>
            <p:cNvSpPr/>
            <p:nvPr/>
          </p:nvSpPr>
          <p:spPr>
            <a:xfrm>
              <a:off x="4479924" y="1617666"/>
              <a:ext cx="1046153" cy="357188"/>
            </a:xfrm>
            <a:prstGeom prst="cube">
              <a:avLst>
                <a:gd name="adj" fmla="val 14334"/>
              </a:avLst>
            </a:prstGeom>
            <a:gradFill flip="none" rotWithShape="1">
              <a:gsLst>
                <a:gs pos="48000">
                  <a:srgbClr val="0000CC"/>
                </a:gs>
                <a:gs pos="0">
                  <a:srgbClr val="0000CC"/>
                </a:gs>
                <a:gs pos="53000">
                  <a:srgbClr val="FF0000"/>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3" name="Straight Connector 112"/>
            <p:cNvCxnSpPr/>
            <p:nvPr/>
          </p:nvCxnSpPr>
          <p:spPr>
            <a:xfrm rot="16980000" flipH="1" flipV="1">
              <a:off x="5029981" y="1397500"/>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4620000" flipV="1">
              <a:off x="5009872" y="2169020"/>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rot="4620000" flipV="1">
              <a:off x="3973004" y="1783255"/>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4620000" flipV="1">
              <a:off x="5916322" y="1781669"/>
              <a:ext cx="7144" cy="40481"/>
            </a:xfrm>
            <a:prstGeom prst="line">
              <a:avLst/>
            </a:prstGeom>
            <a:ln w="19050">
              <a:solidFill>
                <a:schemeClr val="bg1"/>
              </a:solidFill>
              <a:headEnd type="stealth" w="lg" len="lg"/>
              <a:tailEnd type="none" w="med" len="med"/>
            </a:ln>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2055" name="Rectangle 2054"/>
            <p:cNvSpPr/>
            <p:nvPr/>
          </p:nvSpPr>
          <p:spPr>
            <a:xfrm>
              <a:off x="4484441" y="1652591"/>
              <a:ext cx="370614" cy="369332"/>
            </a:xfrm>
            <a:prstGeom prst="rect">
              <a:avLst/>
            </a:prstGeom>
          </p:spPr>
          <p:txBody>
            <a:bodyPr wrap="none">
              <a:spAutoFit/>
            </a:bodyPr>
            <a:lstStyle/>
            <a:p>
              <a:r>
                <a:rPr lang="en-IN"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a:t>
              </a:r>
              <a:endParaRPr lang="en-IN" dirty="0"/>
            </a:p>
          </p:txBody>
        </p:sp>
        <p:sp>
          <p:nvSpPr>
            <p:cNvPr id="121" name="Rectangle 120"/>
            <p:cNvSpPr/>
            <p:nvPr/>
          </p:nvSpPr>
          <p:spPr>
            <a:xfrm>
              <a:off x="5149127" y="1647824"/>
              <a:ext cx="316112" cy="369332"/>
            </a:xfrm>
            <a:prstGeom prst="rect">
              <a:avLst/>
            </a:prstGeom>
          </p:spPr>
          <p:txBody>
            <a:bodyPr wrap="none">
              <a:spAutoFit/>
            </a:bodyPr>
            <a:lstStyle/>
            <a:p>
              <a:r>
                <a:rPr lang="en-IN"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a:t>
              </a:r>
              <a:endParaRPr lang="en-IN" dirty="0"/>
            </a:p>
          </p:txBody>
        </p:sp>
      </p:grpSp>
      <p:grpSp>
        <p:nvGrpSpPr>
          <p:cNvPr id="2058" name="Group 2057"/>
          <p:cNvGrpSpPr/>
          <p:nvPr/>
        </p:nvGrpSpPr>
        <p:grpSpPr>
          <a:xfrm>
            <a:off x="6921627" y="1504950"/>
            <a:ext cx="2069973" cy="689756"/>
            <a:chOff x="6437740" y="1341220"/>
            <a:chExt cx="2069973" cy="689756"/>
          </a:xfrm>
        </p:grpSpPr>
        <p:sp>
          <p:nvSpPr>
            <p:cNvPr id="2057" name="Rounded Rectangle 2056"/>
            <p:cNvSpPr/>
            <p:nvPr/>
          </p:nvSpPr>
          <p:spPr>
            <a:xfrm>
              <a:off x="6437740" y="1341220"/>
              <a:ext cx="2031873" cy="689756"/>
            </a:xfrm>
            <a:prstGeom prst="roundRect">
              <a:avLst/>
            </a:prstGeom>
            <a:solidFill>
              <a:schemeClr val="tx1">
                <a:alpha val="30980"/>
              </a:schemeClr>
            </a:solidFill>
            <a:ln>
              <a:gradFill flip="none" rotWithShape="1">
                <a:gsLst>
                  <a:gs pos="0">
                    <a:schemeClr val="bg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TextBox 122"/>
            <p:cNvSpPr txBox="1"/>
            <p:nvPr/>
          </p:nvSpPr>
          <p:spPr>
            <a:xfrm>
              <a:off x="6450082" y="1402488"/>
              <a:ext cx="2057631" cy="584775"/>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US" sz="1600" dirty="0"/>
                <a:t>Magnet field looks like a butterfly </a:t>
              </a:r>
            </a:p>
          </p:txBody>
        </p:sp>
      </p:grpSp>
      <p:grpSp>
        <p:nvGrpSpPr>
          <p:cNvPr id="125" name="Group 124"/>
          <p:cNvGrpSpPr/>
          <p:nvPr/>
        </p:nvGrpSpPr>
        <p:grpSpPr>
          <a:xfrm>
            <a:off x="6828808" y="2230244"/>
            <a:ext cx="1781792" cy="1935583"/>
            <a:chOff x="1020405" y="-2285998"/>
            <a:chExt cx="1692992" cy="1839119"/>
          </a:xfrm>
        </p:grpSpPr>
        <p:cxnSp>
          <p:nvCxnSpPr>
            <p:cNvPr id="126" name="Straight Connector 125"/>
            <p:cNvCxnSpPr/>
            <p:nvPr/>
          </p:nvCxnSpPr>
          <p:spPr>
            <a:xfrm>
              <a:off x="1884209" y="-1081087"/>
              <a:ext cx="0" cy="634208"/>
            </a:xfrm>
            <a:prstGeom prst="line">
              <a:avLst/>
            </a:prstGeom>
            <a:noFill/>
            <a:ln w="38100" cap="rnd" cmpd="sng" algn="ctr">
              <a:solidFill>
                <a:schemeClr val="tx1"/>
              </a:solidFill>
              <a:prstDash val="solid"/>
            </a:ln>
            <a:effectLst/>
          </p:spPr>
        </p:cxnSp>
        <p:sp>
          <p:nvSpPr>
            <p:cNvPr id="127" name="Rectangle 126"/>
            <p:cNvSpPr/>
            <p:nvPr/>
          </p:nvSpPr>
          <p:spPr>
            <a:xfrm>
              <a:off x="1020405" y="-2285998"/>
              <a:ext cx="1692992" cy="1752600"/>
            </a:xfrm>
            <a:prstGeom prst="rect">
              <a:avLst/>
            </a:prstGeom>
            <a:solidFill>
              <a:schemeClr val="bg1"/>
            </a:solidFill>
            <a:ln>
              <a:solidFill>
                <a:schemeClr val="tx1"/>
              </a:solidFill>
            </a:ln>
            <a:scene3d>
              <a:camera prst="perspectiveRelaxed" fov="7200000">
                <a:rot lat="174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8" name="Flowchart: Connector 127"/>
            <p:cNvSpPr/>
            <p:nvPr/>
          </p:nvSpPr>
          <p:spPr>
            <a:xfrm>
              <a:off x="1833880" y="-1369695"/>
              <a:ext cx="91440" cy="91440"/>
            </a:xfrm>
            <a:prstGeom prst="flowChartConnector">
              <a:avLst/>
            </a:prstGeom>
            <a:solidFill>
              <a:sysClr val="windowText" lastClr="000000"/>
            </a:solidFill>
            <a:ln w="25400" cap="flat" cmpd="sng" algn="ctr">
              <a:solidFill>
                <a:sysClr val="windowText" lastClr="000000"/>
              </a:solidFill>
              <a:prstDash val="solid"/>
            </a:ln>
            <a:effectLst/>
            <a:scene3d>
              <a:camera prst="isometricOffAxis2Top"/>
              <a:lightRig rig="threePt" dir="t"/>
            </a:scene3d>
          </p:spPr>
          <p:txBody>
            <a:bodyPr rtlCol="0" anchor="ctr"/>
            <a:lstStyle/>
            <a:p>
              <a:pPr algn="ctr">
                <a:defRPr/>
              </a:pPr>
              <a:endParaRPr lang="en-US" sz="2000" kern="0" dirty="0">
                <a:solidFill>
                  <a:sysClr val="window" lastClr="FFFFFF"/>
                </a:solidFill>
                <a:latin typeface="Bookman Old Style" pitchFamily="18" charset="0"/>
              </a:endParaRPr>
            </a:p>
          </p:txBody>
        </p:sp>
        <p:grpSp>
          <p:nvGrpSpPr>
            <p:cNvPr id="129" name="Group 79"/>
            <p:cNvGrpSpPr/>
            <p:nvPr/>
          </p:nvGrpSpPr>
          <p:grpSpPr>
            <a:xfrm>
              <a:off x="1145934" y="-2089786"/>
              <a:ext cx="1460480" cy="1508760"/>
              <a:chOff x="6061206" y="1306512"/>
              <a:chExt cx="1383030" cy="1257300"/>
            </a:xfrm>
            <a:scene3d>
              <a:camera prst="isometricOffAxis2Top"/>
              <a:lightRig rig="threePt" dir="t"/>
            </a:scene3d>
          </p:grpSpPr>
          <p:sp>
            <p:nvSpPr>
              <p:cNvPr id="131" name="Flowchart: Connector 130"/>
              <p:cNvSpPr/>
              <p:nvPr/>
            </p:nvSpPr>
            <p:spPr>
              <a:xfrm>
                <a:off x="6487179" y="1689846"/>
                <a:ext cx="553212" cy="502921"/>
              </a:xfrm>
              <a:prstGeom prst="flowChartConnector">
                <a:avLst/>
              </a:prstGeom>
              <a:noFill/>
              <a:ln w="57150" cap="rnd" cmpd="sng" algn="ctr">
                <a:solidFill>
                  <a:srgbClr val="800000"/>
                </a:solidFill>
                <a:prstDash val="sysDash"/>
              </a:ln>
              <a:effectLst/>
            </p:spPr>
            <p:txBody>
              <a:bodyPr rtlCol="0" anchor="ctr"/>
              <a:lstStyle/>
              <a:p>
                <a:pPr algn="ctr">
                  <a:defRPr/>
                </a:pPr>
                <a:endParaRPr lang="en-US" sz="2000" kern="0" dirty="0">
                  <a:solidFill>
                    <a:sysClr val="window" lastClr="FFFFFF"/>
                  </a:solidFill>
                  <a:latin typeface="Bookman Old Style" pitchFamily="18" charset="0"/>
                </a:endParaRPr>
              </a:p>
            </p:txBody>
          </p:sp>
          <p:sp>
            <p:nvSpPr>
              <p:cNvPr id="132" name="Flowchart: Connector 131"/>
              <p:cNvSpPr/>
              <p:nvPr/>
            </p:nvSpPr>
            <p:spPr>
              <a:xfrm>
                <a:off x="6357480" y="1570260"/>
                <a:ext cx="829818" cy="754380"/>
              </a:xfrm>
              <a:prstGeom prst="flowChartConnector">
                <a:avLst/>
              </a:prstGeom>
              <a:noFill/>
              <a:ln w="57150" cap="rnd" cmpd="sng" algn="ctr">
                <a:solidFill>
                  <a:srgbClr val="800000"/>
                </a:solidFill>
                <a:prstDash val="sysDash"/>
              </a:ln>
              <a:effectLst/>
            </p:spPr>
            <p:txBody>
              <a:bodyPr rtlCol="0" anchor="ctr"/>
              <a:lstStyle/>
              <a:p>
                <a:pPr algn="ctr">
                  <a:defRPr/>
                </a:pPr>
                <a:endParaRPr lang="en-US" sz="2000" kern="0" dirty="0">
                  <a:solidFill>
                    <a:sysClr val="window" lastClr="FFFFFF"/>
                  </a:solidFill>
                  <a:latin typeface="Bookman Old Style" pitchFamily="18" charset="0"/>
                </a:endParaRPr>
              </a:p>
            </p:txBody>
          </p:sp>
          <p:sp>
            <p:nvSpPr>
              <p:cNvPr id="133" name="Flowchart: Connector 132"/>
              <p:cNvSpPr/>
              <p:nvPr/>
            </p:nvSpPr>
            <p:spPr>
              <a:xfrm>
                <a:off x="6209479" y="1429309"/>
                <a:ext cx="1106424" cy="1005840"/>
              </a:xfrm>
              <a:prstGeom prst="flowChartConnector">
                <a:avLst/>
              </a:prstGeom>
              <a:noFill/>
              <a:ln w="57150" cap="rnd" cmpd="sng" algn="ctr">
                <a:solidFill>
                  <a:srgbClr val="800000"/>
                </a:solidFill>
                <a:prstDash val="sysDash"/>
              </a:ln>
              <a:effectLst/>
            </p:spPr>
            <p:txBody>
              <a:bodyPr rtlCol="0" anchor="ctr"/>
              <a:lstStyle/>
              <a:p>
                <a:pPr algn="ctr">
                  <a:defRPr/>
                </a:pPr>
                <a:endParaRPr lang="en-US" sz="2000" kern="0" dirty="0">
                  <a:solidFill>
                    <a:sysClr val="window" lastClr="FFFFFF"/>
                  </a:solidFill>
                  <a:latin typeface="Bookman Old Style" pitchFamily="18" charset="0"/>
                </a:endParaRPr>
              </a:p>
            </p:txBody>
          </p:sp>
          <p:sp>
            <p:nvSpPr>
              <p:cNvPr id="134" name="Flowchart: Connector 133"/>
              <p:cNvSpPr/>
              <p:nvPr/>
            </p:nvSpPr>
            <p:spPr>
              <a:xfrm>
                <a:off x="6061206" y="1306512"/>
                <a:ext cx="1383030" cy="1257300"/>
              </a:xfrm>
              <a:prstGeom prst="flowChartConnector">
                <a:avLst/>
              </a:prstGeom>
              <a:noFill/>
              <a:ln w="57150" cap="rnd" cmpd="sng" algn="ctr">
                <a:solidFill>
                  <a:srgbClr val="800000"/>
                </a:solidFill>
                <a:prstDash val="sysDash"/>
              </a:ln>
              <a:effectLst/>
            </p:spPr>
            <p:txBody>
              <a:bodyPr rtlCol="0" anchor="ctr"/>
              <a:lstStyle/>
              <a:p>
                <a:pPr algn="ctr">
                  <a:defRPr/>
                </a:pPr>
                <a:endParaRPr lang="en-US" sz="2000" kern="0" dirty="0">
                  <a:solidFill>
                    <a:sysClr val="window" lastClr="FFFFFF"/>
                  </a:solidFill>
                  <a:latin typeface="Bookman Old Style" pitchFamily="18" charset="0"/>
                </a:endParaRPr>
              </a:p>
            </p:txBody>
          </p:sp>
          <p:sp>
            <p:nvSpPr>
              <p:cNvPr id="135" name="Flowchart: Connector 134"/>
              <p:cNvSpPr/>
              <p:nvPr/>
            </p:nvSpPr>
            <p:spPr>
              <a:xfrm>
                <a:off x="6629165" y="1824168"/>
                <a:ext cx="276607" cy="251460"/>
              </a:xfrm>
              <a:prstGeom prst="flowChartConnector">
                <a:avLst/>
              </a:prstGeom>
              <a:noFill/>
              <a:ln w="57150" cap="rnd" cmpd="sng" algn="ctr">
                <a:solidFill>
                  <a:srgbClr val="800000"/>
                </a:solidFill>
                <a:prstDash val="sysDash"/>
              </a:ln>
              <a:effectLst/>
            </p:spPr>
            <p:txBody>
              <a:bodyPr rtlCol="0" anchor="ctr"/>
              <a:lstStyle/>
              <a:p>
                <a:pPr algn="ctr">
                  <a:defRPr/>
                </a:pPr>
                <a:endParaRPr lang="en-US" sz="2000" kern="0" dirty="0">
                  <a:solidFill>
                    <a:sysClr val="window" lastClr="FFFFFF"/>
                  </a:solidFill>
                  <a:latin typeface="Bookman Old Style" pitchFamily="18" charset="0"/>
                </a:endParaRPr>
              </a:p>
            </p:txBody>
          </p:sp>
        </p:grpSp>
        <p:cxnSp>
          <p:nvCxnSpPr>
            <p:cNvPr id="130" name="Straight Connector 129"/>
            <p:cNvCxnSpPr/>
            <p:nvPr/>
          </p:nvCxnSpPr>
          <p:spPr>
            <a:xfrm rot="5400000">
              <a:off x="1508777" y="-1715009"/>
              <a:ext cx="755628" cy="0"/>
            </a:xfrm>
            <a:prstGeom prst="line">
              <a:avLst/>
            </a:prstGeom>
            <a:noFill/>
            <a:ln w="38100" cap="rnd" cmpd="sng" algn="ctr">
              <a:solidFill>
                <a:schemeClr val="tx1"/>
              </a:solidFill>
              <a:prstDash val="solid"/>
            </a:ln>
            <a:effectLst/>
          </p:spPr>
        </p:cxnSp>
      </p:grpSp>
      <p:sp>
        <p:nvSpPr>
          <p:cNvPr id="136" name="TextBox 135"/>
          <p:cNvSpPr txBox="1"/>
          <p:nvPr/>
        </p:nvSpPr>
        <p:spPr>
          <a:xfrm>
            <a:off x="6640604" y="4258519"/>
            <a:ext cx="2350996" cy="646331"/>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defPPr>
              <a:defRPr lang="en-US"/>
            </a:defPPr>
            <a:lvl1pPr marR="0" lvl="0" indent="0" algn="ctr" fontAlgn="auto">
              <a:lnSpc>
                <a:spcPct val="100000"/>
              </a:lnSpc>
              <a:spcBef>
                <a:spcPts val="0"/>
              </a:spcBef>
              <a:spcAft>
                <a:spcPts val="0"/>
              </a:spcAft>
              <a:buClrTx/>
              <a:buSzTx/>
              <a:buFontTx/>
              <a:buNone/>
              <a:tabLst/>
              <a:defRPr b="1" kern="0">
                <a:ln w="11430"/>
                <a:solidFill>
                  <a:srgbClr val="C00000"/>
                </a:solidFill>
                <a:latin typeface="+mj-lt"/>
              </a:defRPr>
            </a:lvl1pPr>
          </a:lstStyle>
          <a:p>
            <a:r>
              <a:rPr lang="en-US" dirty="0">
                <a:solidFill>
                  <a:srgbClr val="FFFF00"/>
                </a:solidFill>
                <a:latin typeface="Aharoni" panose="02010803020104030203" pitchFamily="2" charset="-79"/>
                <a:cs typeface="Aharoni" panose="02010803020104030203" pitchFamily="2" charset="-79"/>
              </a:rPr>
              <a:t>Magnetic field </a:t>
            </a:r>
            <a:r>
              <a:rPr lang="en-US" dirty="0" smtClean="0">
                <a:solidFill>
                  <a:srgbClr val="FFFF00"/>
                </a:solidFill>
                <a:latin typeface="Aharoni" panose="02010803020104030203" pitchFamily="2" charset="-79"/>
                <a:cs typeface="Aharoni" panose="02010803020104030203" pitchFamily="2" charset="-79"/>
              </a:rPr>
              <a:t>for</a:t>
            </a:r>
          </a:p>
          <a:p>
            <a:r>
              <a:rPr lang="en-US" dirty="0" smtClean="0">
                <a:solidFill>
                  <a:srgbClr val="FFFF00"/>
                </a:solidFill>
                <a:latin typeface="Aharoni" panose="02010803020104030203" pitchFamily="2" charset="-79"/>
                <a:cs typeface="Aharoni" panose="02010803020104030203" pitchFamily="2" charset="-79"/>
              </a:rPr>
              <a:t>a </a:t>
            </a:r>
            <a:r>
              <a:rPr lang="en-US" dirty="0">
                <a:solidFill>
                  <a:srgbClr val="FFFF00"/>
                </a:solidFill>
                <a:latin typeface="Aharoni" panose="02010803020104030203" pitchFamily="2" charset="-79"/>
                <a:cs typeface="Aharoni" panose="02010803020104030203" pitchFamily="2" charset="-79"/>
              </a:rPr>
              <a:t>straight </a:t>
            </a:r>
            <a:r>
              <a:rPr lang="en-US" dirty="0" smtClean="0">
                <a:solidFill>
                  <a:srgbClr val="FFFF00"/>
                </a:solidFill>
                <a:latin typeface="Aharoni" panose="02010803020104030203" pitchFamily="2" charset="-79"/>
                <a:cs typeface="Aharoni" panose="02010803020104030203" pitchFamily="2" charset="-79"/>
              </a:rPr>
              <a:t>conductor </a:t>
            </a:r>
            <a:endParaRPr lang="en-US" dirty="0">
              <a:solidFill>
                <a:srgbClr val="FFFF00"/>
              </a:solidFill>
              <a:latin typeface="Aharoni" panose="02010803020104030203" pitchFamily="2" charset="-79"/>
              <a:cs typeface="Aharoni" panose="02010803020104030203" pitchFamily="2" charset="-79"/>
            </a:endParaRPr>
          </a:p>
        </p:txBody>
      </p:sp>
      <p:grpSp>
        <p:nvGrpSpPr>
          <p:cNvPr id="139" name="Group 138"/>
          <p:cNvGrpSpPr/>
          <p:nvPr/>
        </p:nvGrpSpPr>
        <p:grpSpPr>
          <a:xfrm>
            <a:off x="4473497" y="3677132"/>
            <a:ext cx="2552700" cy="689756"/>
            <a:chOff x="6394135" y="1341220"/>
            <a:chExt cx="2552700" cy="689756"/>
          </a:xfrm>
        </p:grpSpPr>
        <p:sp>
          <p:nvSpPr>
            <p:cNvPr id="140" name="Rounded Rectangle 139"/>
            <p:cNvSpPr/>
            <p:nvPr/>
          </p:nvSpPr>
          <p:spPr>
            <a:xfrm flipH="1">
              <a:off x="6394135" y="1341220"/>
              <a:ext cx="2552700" cy="689756"/>
            </a:xfrm>
            <a:prstGeom prst="roundRect">
              <a:avLst/>
            </a:prstGeom>
            <a:solidFill>
              <a:schemeClr val="tx1">
                <a:alpha val="30980"/>
              </a:schemeClr>
            </a:solidFill>
            <a:ln>
              <a:gradFill flip="none" rotWithShape="1">
                <a:gsLst>
                  <a:gs pos="0">
                    <a:schemeClr val="bg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TextBox 140"/>
            <p:cNvSpPr txBox="1"/>
            <p:nvPr/>
          </p:nvSpPr>
          <p:spPr>
            <a:xfrm>
              <a:off x="6407064" y="1386613"/>
              <a:ext cx="2539771" cy="584775"/>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1600" dirty="0"/>
                <a:t>Straight conductor field is a concentric circles.</a:t>
              </a:r>
            </a:p>
          </p:txBody>
        </p:sp>
      </p:grpSp>
      <p:sp>
        <p:nvSpPr>
          <p:cNvPr id="1096" name="TextBox 1095"/>
          <p:cNvSpPr txBox="1"/>
          <p:nvPr/>
        </p:nvSpPr>
        <p:spPr>
          <a:xfrm>
            <a:off x="927408" y="3760473"/>
            <a:ext cx="2154315" cy="646331"/>
          </a:xfrm>
          <a:prstGeom prst="rect">
            <a:avLst/>
          </a:prstGeom>
          <a:noFill/>
        </p:spPr>
        <p:txBody>
          <a:bodyPr wrap="square" rtlCol="0">
            <a:spAutoFit/>
            <a:scene3d>
              <a:camera prst="orthographicFront"/>
              <a:lightRig rig="glow" dir="tl">
                <a:rot lat="0" lon="0" rev="5400000"/>
              </a:lightRig>
            </a:scene3d>
            <a:sp3d contourW="12700">
              <a:contourClr>
                <a:schemeClr val="accent6">
                  <a:shade val="73000"/>
                </a:schemeClr>
              </a:contourClr>
            </a:sp3d>
          </a:bodyPr>
          <a:lstStyle>
            <a:defPPr>
              <a:defRPr lang="en-US"/>
            </a:defPPr>
            <a:lvl1pPr marR="0" lvl="0" indent="0" algn="ctr" fontAlgn="auto">
              <a:lnSpc>
                <a:spcPct val="100000"/>
              </a:lnSpc>
              <a:spcBef>
                <a:spcPts val="0"/>
              </a:spcBef>
              <a:spcAft>
                <a:spcPts val="0"/>
              </a:spcAft>
              <a:buClrTx/>
              <a:buSzTx/>
              <a:buFontTx/>
              <a:buNone/>
              <a:tabLst/>
              <a:defRPr b="1" kern="0">
                <a:ln w="11430"/>
                <a:solidFill>
                  <a:srgbClr val="C00000"/>
                </a:solidFill>
                <a:latin typeface="+mj-lt"/>
              </a:defRPr>
            </a:lvl1pPr>
          </a:lstStyle>
          <a:p>
            <a:r>
              <a:rPr lang="en-IN" b="0" dirty="0">
                <a:solidFill>
                  <a:srgbClr val="FFFF00"/>
                </a:solidFill>
                <a:latin typeface="Aharoni" panose="02010803020104030203" pitchFamily="2" charset="-79"/>
                <a:cs typeface="Aharoni" panose="02010803020104030203" pitchFamily="2" charset="-79"/>
              </a:rPr>
              <a:t>Magnetic field for a circular coil</a:t>
            </a:r>
          </a:p>
        </p:txBody>
      </p:sp>
      <p:pic>
        <p:nvPicPr>
          <p:cNvPr id="2062" name="Picture 20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742950"/>
            <a:ext cx="3627072" cy="3017523"/>
          </a:xfrm>
          <a:prstGeom prst="rect">
            <a:avLst/>
          </a:prstGeom>
        </p:spPr>
      </p:pic>
      <p:grpSp>
        <p:nvGrpSpPr>
          <p:cNvPr id="1098" name="Group 1097"/>
          <p:cNvGrpSpPr/>
          <p:nvPr/>
        </p:nvGrpSpPr>
        <p:grpSpPr>
          <a:xfrm>
            <a:off x="313500" y="4362450"/>
            <a:ext cx="3648900" cy="927864"/>
            <a:chOff x="5872114" y="1372299"/>
            <a:chExt cx="3648900" cy="927864"/>
          </a:xfrm>
        </p:grpSpPr>
        <p:sp>
          <p:nvSpPr>
            <p:cNvPr id="1099" name="Rounded Rectangle 1098"/>
            <p:cNvSpPr/>
            <p:nvPr/>
          </p:nvSpPr>
          <p:spPr>
            <a:xfrm>
              <a:off x="5872114" y="1372299"/>
              <a:ext cx="3648900" cy="627051"/>
            </a:xfrm>
            <a:prstGeom prst="roundRect">
              <a:avLst/>
            </a:prstGeom>
            <a:solidFill>
              <a:schemeClr val="tx1">
                <a:alpha val="30980"/>
              </a:schemeClr>
            </a:solidFill>
            <a:ln>
              <a:gradFill flip="none" rotWithShape="1">
                <a:gsLst>
                  <a:gs pos="0">
                    <a:schemeClr val="bg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0" name="TextBox 1099"/>
            <p:cNvSpPr txBox="1"/>
            <p:nvPr/>
          </p:nvSpPr>
          <p:spPr>
            <a:xfrm>
              <a:off x="5893284" y="1376833"/>
              <a:ext cx="3606561" cy="923330"/>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1800" dirty="0"/>
                <a:t>Magnetic field is set of concentric circles at every point.</a:t>
              </a:r>
            </a:p>
          </p:txBody>
        </p:sp>
      </p:grpSp>
      <p:grpSp>
        <p:nvGrpSpPr>
          <p:cNvPr id="1101" name="Group 1100"/>
          <p:cNvGrpSpPr/>
          <p:nvPr/>
        </p:nvGrpSpPr>
        <p:grpSpPr>
          <a:xfrm>
            <a:off x="2362200" y="946150"/>
            <a:ext cx="2463330" cy="689756"/>
            <a:chOff x="6464899" y="1352835"/>
            <a:chExt cx="2463330" cy="689756"/>
          </a:xfrm>
        </p:grpSpPr>
        <p:sp>
          <p:nvSpPr>
            <p:cNvPr id="1102" name="Rounded Rectangular Callout 1101"/>
            <p:cNvSpPr/>
            <p:nvPr/>
          </p:nvSpPr>
          <p:spPr>
            <a:xfrm>
              <a:off x="6563724" y="1352835"/>
              <a:ext cx="2265680" cy="689756"/>
            </a:xfrm>
            <a:prstGeom prst="wedgeRoundRectCallout">
              <a:avLst>
                <a:gd name="adj1" fmla="val -75565"/>
                <a:gd name="adj2" fmla="val 61842"/>
                <a:gd name="adj3" fmla="val 16667"/>
              </a:avLst>
            </a:prstGeom>
            <a:solidFill>
              <a:srgbClr val="002060"/>
            </a:solidFill>
            <a:ln>
              <a:gradFill flip="none" rotWithShape="1">
                <a:gsLst>
                  <a:gs pos="0">
                    <a:schemeClr val="bg1"/>
                  </a:gs>
                  <a:gs pos="100000">
                    <a:schemeClr val="accent1">
                      <a:tint val="23500"/>
                      <a:satMod val="160000"/>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3" name="TextBox 1102"/>
            <p:cNvSpPr txBox="1"/>
            <p:nvPr/>
          </p:nvSpPr>
          <p:spPr>
            <a:xfrm>
              <a:off x="6464899" y="1376833"/>
              <a:ext cx="2463330" cy="646331"/>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1800" dirty="0"/>
                <a:t>Central field looks like a straight line.</a:t>
              </a:r>
            </a:p>
          </p:txBody>
        </p:sp>
      </p:grpSp>
      <p:sp>
        <p:nvSpPr>
          <p:cNvPr id="2067" name="Rectangle 2066"/>
          <p:cNvSpPr/>
          <p:nvPr/>
        </p:nvSpPr>
        <p:spPr>
          <a:xfrm>
            <a:off x="0" y="-2286"/>
            <a:ext cx="9144000" cy="5148072"/>
          </a:xfrm>
          <a:prstGeom prst="rect">
            <a:avLst/>
          </a:prstGeom>
          <a:gradFill flip="none" rotWithShape="1">
            <a:gsLst>
              <a:gs pos="41000">
                <a:schemeClr val="tx1">
                  <a:alpha val="95000"/>
                </a:schemeClr>
              </a:gs>
              <a:gs pos="100000">
                <a:schemeClr val="tx1">
                  <a:alpha val="47000"/>
                </a:schemeClr>
              </a:gs>
            </a:gsLst>
            <a:path path="rect">
              <a:fillToRect l="50000" t="50000" r="50000" b="50000"/>
            </a:path>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07" name="TextBox 1106"/>
          <p:cNvSpPr txBox="1"/>
          <p:nvPr/>
        </p:nvSpPr>
        <p:spPr>
          <a:xfrm>
            <a:off x="3505200" y="1733550"/>
            <a:ext cx="3380435" cy="1815882"/>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2800" dirty="0">
                <a:effectLst>
                  <a:outerShdw blurRad="38100" dist="50800" dir="2700000" algn="tl">
                    <a:srgbClr val="C00000">
                      <a:alpha val="90000"/>
                    </a:srgbClr>
                  </a:outerShdw>
                </a:effectLst>
              </a:rPr>
              <a:t>Can I create the effect of bar magnet by passing current </a:t>
            </a:r>
            <a:r>
              <a:rPr lang="en-IN" sz="2800" dirty="0" smtClean="0">
                <a:effectLst>
                  <a:outerShdw blurRad="38100" dist="50800" dir="2700000" algn="tl">
                    <a:srgbClr val="C00000">
                      <a:alpha val="90000"/>
                    </a:srgbClr>
                  </a:outerShdw>
                </a:effectLst>
              </a:rPr>
              <a:t>? </a:t>
            </a:r>
            <a:endParaRPr lang="en-IN" sz="2800" dirty="0">
              <a:effectLst>
                <a:outerShdw blurRad="38100" dist="50800" dir="2700000" algn="tl">
                  <a:srgbClr val="C00000">
                    <a:alpha val="90000"/>
                  </a:srgbClr>
                </a:outerShdw>
              </a:effectLst>
            </a:endParaRPr>
          </a:p>
        </p:txBody>
      </p:sp>
      <p:pic>
        <p:nvPicPr>
          <p:cNvPr id="1109" name="Picture 110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1506438"/>
            <a:ext cx="2498190" cy="2498190"/>
          </a:xfrm>
          <a:prstGeom prst="rect">
            <a:avLst/>
          </a:prstGeom>
        </p:spPr>
      </p:pic>
    </p:spTree>
    <p:extLst>
      <p:ext uri="{BB962C8B-B14F-4D97-AF65-F5344CB8AC3E}">
        <p14:creationId xmlns:p14="http://schemas.microsoft.com/office/powerpoint/2010/main" val="17025272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par>
                                    <p:cTn id="12" presetID="6" presetClass="emph" presetSubtype="0" repeatCount="3000" autoRev="1" fill="hold" grpId="1" nodeType="withEffect">
                                      <p:stCondLst>
                                        <p:cond delay="0"/>
                                      </p:stCondLst>
                                      <p:childTnLst>
                                        <p:animScale>
                                          <p:cBhvr>
                                            <p:cTn id="13" dur="500" fill="hold"/>
                                            <p:tgtEl>
                                              <p:spTgt spid="2"/>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056"/>
                                            </p:tgtEl>
                                            <p:attrNameLst>
                                              <p:attrName>style.visibility</p:attrName>
                                            </p:attrNameLst>
                                          </p:cBhvr>
                                          <p:to>
                                            <p:strVal val="visible"/>
                                          </p:to>
                                        </p:set>
                                        <p:anim calcmode="lin" valueType="num">
                                          <p:cBhvr>
                                            <p:cTn id="18" dur="500" fill="hold"/>
                                            <p:tgtEl>
                                              <p:spTgt spid="2056"/>
                                            </p:tgtEl>
                                            <p:attrNameLst>
                                              <p:attrName>ppt_w</p:attrName>
                                            </p:attrNameLst>
                                          </p:cBhvr>
                                          <p:tavLst>
                                            <p:tav tm="0">
                                              <p:val>
                                                <p:fltVal val="0"/>
                                              </p:val>
                                            </p:tav>
                                            <p:tav tm="100000">
                                              <p:val>
                                                <p:strVal val="#ppt_w"/>
                                              </p:val>
                                            </p:tav>
                                          </p:tavLst>
                                        </p:anim>
                                        <p:anim calcmode="lin" valueType="num">
                                          <p:cBhvr>
                                            <p:cTn id="19" dur="500" fill="hold"/>
                                            <p:tgtEl>
                                              <p:spTgt spid="2056"/>
                                            </p:tgtEl>
                                            <p:attrNameLst>
                                              <p:attrName>ppt_h</p:attrName>
                                            </p:attrNameLst>
                                          </p:cBhvr>
                                          <p:tavLst>
                                            <p:tav tm="0">
                                              <p:val>
                                                <p:fltVal val="0"/>
                                              </p:val>
                                            </p:tav>
                                            <p:tav tm="100000">
                                              <p:val>
                                                <p:strVal val="#ppt_h"/>
                                              </p:val>
                                            </p:tav>
                                          </p:tavLst>
                                        </p:anim>
                                        <p:animEffect transition="in" filter="fade">
                                          <p:cBhvr>
                                            <p:cTn id="20" dur="500"/>
                                            <p:tgtEl>
                                              <p:spTgt spid="2056"/>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2058"/>
                                            </p:tgtEl>
                                            <p:attrNameLst>
                                              <p:attrName>style.visibility</p:attrName>
                                            </p:attrNameLst>
                                          </p:cBhvr>
                                          <p:to>
                                            <p:strVal val="visible"/>
                                          </p:to>
                                        </p:set>
                                        <p:anim calcmode="lin" valueType="num">
                                          <p:cBhvr additive="base">
                                            <p:cTn id="24" dur="500" fill="hold"/>
                                            <p:tgtEl>
                                              <p:spTgt spid="2058"/>
                                            </p:tgtEl>
                                            <p:attrNameLst>
                                              <p:attrName>ppt_x</p:attrName>
                                            </p:attrNameLst>
                                          </p:cBhvr>
                                          <p:tavLst>
                                            <p:tav tm="0">
                                              <p:val>
                                                <p:strVal val="1+#ppt_w/2"/>
                                              </p:val>
                                            </p:tav>
                                            <p:tav tm="100000">
                                              <p:val>
                                                <p:strVal val="#ppt_x"/>
                                              </p:val>
                                            </p:tav>
                                          </p:tavLst>
                                        </p:anim>
                                        <p:anim calcmode="lin" valueType="num">
                                          <p:cBhvr additive="base">
                                            <p:cTn id="25" dur="500" fill="hold"/>
                                            <p:tgtEl>
                                              <p:spTgt spid="205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058"/>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Effect transition="in" filter="fade">
                                          <p:cBhvr>
                                            <p:cTn id="34" dur="500"/>
                                            <p:tgtEl>
                                              <p:spTgt spid="12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left)">
                                          <p:cBhvr>
                                            <p:cTn id="38" dur="10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500" fill="hold"/>
                                            <p:tgtEl>
                                              <p:spTgt spid="139"/>
                                            </p:tgtEl>
                                            <p:attrNameLst>
                                              <p:attrName>ppt_x</p:attrName>
                                            </p:attrNameLst>
                                          </p:cBhvr>
                                          <p:tavLst>
                                            <p:tav tm="0">
                                              <p:val>
                                                <p:strVal val="0-#ppt_w/2"/>
                                              </p:val>
                                            </p:tav>
                                            <p:tav tm="100000">
                                              <p:val>
                                                <p:strVal val="#ppt_x"/>
                                              </p:val>
                                            </p:tav>
                                          </p:tavLst>
                                        </p:anim>
                                        <p:anim calcmode="lin" valueType="num">
                                          <p:cBhvr additive="base">
                                            <p:cTn id="44" dur="500" fill="hold"/>
                                            <p:tgtEl>
                                              <p:spTgt spid="13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39"/>
                                            </p:tgtEl>
                                            <p:attrNameLst>
                                              <p:attrName>style.visibility</p:attrName>
                                            </p:attrNameLst>
                                          </p:cBhvr>
                                          <p:to>
                                            <p:strVal val="hidden"/>
                                          </p:to>
                                        </p:set>
                                      </p:childTnLst>
                                    </p:cTn>
                                  </p:par>
                                  <p:par>
                                    <p:cTn id="49" presetID="53" presetClass="entr" presetSubtype="16" fill="hold" nodeType="withEffect">
                                      <p:stCondLst>
                                        <p:cond delay="0"/>
                                      </p:stCondLst>
                                      <p:childTnLst>
                                        <p:set>
                                          <p:cBhvr>
                                            <p:cTn id="50" dur="1" fill="hold">
                                              <p:stCondLst>
                                                <p:cond delay="0"/>
                                              </p:stCondLst>
                                            </p:cTn>
                                            <p:tgtEl>
                                              <p:spTgt spid="2062"/>
                                            </p:tgtEl>
                                            <p:attrNameLst>
                                              <p:attrName>style.visibility</p:attrName>
                                            </p:attrNameLst>
                                          </p:cBhvr>
                                          <p:to>
                                            <p:strVal val="visible"/>
                                          </p:to>
                                        </p:set>
                                        <p:anim calcmode="lin" valueType="num">
                                          <p:cBhvr>
                                            <p:cTn id="51" dur="500" fill="hold"/>
                                            <p:tgtEl>
                                              <p:spTgt spid="2062"/>
                                            </p:tgtEl>
                                            <p:attrNameLst>
                                              <p:attrName>ppt_w</p:attrName>
                                            </p:attrNameLst>
                                          </p:cBhvr>
                                          <p:tavLst>
                                            <p:tav tm="0">
                                              <p:val>
                                                <p:fltVal val="0"/>
                                              </p:val>
                                            </p:tav>
                                            <p:tav tm="100000">
                                              <p:val>
                                                <p:strVal val="#ppt_w"/>
                                              </p:val>
                                            </p:tav>
                                          </p:tavLst>
                                        </p:anim>
                                        <p:anim calcmode="lin" valueType="num">
                                          <p:cBhvr>
                                            <p:cTn id="52" dur="500" fill="hold"/>
                                            <p:tgtEl>
                                              <p:spTgt spid="2062"/>
                                            </p:tgtEl>
                                            <p:attrNameLst>
                                              <p:attrName>ppt_h</p:attrName>
                                            </p:attrNameLst>
                                          </p:cBhvr>
                                          <p:tavLst>
                                            <p:tav tm="0">
                                              <p:val>
                                                <p:fltVal val="0"/>
                                              </p:val>
                                            </p:tav>
                                            <p:tav tm="100000">
                                              <p:val>
                                                <p:strVal val="#ppt_h"/>
                                              </p:val>
                                            </p:tav>
                                          </p:tavLst>
                                        </p:anim>
                                        <p:animEffect transition="in" filter="fade">
                                          <p:cBhvr>
                                            <p:cTn id="53" dur="500"/>
                                            <p:tgtEl>
                                              <p:spTgt spid="206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96"/>
                                            </p:tgtEl>
                                            <p:attrNameLst>
                                              <p:attrName>style.visibility</p:attrName>
                                            </p:attrNameLst>
                                          </p:cBhvr>
                                          <p:to>
                                            <p:strVal val="visible"/>
                                          </p:to>
                                        </p:set>
                                        <p:animEffect transition="in" filter="wipe(left)">
                                          <p:cBhvr>
                                            <p:cTn id="57" dur="500"/>
                                            <p:tgtEl>
                                              <p:spTgt spid="109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098"/>
                                            </p:tgtEl>
                                            <p:attrNameLst>
                                              <p:attrName>style.visibility</p:attrName>
                                            </p:attrNameLst>
                                          </p:cBhvr>
                                          <p:to>
                                            <p:strVal val="visible"/>
                                          </p:to>
                                        </p:set>
                                        <p:anim calcmode="lin" valueType="num">
                                          <p:cBhvr additive="base">
                                            <p:cTn id="62" dur="500" fill="hold"/>
                                            <p:tgtEl>
                                              <p:spTgt spid="1098"/>
                                            </p:tgtEl>
                                            <p:attrNameLst>
                                              <p:attrName>ppt_x</p:attrName>
                                            </p:attrNameLst>
                                          </p:cBhvr>
                                          <p:tavLst>
                                            <p:tav tm="0">
                                              <p:val>
                                                <p:strVal val="0-#ppt_w/2"/>
                                              </p:val>
                                            </p:tav>
                                            <p:tav tm="100000">
                                              <p:val>
                                                <p:strVal val="#ppt_x"/>
                                              </p:val>
                                            </p:tav>
                                          </p:tavLst>
                                        </p:anim>
                                        <p:anim calcmode="lin" valueType="num">
                                          <p:cBhvr additive="base">
                                            <p:cTn id="63" dur="500" fill="hold"/>
                                            <p:tgtEl>
                                              <p:spTgt spid="1098"/>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098"/>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1101"/>
                                            </p:tgtEl>
                                            <p:attrNameLst>
                                              <p:attrName>style.visibility</p:attrName>
                                            </p:attrNameLst>
                                          </p:cBhvr>
                                          <p:to>
                                            <p:strVal val="visible"/>
                                          </p:to>
                                        </p:set>
                                        <p:anim calcmode="lin" valueType="num">
                                          <p:cBhvr>
                                            <p:cTn id="70" dur="500" fill="hold"/>
                                            <p:tgtEl>
                                              <p:spTgt spid="1101"/>
                                            </p:tgtEl>
                                            <p:attrNameLst>
                                              <p:attrName>ppt_w</p:attrName>
                                            </p:attrNameLst>
                                          </p:cBhvr>
                                          <p:tavLst>
                                            <p:tav tm="0">
                                              <p:val>
                                                <p:fltVal val="0"/>
                                              </p:val>
                                            </p:tav>
                                            <p:tav tm="100000">
                                              <p:val>
                                                <p:strVal val="#ppt_w"/>
                                              </p:val>
                                            </p:tav>
                                          </p:tavLst>
                                        </p:anim>
                                        <p:anim calcmode="lin" valueType="num">
                                          <p:cBhvr>
                                            <p:cTn id="71" dur="500" fill="hold"/>
                                            <p:tgtEl>
                                              <p:spTgt spid="1101"/>
                                            </p:tgtEl>
                                            <p:attrNameLst>
                                              <p:attrName>ppt_h</p:attrName>
                                            </p:attrNameLst>
                                          </p:cBhvr>
                                          <p:tavLst>
                                            <p:tav tm="0">
                                              <p:val>
                                                <p:fltVal val="0"/>
                                              </p:val>
                                            </p:tav>
                                            <p:tav tm="100000">
                                              <p:val>
                                                <p:strVal val="#ppt_h"/>
                                              </p:val>
                                            </p:tav>
                                          </p:tavLst>
                                        </p:anim>
                                        <p:animEffect transition="in" filter="fade">
                                          <p:cBhvr>
                                            <p:cTn id="72" dur="500"/>
                                            <p:tgtEl>
                                              <p:spTgt spid="110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101"/>
                                            </p:tgtEl>
                                            <p:attrNameLst>
                                              <p:attrName>style.visibility</p:attrName>
                                            </p:attrNameLst>
                                          </p:cBhvr>
                                          <p:to>
                                            <p:strVal val="hidden"/>
                                          </p:to>
                                        </p:set>
                                      </p:childTnLst>
                                    </p:cTn>
                                  </p:par>
                                  <p:par>
                                    <p:cTn id="77" presetID="16" presetClass="entr" presetSubtype="21" fill="hold" grpId="0" nodeType="withEffect">
                                      <p:stCondLst>
                                        <p:cond delay="0"/>
                                      </p:stCondLst>
                                      <p:childTnLst>
                                        <p:set>
                                          <p:cBhvr>
                                            <p:cTn id="78" dur="1" fill="hold">
                                              <p:stCondLst>
                                                <p:cond delay="0"/>
                                              </p:stCondLst>
                                            </p:cTn>
                                            <p:tgtEl>
                                              <p:spTgt spid="2067"/>
                                            </p:tgtEl>
                                            <p:attrNameLst>
                                              <p:attrName>style.visibility</p:attrName>
                                            </p:attrNameLst>
                                          </p:cBhvr>
                                          <p:to>
                                            <p:strVal val="visible"/>
                                          </p:to>
                                        </p:set>
                                        <p:animEffect transition="in" filter="barn(inVertical)">
                                          <p:cBhvr>
                                            <p:cTn id="79" dur="500"/>
                                            <p:tgtEl>
                                              <p:spTgt spid="2067"/>
                                            </p:tgtEl>
                                          </p:cBhvr>
                                        </p:animEffect>
                                      </p:childTnLst>
                                    </p:cTn>
                                  </p:par>
                                  <p:par>
                                    <p:cTn id="80" presetID="42" presetClass="entr" presetSubtype="0" fill="hold" nodeType="withEffect">
                                      <p:stCondLst>
                                        <p:cond delay="0"/>
                                      </p:stCondLst>
                                      <p:childTnLst>
                                        <p:set>
                                          <p:cBhvr>
                                            <p:cTn id="81" dur="1" fill="hold">
                                              <p:stCondLst>
                                                <p:cond delay="0"/>
                                              </p:stCondLst>
                                            </p:cTn>
                                            <p:tgtEl>
                                              <p:spTgt spid="1109"/>
                                            </p:tgtEl>
                                            <p:attrNameLst>
                                              <p:attrName>style.visibility</p:attrName>
                                            </p:attrNameLst>
                                          </p:cBhvr>
                                          <p:to>
                                            <p:strVal val="visible"/>
                                          </p:to>
                                        </p:set>
                                        <p:animEffect transition="in" filter="fade">
                                          <p:cBhvr>
                                            <p:cTn id="82" dur="500"/>
                                            <p:tgtEl>
                                              <p:spTgt spid="1109"/>
                                            </p:tgtEl>
                                          </p:cBhvr>
                                        </p:animEffect>
                                        <p:anim calcmode="lin" valueType="num">
                                          <p:cBhvr>
                                            <p:cTn id="83" dur="500" fill="hold"/>
                                            <p:tgtEl>
                                              <p:spTgt spid="1109"/>
                                            </p:tgtEl>
                                            <p:attrNameLst>
                                              <p:attrName>ppt_x</p:attrName>
                                            </p:attrNameLst>
                                          </p:cBhvr>
                                          <p:tavLst>
                                            <p:tav tm="0">
                                              <p:val>
                                                <p:strVal val="#ppt_x"/>
                                              </p:val>
                                            </p:tav>
                                            <p:tav tm="100000">
                                              <p:val>
                                                <p:strVal val="#ppt_x"/>
                                              </p:val>
                                            </p:tav>
                                          </p:tavLst>
                                        </p:anim>
                                        <p:anim calcmode="lin" valueType="num">
                                          <p:cBhvr>
                                            <p:cTn id="84" dur="500" fill="hold"/>
                                            <p:tgtEl>
                                              <p:spTgt spid="1109"/>
                                            </p:tgtEl>
                                            <p:attrNameLst>
                                              <p:attrName>ppt_y</p:attrName>
                                            </p:attrNameLst>
                                          </p:cBhvr>
                                          <p:tavLst>
                                            <p:tav tm="0">
                                              <p:val>
                                                <p:strVal val="#ppt_y+.1"/>
                                              </p:val>
                                            </p:tav>
                                            <p:tav tm="100000">
                                              <p:val>
                                                <p:strVal val="#ppt_y"/>
                                              </p:val>
                                            </p:tav>
                                          </p:tavLst>
                                        </p:anim>
                                      </p:childTnLst>
                                    </p:cTn>
                                  </p:par>
                                  <p:par>
                                    <p:cTn id="85" presetID="12" presetClass="entr" presetSubtype="8" fill="hold" grpId="0" nodeType="withEffect">
                                      <p:stCondLst>
                                        <p:cond delay="0"/>
                                      </p:stCondLst>
                                      <p:childTnLst>
                                        <p:set>
                                          <p:cBhvr>
                                            <p:cTn id="86" dur="1" fill="hold">
                                              <p:stCondLst>
                                                <p:cond delay="0"/>
                                              </p:stCondLst>
                                            </p:cTn>
                                            <p:tgtEl>
                                              <p:spTgt spid="1107"/>
                                            </p:tgtEl>
                                            <p:attrNameLst>
                                              <p:attrName>style.visibility</p:attrName>
                                            </p:attrNameLst>
                                          </p:cBhvr>
                                          <p:to>
                                            <p:strVal val="visible"/>
                                          </p:to>
                                        </p:set>
                                        <p:anim calcmode="lin" valueType="num">
                                          <p:cBhvr additive="base">
                                            <p:cTn id="87" dur="500"/>
                                            <p:tgtEl>
                                              <p:spTgt spid="1107"/>
                                            </p:tgtEl>
                                            <p:attrNameLst>
                                              <p:attrName>ppt_x</p:attrName>
                                            </p:attrNameLst>
                                          </p:cBhvr>
                                          <p:tavLst>
                                            <p:tav tm="0">
                                              <p:val>
                                                <p:strVal val="#ppt_x-#ppt_w*1.125000"/>
                                              </p:val>
                                            </p:tav>
                                            <p:tav tm="100000">
                                              <p:val>
                                                <p:strVal val="#ppt_x"/>
                                              </p:val>
                                            </p:tav>
                                          </p:tavLst>
                                        </p:anim>
                                        <p:animEffect transition="in" filter="wipe(right)">
                                          <p:cBhvr>
                                            <p:cTn id="88" dur="5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136" grpId="0"/>
          <p:bldP spid="1096" grpId="0"/>
          <p:bldP spid="2067" grpId="0" animBg="1"/>
          <p:bldP spid="110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par>
                                    <p:cTn id="12" presetID="6" presetClass="emph" presetSubtype="0" repeatCount="3000" autoRev="1" fill="hold" grpId="1" nodeType="withEffect">
                                      <p:stCondLst>
                                        <p:cond delay="0"/>
                                      </p:stCondLst>
                                      <p:childTnLst>
                                        <p:animScale>
                                          <p:cBhvr>
                                            <p:cTn id="13" dur="500" fill="hold"/>
                                            <p:tgtEl>
                                              <p:spTgt spid="2"/>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056"/>
                                            </p:tgtEl>
                                            <p:attrNameLst>
                                              <p:attrName>style.visibility</p:attrName>
                                            </p:attrNameLst>
                                          </p:cBhvr>
                                          <p:to>
                                            <p:strVal val="visible"/>
                                          </p:to>
                                        </p:set>
                                        <p:anim calcmode="lin" valueType="num">
                                          <p:cBhvr>
                                            <p:cTn id="18" dur="500" fill="hold"/>
                                            <p:tgtEl>
                                              <p:spTgt spid="2056"/>
                                            </p:tgtEl>
                                            <p:attrNameLst>
                                              <p:attrName>ppt_w</p:attrName>
                                            </p:attrNameLst>
                                          </p:cBhvr>
                                          <p:tavLst>
                                            <p:tav tm="0">
                                              <p:val>
                                                <p:fltVal val="0"/>
                                              </p:val>
                                            </p:tav>
                                            <p:tav tm="100000">
                                              <p:val>
                                                <p:strVal val="#ppt_w"/>
                                              </p:val>
                                            </p:tav>
                                          </p:tavLst>
                                        </p:anim>
                                        <p:anim calcmode="lin" valueType="num">
                                          <p:cBhvr>
                                            <p:cTn id="19" dur="500" fill="hold"/>
                                            <p:tgtEl>
                                              <p:spTgt spid="2056"/>
                                            </p:tgtEl>
                                            <p:attrNameLst>
                                              <p:attrName>ppt_h</p:attrName>
                                            </p:attrNameLst>
                                          </p:cBhvr>
                                          <p:tavLst>
                                            <p:tav tm="0">
                                              <p:val>
                                                <p:fltVal val="0"/>
                                              </p:val>
                                            </p:tav>
                                            <p:tav tm="100000">
                                              <p:val>
                                                <p:strVal val="#ppt_h"/>
                                              </p:val>
                                            </p:tav>
                                          </p:tavLst>
                                        </p:anim>
                                        <p:animEffect transition="in" filter="fade">
                                          <p:cBhvr>
                                            <p:cTn id="20" dur="500"/>
                                            <p:tgtEl>
                                              <p:spTgt spid="2056"/>
                                            </p:tgtEl>
                                          </p:cBhvr>
                                        </p:animEffect>
                                      </p:childTnLst>
                                    </p:cTn>
                                  </p:par>
                                </p:childTnLst>
                              </p:cTn>
                            </p:par>
                            <p:par>
                              <p:cTn id="21" fill="hold">
                                <p:stCondLst>
                                  <p:cond delay="500"/>
                                </p:stCondLst>
                                <p:childTnLst>
                                  <p:par>
                                    <p:cTn id="22" presetID="2" presetClass="entr" presetSubtype="2" fill="hold" nodeType="afterEffect">
                                      <p:stCondLst>
                                        <p:cond delay="0"/>
                                      </p:stCondLst>
                                      <p:childTnLst>
                                        <p:set>
                                          <p:cBhvr>
                                            <p:cTn id="23" dur="1" fill="hold">
                                              <p:stCondLst>
                                                <p:cond delay="0"/>
                                              </p:stCondLst>
                                            </p:cTn>
                                            <p:tgtEl>
                                              <p:spTgt spid="2058"/>
                                            </p:tgtEl>
                                            <p:attrNameLst>
                                              <p:attrName>style.visibility</p:attrName>
                                            </p:attrNameLst>
                                          </p:cBhvr>
                                          <p:to>
                                            <p:strVal val="visible"/>
                                          </p:to>
                                        </p:set>
                                        <p:anim calcmode="lin" valueType="num">
                                          <p:cBhvr additive="base">
                                            <p:cTn id="24" dur="500" fill="hold"/>
                                            <p:tgtEl>
                                              <p:spTgt spid="2058"/>
                                            </p:tgtEl>
                                            <p:attrNameLst>
                                              <p:attrName>ppt_x</p:attrName>
                                            </p:attrNameLst>
                                          </p:cBhvr>
                                          <p:tavLst>
                                            <p:tav tm="0">
                                              <p:val>
                                                <p:strVal val="1+#ppt_w/2"/>
                                              </p:val>
                                            </p:tav>
                                            <p:tav tm="100000">
                                              <p:val>
                                                <p:strVal val="#ppt_x"/>
                                              </p:val>
                                            </p:tav>
                                          </p:tavLst>
                                        </p:anim>
                                        <p:anim calcmode="lin" valueType="num">
                                          <p:cBhvr additive="base">
                                            <p:cTn id="25" dur="500" fill="hold"/>
                                            <p:tgtEl>
                                              <p:spTgt spid="205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058"/>
                                            </p:tgtEl>
                                            <p:attrNameLst>
                                              <p:attrName>style.visibility</p:attrName>
                                            </p:attrNameLst>
                                          </p:cBhvr>
                                          <p:to>
                                            <p:strVal val="hidden"/>
                                          </p:to>
                                        </p:set>
                                      </p:childTnLst>
                                    </p:cTn>
                                  </p:par>
                                  <p:par>
                                    <p:cTn id="30" presetID="53" presetClass="entr" presetSubtype="16" fill="hold" nodeType="withEffect">
                                      <p:stCondLst>
                                        <p:cond delay="0"/>
                                      </p:stCondLst>
                                      <p:childTnLst>
                                        <p:set>
                                          <p:cBhvr>
                                            <p:cTn id="31" dur="1" fill="hold">
                                              <p:stCondLst>
                                                <p:cond delay="0"/>
                                              </p:stCondLst>
                                            </p:cTn>
                                            <p:tgtEl>
                                              <p:spTgt spid="125"/>
                                            </p:tgtEl>
                                            <p:attrNameLst>
                                              <p:attrName>style.visibility</p:attrName>
                                            </p:attrNameLst>
                                          </p:cBhvr>
                                          <p:to>
                                            <p:strVal val="visible"/>
                                          </p:to>
                                        </p:set>
                                        <p:anim calcmode="lin" valueType="num">
                                          <p:cBhvr>
                                            <p:cTn id="32" dur="500" fill="hold"/>
                                            <p:tgtEl>
                                              <p:spTgt spid="125"/>
                                            </p:tgtEl>
                                            <p:attrNameLst>
                                              <p:attrName>ppt_w</p:attrName>
                                            </p:attrNameLst>
                                          </p:cBhvr>
                                          <p:tavLst>
                                            <p:tav tm="0">
                                              <p:val>
                                                <p:fltVal val="0"/>
                                              </p:val>
                                            </p:tav>
                                            <p:tav tm="100000">
                                              <p:val>
                                                <p:strVal val="#ppt_w"/>
                                              </p:val>
                                            </p:tav>
                                          </p:tavLst>
                                        </p:anim>
                                        <p:anim calcmode="lin" valueType="num">
                                          <p:cBhvr>
                                            <p:cTn id="33" dur="500" fill="hold"/>
                                            <p:tgtEl>
                                              <p:spTgt spid="125"/>
                                            </p:tgtEl>
                                            <p:attrNameLst>
                                              <p:attrName>ppt_h</p:attrName>
                                            </p:attrNameLst>
                                          </p:cBhvr>
                                          <p:tavLst>
                                            <p:tav tm="0">
                                              <p:val>
                                                <p:fltVal val="0"/>
                                              </p:val>
                                            </p:tav>
                                            <p:tav tm="100000">
                                              <p:val>
                                                <p:strVal val="#ppt_h"/>
                                              </p:val>
                                            </p:tav>
                                          </p:tavLst>
                                        </p:anim>
                                        <p:animEffect transition="in" filter="fade">
                                          <p:cBhvr>
                                            <p:cTn id="34" dur="500"/>
                                            <p:tgtEl>
                                              <p:spTgt spid="125"/>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left)">
                                          <p:cBhvr>
                                            <p:cTn id="38" dur="10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39"/>
                                            </p:tgtEl>
                                            <p:attrNameLst>
                                              <p:attrName>style.visibility</p:attrName>
                                            </p:attrNameLst>
                                          </p:cBhvr>
                                          <p:to>
                                            <p:strVal val="visible"/>
                                          </p:to>
                                        </p:set>
                                        <p:anim calcmode="lin" valueType="num">
                                          <p:cBhvr additive="base">
                                            <p:cTn id="43" dur="500" fill="hold"/>
                                            <p:tgtEl>
                                              <p:spTgt spid="139"/>
                                            </p:tgtEl>
                                            <p:attrNameLst>
                                              <p:attrName>ppt_x</p:attrName>
                                            </p:attrNameLst>
                                          </p:cBhvr>
                                          <p:tavLst>
                                            <p:tav tm="0">
                                              <p:val>
                                                <p:strVal val="0-#ppt_w/2"/>
                                              </p:val>
                                            </p:tav>
                                            <p:tav tm="100000">
                                              <p:val>
                                                <p:strVal val="#ppt_x"/>
                                              </p:val>
                                            </p:tav>
                                          </p:tavLst>
                                        </p:anim>
                                        <p:anim calcmode="lin" valueType="num">
                                          <p:cBhvr additive="base">
                                            <p:cTn id="44" dur="500" fill="hold"/>
                                            <p:tgtEl>
                                              <p:spTgt spid="13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39"/>
                                            </p:tgtEl>
                                            <p:attrNameLst>
                                              <p:attrName>style.visibility</p:attrName>
                                            </p:attrNameLst>
                                          </p:cBhvr>
                                          <p:to>
                                            <p:strVal val="hidden"/>
                                          </p:to>
                                        </p:set>
                                      </p:childTnLst>
                                    </p:cTn>
                                  </p:par>
                                  <p:par>
                                    <p:cTn id="49" presetID="53" presetClass="entr" presetSubtype="16" fill="hold" nodeType="withEffect">
                                      <p:stCondLst>
                                        <p:cond delay="0"/>
                                      </p:stCondLst>
                                      <p:childTnLst>
                                        <p:set>
                                          <p:cBhvr>
                                            <p:cTn id="50" dur="1" fill="hold">
                                              <p:stCondLst>
                                                <p:cond delay="0"/>
                                              </p:stCondLst>
                                            </p:cTn>
                                            <p:tgtEl>
                                              <p:spTgt spid="2062"/>
                                            </p:tgtEl>
                                            <p:attrNameLst>
                                              <p:attrName>style.visibility</p:attrName>
                                            </p:attrNameLst>
                                          </p:cBhvr>
                                          <p:to>
                                            <p:strVal val="visible"/>
                                          </p:to>
                                        </p:set>
                                        <p:anim calcmode="lin" valueType="num">
                                          <p:cBhvr>
                                            <p:cTn id="51" dur="500" fill="hold"/>
                                            <p:tgtEl>
                                              <p:spTgt spid="2062"/>
                                            </p:tgtEl>
                                            <p:attrNameLst>
                                              <p:attrName>ppt_w</p:attrName>
                                            </p:attrNameLst>
                                          </p:cBhvr>
                                          <p:tavLst>
                                            <p:tav tm="0">
                                              <p:val>
                                                <p:fltVal val="0"/>
                                              </p:val>
                                            </p:tav>
                                            <p:tav tm="100000">
                                              <p:val>
                                                <p:strVal val="#ppt_w"/>
                                              </p:val>
                                            </p:tav>
                                          </p:tavLst>
                                        </p:anim>
                                        <p:anim calcmode="lin" valueType="num">
                                          <p:cBhvr>
                                            <p:cTn id="52" dur="500" fill="hold"/>
                                            <p:tgtEl>
                                              <p:spTgt spid="2062"/>
                                            </p:tgtEl>
                                            <p:attrNameLst>
                                              <p:attrName>ppt_h</p:attrName>
                                            </p:attrNameLst>
                                          </p:cBhvr>
                                          <p:tavLst>
                                            <p:tav tm="0">
                                              <p:val>
                                                <p:fltVal val="0"/>
                                              </p:val>
                                            </p:tav>
                                            <p:tav tm="100000">
                                              <p:val>
                                                <p:strVal val="#ppt_h"/>
                                              </p:val>
                                            </p:tav>
                                          </p:tavLst>
                                        </p:anim>
                                        <p:animEffect transition="in" filter="fade">
                                          <p:cBhvr>
                                            <p:cTn id="53" dur="500"/>
                                            <p:tgtEl>
                                              <p:spTgt spid="2062"/>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096"/>
                                            </p:tgtEl>
                                            <p:attrNameLst>
                                              <p:attrName>style.visibility</p:attrName>
                                            </p:attrNameLst>
                                          </p:cBhvr>
                                          <p:to>
                                            <p:strVal val="visible"/>
                                          </p:to>
                                        </p:set>
                                        <p:animEffect transition="in" filter="wipe(left)">
                                          <p:cBhvr>
                                            <p:cTn id="57" dur="500"/>
                                            <p:tgtEl>
                                              <p:spTgt spid="109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098"/>
                                            </p:tgtEl>
                                            <p:attrNameLst>
                                              <p:attrName>style.visibility</p:attrName>
                                            </p:attrNameLst>
                                          </p:cBhvr>
                                          <p:to>
                                            <p:strVal val="visible"/>
                                          </p:to>
                                        </p:set>
                                        <p:anim calcmode="lin" valueType="num">
                                          <p:cBhvr additive="base">
                                            <p:cTn id="62" dur="500" fill="hold"/>
                                            <p:tgtEl>
                                              <p:spTgt spid="1098"/>
                                            </p:tgtEl>
                                            <p:attrNameLst>
                                              <p:attrName>ppt_x</p:attrName>
                                            </p:attrNameLst>
                                          </p:cBhvr>
                                          <p:tavLst>
                                            <p:tav tm="0">
                                              <p:val>
                                                <p:strVal val="0-#ppt_w/2"/>
                                              </p:val>
                                            </p:tav>
                                            <p:tav tm="100000">
                                              <p:val>
                                                <p:strVal val="#ppt_x"/>
                                              </p:val>
                                            </p:tav>
                                          </p:tavLst>
                                        </p:anim>
                                        <p:anim calcmode="lin" valueType="num">
                                          <p:cBhvr additive="base">
                                            <p:cTn id="63" dur="500" fill="hold"/>
                                            <p:tgtEl>
                                              <p:spTgt spid="1098"/>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098"/>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1101"/>
                                            </p:tgtEl>
                                            <p:attrNameLst>
                                              <p:attrName>style.visibility</p:attrName>
                                            </p:attrNameLst>
                                          </p:cBhvr>
                                          <p:to>
                                            <p:strVal val="visible"/>
                                          </p:to>
                                        </p:set>
                                        <p:anim calcmode="lin" valueType="num">
                                          <p:cBhvr>
                                            <p:cTn id="70" dur="500" fill="hold"/>
                                            <p:tgtEl>
                                              <p:spTgt spid="1101"/>
                                            </p:tgtEl>
                                            <p:attrNameLst>
                                              <p:attrName>ppt_w</p:attrName>
                                            </p:attrNameLst>
                                          </p:cBhvr>
                                          <p:tavLst>
                                            <p:tav tm="0">
                                              <p:val>
                                                <p:fltVal val="0"/>
                                              </p:val>
                                            </p:tav>
                                            <p:tav tm="100000">
                                              <p:val>
                                                <p:strVal val="#ppt_w"/>
                                              </p:val>
                                            </p:tav>
                                          </p:tavLst>
                                        </p:anim>
                                        <p:anim calcmode="lin" valueType="num">
                                          <p:cBhvr>
                                            <p:cTn id="71" dur="500" fill="hold"/>
                                            <p:tgtEl>
                                              <p:spTgt spid="1101"/>
                                            </p:tgtEl>
                                            <p:attrNameLst>
                                              <p:attrName>ppt_h</p:attrName>
                                            </p:attrNameLst>
                                          </p:cBhvr>
                                          <p:tavLst>
                                            <p:tav tm="0">
                                              <p:val>
                                                <p:fltVal val="0"/>
                                              </p:val>
                                            </p:tav>
                                            <p:tav tm="100000">
                                              <p:val>
                                                <p:strVal val="#ppt_h"/>
                                              </p:val>
                                            </p:tav>
                                          </p:tavLst>
                                        </p:anim>
                                        <p:animEffect transition="in" filter="fade">
                                          <p:cBhvr>
                                            <p:cTn id="72" dur="500"/>
                                            <p:tgtEl>
                                              <p:spTgt spid="1101"/>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101"/>
                                            </p:tgtEl>
                                            <p:attrNameLst>
                                              <p:attrName>style.visibility</p:attrName>
                                            </p:attrNameLst>
                                          </p:cBhvr>
                                          <p:to>
                                            <p:strVal val="hidden"/>
                                          </p:to>
                                        </p:set>
                                      </p:childTnLst>
                                    </p:cTn>
                                  </p:par>
                                  <p:par>
                                    <p:cTn id="77" presetID="16" presetClass="entr" presetSubtype="21" fill="hold" grpId="0" nodeType="withEffect">
                                      <p:stCondLst>
                                        <p:cond delay="0"/>
                                      </p:stCondLst>
                                      <p:childTnLst>
                                        <p:set>
                                          <p:cBhvr>
                                            <p:cTn id="78" dur="1" fill="hold">
                                              <p:stCondLst>
                                                <p:cond delay="0"/>
                                              </p:stCondLst>
                                            </p:cTn>
                                            <p:tgtEl>
                                              <p:spTgt spid="2067"/>
                                            </p:tgtEl>
                                            <p:attrNameLst>
                                              <p:attrName>style.visibility</p:attrName>
                                            </p:attrNameLst>
                                          </p:cBhvr>
                                          <p:to>
                                            <p:strVal val="visible"/>
                                          </p:to>
                                        </p:set>
                                        <p:animEffect transition="in" filter="barn(inVertical)">
                                          <p:cBhvr>
                                            <p:cTn id="79" dur="500"/>
                                            <p:tgtEl>
                                              <p:spTgt spid="2067"/>
                                            </p:tgtEl>
                                          </p:cBhvr>
                                        </p:animEffect>
                                      </p:childTnLst>
                                    </p:cTn>
                                  </p:par>
                                  <p:par>
                                    <p:cTn id="80" presetID="42" presetClass="entr" presetSubtype="0" fill="hold" nodeType="withEffect">
                                      <p:stCondLst>
                                        <p:cond delay="0"/>
                                      </p:stCondLst>
                                      <p:childTnLst>
                                        <p:set>
                                          <p:cBhvr>
                                            <p:cTn id="81" dur="1" fill="hold">
                                              <p:stCondLst>
                                                <p:cond delay="0"/>
                                              </p:stCondLst>
                                            </p:cTn>
                                            <p:tgtEl>
                                              <p:spTgt spid="1109"/>
                                            </p:tgtEl>
                                            <p:attrNameLst>
                                              <p:attrName>style.visibility</p:attrName>
                                            </p:attrNameLst>
                                          </p:cBhvr>
                                          <p:to>
                                            <p:strVal val="visible"/>
                                          </p:to>
                                        </p:set>
                                        <p:animEffect transition="in" filter="fade">
                                          <p:cBhvr>
                                            <p:cTn id="82" dur="500"/>
                                            <p:tgtEl>
                                              <p:spTgt spid="1109"/>
                                            </p:tgtEl>
                                          </p:cBhvr>
                                        </p:animEffect>
                                        <p:anim calcmode="lin" valueType="num">
                                          <p:cBhvr>
                                            <p:cTn id="83" dur="500" fill="hold"/>
                                            <p:tgtEl>
                                              <p:spTgt spid="1109"/>
                                            </p:tgtEl>
                                            <p:attrNameLst>
                                              <p:attrName>ppt_x</p:attrName>
                                            </p:attrNameLst>
                                          </p:cBhvr>
                                          <p:tavLst>
                                            <p:tav tm="0">
                                              <p:val>
                                                <p:strVal val="#ppt_x"/>
                                              </p:val>
                                            </p:tav>
                                            <p:tav tm="100000">
                                              <p:val>
                                                <p:strVal val="#ppt_x"/>
                                              </p:val>
                                            </p:tav>
                                          </p:tavLst>
                                        </p:anim>
                                        <p:anim calcmode="lin" valueType="num">
                                          <p:cBhvr>
                                            <p:cTn id="84" dur="500" fill="hold"/>
                                            <p:tgtEl>
                                              <p:spTgt spid="1109"/>
                                            </p:tgtEl>
                                            <p:attrNameLst>
                                              <p:attrName>ppt_y</p:attrName>
                                            </p:attrNameLst>
                                          </p:cBhvr>
                                          <p:tavLst>
                                            <p:tav tm="0">
                                              <p:val>
                                                <p:strVal val="#ppt_y+.1"/>
                                              </p:val>
                                            </p:tav>
                                            <p:tav tm="100000">
                                              <p:val>
                                                <p:strVal val="#ppt_y"/>
                                              </p:val>
                                            </p:tav>
                                          </p:tavLst>
                                        </p:anim>
                                      </p:childTnLst>
                                    </p:cTn>
                                  </p:par>
                                  <p:par>
                                    <p:cTn id="85" presetID="12" presetClass="entr" presetSubtype="8" fill="hold" grpId="0" nodeType="withEffect">
                                      <p:stCondLst>
                                        <p:cond delay="0"/>
                                      </p:stCondLst>
                                      <p:childTnLst>
                                        <p:set>
                                          <p:cBhvr>
                                            <p:cTn id="86" dur="1" fill="hold">
                                              <p:stCondLst>
                                                <p:cond delay="0"/>
                                              </p:stCondLst>
                                            </p:cTn>
                                            <p:tgtEl>
                                              <p:spTgt spid="1107"/>
                                            </p:tgtEl>
                                            <p:attrNameLst>
                                              <p:attrName>style.visibility</p:attrName>
                                            </p:attrNameLst>
                                          </p:cBhvr>
                                          <p:to>
                                            <p:strVal val="visible"/>
                                          </p:to>
                                        </p:set>
                                        <p:anim calcmode="lin" valueType="num">
                                          <p:cBhvr additive="base">
                                            <p:cTn id="87" dur="500"/>
                                            <p:tgtEl>
                                              <p:spTgt spid="1107"/>
                                            </p:tgtEl>
                                            <p:attrNameLst>
                                              <p:attrName>ppt_x</p:attrName>
                                            </p:attrNameLst>
                                          </p:cBhvr>
                                          <p:tavLst>
                                            <p:tav tm="0">
                                              <p:val>
                                                <p:strVal val="#ppt_x-#ppt_w*1.125000"/>
                                              </p:val>
                                            </p:tav>
                                            <p:tav tm="100000">
                                              <p:val>
                                                <p:strVal val="#ppt_x"/>
                                              </p:val>
                                            </p:tav>
                                          </p:tavLst>
                                        </p:anim>
                                        <p:animEffect transition="in" filter="wipe(right)">
                                          <p:cBhvr>
                                            <p:cTn id="88" dur="5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136" grpId="0"/>
          <p:bldP spid="1096" grpId="0"/>
          <p:bldP spid="2067" grpId="0" animBg="1"/>
          <p:bldP spid="110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 descr="D:\d drive\MJ WORK\Pooja mam (physics)\State board\9th state board\Sound\Gray-plain-website-background.jp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5401" y="-14288"/>
            <a:ext cx="9194803" cy="517207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4659099" y="1232941"/>
            <a:ext cx="2805545" cy="3440545"/>
            <a:chOff x="4610100" y="1047750"/>
            <a:chExt cx="3086100" cy="3784600"/>
          </a:xfrm>
          <a:scene3d>
            <a:camera prst="perspectiveLeft" fov="3300000">
              <a:rot lat="2126079" lon="2231089" rev="19470600"/>
            </a:camera>
            <a:lightRig rig="threePt" dir="t"/>
          </a:scene3d>
        </p:grpSpPr>
        <p:cxnSp>
          <p:nvCxnSpPr>
            <p:cNvPr id="3" name="Straight Connector 2"/>
            <p:cNvCxnSpPr/>
            <p:nvPr/>
          </p:nvCxnSpPr>
          <p:spPr>
            <a:xfrm flipH="1">
              <a:off x="4610100" y="3505200"/>
              <a:ext cx="876300" cy="1085850"/>
            </a:xfrm>
            <a:prstGeom prst="line">
              <a:avLst/>
            </a:prstGeom>
            <a:ln w="57150">
              <a:solidFill>
                <a:schemeClr val="accent6">
                  <a:lumMod val="75000"/>
                </a:schemeClr>
              </a:solidFill>
            </a:ln>
            <a:sp3d z="6350" extrusionH="12700">
              <a:bevelT/>
              <a:bevelB/>
            </a:sp3d>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5118100" y="3746500"/>
              <a:ext cx="876300" cy="1085850"/>
            </a:xfrm>
            <a:prstGeom prst="line">
              <a:avLst/>
            </a:prstGeom>
            <a:ln w="57150">
              <a:solidFill>
                <a:schemeClr val="accent6">
                  <a:lumMod val="75000"/>
                </a:schemeClr>
              </a:solidFill>
            </a:ln>
            <a:sp3d z="6350" extrusionH="12700">
              <a:bevelT/>
              <a:bevelB/>
            </a:sp3d>
          </p:spPr>
          <p:style>
            <a:lnRef idx="1">
              <a:schemeClr val="accent1"/>
            </a:lnRef>
            <a:fillRef idx="0">
              <a:schemeClr val="accent1"/>
            </a:fillRef>
            <a:effectRef idx="0">
              <a:schemeClr val="accent1"/>
            </a:effectRef>
            <a:fontRef idx="minor">
              <a:schemeClr val="tx1"/>
            </a:fontRef>
          </p:style>
        </p:cxnSp>
        <p:sp>
          <p:nvSpPr>
            <p:cNvPr id="5" name="Arc 4"/>
            <p:cNvSpPr/>
            <p:nvPr/>
          </p:nvSpPr>
          <p:spPr>
            <a:xfrm>
              <a:off x="4953000" y="1047750"/>
              <a:ext cx="2743200" cy="2743200"/>
            </a:xfrm>
            <a:prstGeom prst="arc">
              <a:avLst>
                <a:gd name="adj1" fmla="val 7630455"/>
                <a:gd name="adj2" fmla="val 6283428"/>
              </a:avLst>
            </a:prstGeom>
            <a:ln w="57150">
              <a:solidFill>
                <a:schemeClr val="accent6">
                  <a:lumMod val="75000"/>
                </a:schemeClr>
              </a:solidFill>
            </a:ln>
            <a:sp3d z="6350" extrusionH="12700">
              <a:bevelT/>
              <a:bevelB/>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p:cNvGrpSpPr/>
          <p:nvPr/>
        </p:nvGrpSpPr>
        <p:grpSpPr>
          <a:xfrm>
            <a:off x="5627132" y="350250"/>
            <a:ext cx="1841442" cy="1637071"/>
            <a:chOff x="3367172" y="-933450"/>
            <a:chExt cx="3262228" cy="3190189"/>
          </a:xfrm>
        </p:grpSpPr>
        <p:sp>
          <p:nvSpPr>
            <p:cNvPr id="25" name="Oval 24"/>
            <p:cNvSpPr/>
            <p:nvPr/>
          </p:nvSpPr>
          <p:spPr>
            <a:xfrm>
              <a:off x="4419209" y="666749"/>
              <a:ext cx="1143391" cy="1118141"/>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162414" y="290513"/>
              <a:ext cx="1674038" cy="1637071"/>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876832" y="-104776"/>
              <a:ext cx="2228145" cy="2178942"/>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652244" y="-450533"/>
              <a:ext cx="2696056" cy="2636520"/>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367172" y="-933450"/>
              <a:ext cx="3262228" cy="3190189"/>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5794151" y="3257255"/>
            <a:ext cx="1674038" cy="1637071"/>
            <a:chOff x="3590925" y="2428875"/>
            <a:chExt cx="2965662" cy="2900172"/>
          </a:xfrm>
        </p:grpSpPr>
        <p:sp>
          <p:nvSpPr>
            <p:cNvPr id="29" name="Oval 28"/>
            <p:cNvSpPr/>
            <p:nvPr/>
          </p:nvSpPr>
          <p:spPr>
            <a:xfrm>
              <a:off x="4495799" y="3130010"/>
              <a:ext cx="1143391" cy="1118141"/>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240987" y="2886075"/>
              <a:ext cx="1674038" cy="1637071"/>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038600" y="2724150"/>
              <a:ext cx="2025586" cy="1980856"/>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873640" y="2571750"/>
              <a:ext cx="2450960" cy="2396836"/>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590925" y="2428875"/>
              <a:ext cx="2965662" cy="2900172"/>
            </a:xfrm>
            <a:prstGeom prst="ellipse">
              <a:avLst/>
            </a:prstGeom>
            <a:noFill/>
            <a:ln>
              <a:solidFill>
                <a:schemeClr val="bg1"/>
              </a:solidFill>
            </a:ln>
            <a:scene3d>
              <a:camera prst="perspectiveHeroicExtremeRightFacing" fov="3900000">
                <a:rot lat="10800000" lon="12000000" rev="1800000"/>
              </a:camera>
              <a:lightRig rig="threePt" dir="t"/>
            </a:scene3d>
            <a:sp3d extrusionH="38100">
              <a:bevelT w="63500" h="6350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4" name="Straight Connector 33"/>
          <p:cNvCxnSpPr/>
          <p:nvPr/>
        </p:nvCxnSpPr>
        <p:spPr>
          <a:xfrm>
            <a:off x="4432300" y="2659126"/>
            <a:ext cx="4219339" cy="0"/>
          </a:xfrm>
          <a:prstGeom prst="line">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3605429" y="-3143250"/>
            <a:ext cx="5694808" cy="5669747"/>
            <a:chOff x="1929029" y="-3270885"/>
            <a:chExt cx="5694808" cy="5669747"/>
          </a:xfrm>
        </p:grpSpPr>
        <p:sp>
          <p:nvSpPr>
            <p:cNvPr id="51" name="Arc 50"/>
            <p:cNvSpPr/>
            <p:nvPr/>
          </p:nvSpPr>
          <p:spPr>
            <a:xfrm rot="8161799">
              <a:off x="2695286" y="-2195944"/>
              <a:ext cx="3889631" cy="4302362"/>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8161799">
              <a:off x="2477944" y="-2496563"/>
              <a:ext cx="4278594" cy="4732598"/>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8161799">
              <a:off x="2204132" y="-2820065"/>
              <a:ext cx="4706453" cy="5205858"/>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8161799">
              <a:off x="1929029" y="-3270885"/>
              <a:ext cx="5694808" cy="5669747"/>
            </a:xfrm>
            <a:prstGeom prst="arc">
              <a:avLst>
                <a:gd name="adj1" fmla="val 15442360"/>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6" name="Group 55"/>
          <p:cNvGrpSpPr/>
          <p:nvPr/>
        </p:nvGrpSpPr>
        <p:grpSpPr>
          <a:xfrm flipV="1">
            <a:off x="3677792" y="2775585"/>
            <a:ext cx="5694808" cy="5669747"/>
            <a:chOff x="1929029" y="-3270885"/>
            <a:chExt cx="5694808" cy="5669747"/>
          </a:xfrm>
        </p:grpSpPr>
        <p:sp>
          <p:nvSpPr>
            <p:cNvPr id="57" name="Arc 56"/>
            <p:cNvSpPr/>
            <p:nvPr/>
          </p:nvSpPr>
          <p:spPr>
            <a:xfrm rot="8161799">
              <a:off x="2695286" y="-2195944"/>
              <a:ext cx="3889631" cy="4302362"/>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8161799">
              <a:off x="2477944" y="-2496563"/>
              <a:ext cx="4278594" cy="4732598"/>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8161799">
              <a:off x="2204132" y="-2820065"/>
              <a:ext cx="4706453" cy="5205858"/>
            </a:xfrm>
            <a:prstGeom prst="arc">
              <a:avLst>
                <a:gd name="adj1" fmla="val 15048893"/>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8161799">
              <a:off x="1929029" y="-3270885"/>
              <a:ext cx="5694808" cy="5669747"/>
            </a:xfrm>
            <a:prstGeom prst="arc">
              <a:avLst>
                <a:gd name="adj1" fmla="val 15326427"/>
                <a:gd name="adj2" fmla="val 904078"/>
              </a:avLst>
            </a:prstGeom>
            <a:ln w="38100">
              <a:solidFill>
                <a:schemeClr val="bg1">
                  <a:lumMod val="6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4" name="Rectangle 63"/>
          <p:cNvSpPr/>
          <p:nvPr/>
        </p:nvSpPr>
        <p:spPr>
          <a:xfrm>
            <a:off x="288193" y="181584"/>
            <a:ext cx="4969607" cy="682238"/>
          </a:xfrm>
          <a:prstGeom prst="rect">
            <a:avLst/>
          </a:prstGeom>
        </p:spPr>
        <p:txBody>
          <a:bodyPr wrap="square">
            <a:spAutoFit/>
          </a:bodyPr>
          <a:lstStyle/>
          <a:p>
            <a:pPr algn="ctr">
              <a:lnSpc>
                <a:spcPts val="2300"/>
              </a:lnSpc>
              <a:defRPr/>
            </a:pPr>
            <a:r>
              <a:rPr lang="en-US" sz="240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Magnetic field due to current through a </a:t>
            </a:r>
            <a:r>
              <a:rPr lang="en-US" sz="2800"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CIRCULAR LOOP</a:t>
            </a:r>
            <a:endParaRPr lang="en-US" sz="280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sp>
        <p:nvSpPr>
          <p:cNvPr id="65" name="Isosceles Triangle 64"/>
          <p:cNvSpPr/>
          <p:nvPr/>
        </p:nvSpPr>
        <p:spPr>
          <a:xfrm rot="16200000">
            <a:off x="6448759" y="1701180"/>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rot="16333144">
            <a:off x="6448633" y="1786538"/>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rot="16160256">
            <a:off x="6448497" y="1871990"/>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rot="5613121">
            <a:off x="6496327" y="568747"/>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5640000">
            <a:off x="6500026" y="32602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rot="5628107">
            <a:off x="6541115" y="423844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6200000">
            <a:off x="6466439" y="2079605"/>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16200000">
            <a:off x="6466439" y="2201311"/>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rot="16200000">
            <a:off x="6466439" y="2339422"/>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rot="16200000">
            <a:off x="6466439" y="2484420"/>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p:nvSpPr>
        <p:spPr>
          <a:xfrm rot="12240000">
            <a:off x="8143852" y="99671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rot="12240000">
            <a:off x="8295108" y="105560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2240000">
            <a:off x="8430537" y="1106362"/>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p:nvSpPr>
        <p:spPr>
          <a:xfrm rot="12480196">
            <a:off x="8702146" y="1284269"/>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5133625" y="1585363"/>
            <a:ext cx="2583379" cy="2676526"/>
          </a:xfrm>
          <a:prstGeom prst="arc">
            <a:avLst>
              <a:gd name="adj1" fmla="val 13097886"/>
              <a:gd name="adj2" fmla="val 2688660"/>
            </a:avLst>
          </a:prstGeom>
          <a:ln w="57150">
            <a:solidFill>
              <a:schemeClr val="accent6">
                <a:lumMod val="75000"/>
              </a:schemeClr>
            </a:solidFill>
          </a:ln>
          <a:scene3d>
            <a:camera prst="perspectiveLeft" fov="3300000">
              <a:rot lat="2126079" lon="2231089" rev="19470600"/>
            </a:camera>
            <a:lightRig rig="threePt" dir="t"/>
          </a:scene3d>
          <a:sp3d z="6350" extrusionH="12700">
            <a:bevelT/>
            <a:bevelB/>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Isosceles Triangle 68"/>
          <p:cNvSpPr/>
          <p:nvPr/>
        </p:nvSpPr>
        <p:spPr>
          <a:xfrm rot="5760000">
            <a:off x="6527044" y="439084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sosceles Triangle 69"/>
          <p:cNvSpPr/>
          <p:nvPr/>
        </p:nvSpPr>
        <p:spPr>
          <a:xfrm rot="5551904">
            <a:off x="6512973" y="4511283"/>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551904">
            <a:off x="6504762" y="4651448"/>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p:cNvSpPr/>
          <p:nvPr/>
        </p:nvSpPr>
        <p:spPr>
          <a:xfrm rot="5551904">
            <a:off x="6500027" y="4855938"/>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p:nvSpPr>
        <p:spPr>
          <a:xfrm rot="16200000">
            <a:off x="6479139" y="2721745"/>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p:cNvSpPr/>
          <p:nvPr/>
        </p:nvSpPr>
        <p:spPr>
          <a:xfrm rot="16200000">
            <a:off x="6479139" y="2855356"/>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16200000">
            <a:off x="6479139" y="2988705"/>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p:nvSpPr>
        <p:spPr>
          <a:xfrm rot="16200000">
            <a:off x="6479139" y="3119417"/>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p:nvSpPr>
        <p:spPr>
          <a:xfrm rot="19960863" flipH="1">
            <a:off x="8178685" y="4106891"/>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p:nvSpPr>
        <p:spPr>
          <a:xfrm rot="19915291" flipH="1">
            <a:off x="8313792" y="4035797"/>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rot="19852729" flipH="1">
            <a:off x="8444029" y="3977018"/>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rot="19289077" flipH="1">
            <a:off x="8715060" y="3837497"/>
            <a:ext cx="121706" cy="100584"/>
          </a:xfrm>
          <a:prstGeom prst="triangle">
            <a:avLst/>
          </a:prstGeom>
          <a:solidFill>
            <a:srgbClr val="FFFF00"/>
          </a:solidFill>
          <a:ln>
            <a:noFill/>
          </a:ln>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819150"/>
            <a:ext cx="452650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6968" y="1123950"/>
            <a:ext cx="3481514" cy="575286"/>
          </a:xfrm>
          <a:prstGeom prst="rect">
            <a:avLst/>
          </a:prstGeom>
        </p:spPr>
        <p:txBody>
          <a:bodyPr wrap="square">
            <a:spAutoFit/>
          </a:bodyPr>
          <a:lstStyle/>
          <a:p>
            <a:pPr>
              <a:lnSpc>
                <a:spcPts val="1800"/>
              </a:lnSpc>
            </a:pPr>
            <a:r>
              <a:rPr lang="en-US" kern="0" dirty="0">
                <a:solidFill>
                  <a:schemeClr val="bg1"/>
                </a:solidFill>
                <a:effectLst>
                  <a:outerShdw blurRad="38100" dist="38100" dir="2700000" algn="tl">
                    <a:srgbClr val="000000">
                      <a:alpha val="43137"/>
                    </a:srgbClr>
                  </a:outerShdw>
                </a:effectLst>
                <a:latin typeface="Tw Cen MT" panose="020B0602020104020603" pitchFamily="34" charset="0"/>
              </a:rPr>
              <a:t>The right hand rule helps to find the direction of </a:t>
            </a:r>
            <a:r>
              <a:rPr lang="en-US" sz="2000" kern="0" dirty="0">
                <a:solidFill>
                  <a:srgbClr val="FFC000"/>
                </a:solidFill>
                <a:effectLst>
                  <a:outerShdw blurRad="38100" dist="38100" dir="2700000" algn="tl">
                    <a:srgbClr val="000000">
                      <a:alpha val="43137"/>
                    </a:srgbClr>
                  </a:outerShdw>
                </a:effectLst>
                <a:latin typeface="Tw Cen MT" panose="020B0602020104020603" pitchFamily="34" charset="0"/>
              </a:rPr>
              <a:t>magnetic field</a:t>
            </a:r>
          </a:p>
        </p:txBody>
      </p:sp>
      <p:sp>
        <p:nvSpPr>
          <p:cNvPr id="9" name="Rectangle 8"/>
          <p:cNvSpPr/>
          <p:nvPr/>
        </p:nvSpPr>
        <p:spPr>
          <a:xfrm>
            <a:off x="5239663" y="2116402"/>
            <a:ext cx="2644867" cy="553998"/>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ts val="1800"/>
              </a:lnSpc>
            </a:pPr>
            <a:r>
              <a:rPr lang="en-US" b="1" kern="0" dirty="0">
                <a:solidFill>
                  <a:schemeClr val="tx1"/>
                </a:solidFill>
                <a:latin typeface="Tw Cen MT" panose="020B0602020104020603" pitchFamily="34" charset="0"/>
              </a:rPr>
              <a:t>Magnetic field is in the form of concentric circles</a:t>
            </a:r>
          </a:p>
        </p:txBody>
      </p:sp>
      <p:sp>
        <p:nvSpPr>
          <p:cNvPr id="76" name="Rectangle 75"/>
          <p:cNvSpPr/>
          <p:nvPr/>
        </p:nvSpPr>
        <p:spPr>
          <a:xfrm>
            <a:off x="1611575" y="2389714"/>
            <a:ext cx="2820725" cy="555537"/>
          </a:xfrm>
          <a:prstGeom prst="rect">
            <a:avLst/>
          </a:prstGeom>
        </p:spPr>
        <p:txBody>
          <a:bodyPr wrap="square">
            <a:spAutoFit/>
          </a:bodyPr>
          <a:lstStyle/>
          <a:p>
            <a:pPr lvl="0">
              <a:lnSpc>
                <a:spcPts val="1800"/>
              </a:lnSpc>
              <a:defRPr/>
            </a:pPr>
            <a:r>
              <a:rPr lang="en-US" kern="0" dirty="0">
                <a:solidFill>
                  <a:schemeClr val="bg1"/>
                </a:solidFill>
                <a:effectLst>
                  <a:outerShdw blurRad="38100" dist="38100" dir="2700000" algn="tl">
                    <a:srgbClr val="000000">
                      <a:alpha val="43137"/>
                    </a:srgbClr>
                  </a:outerShdw>
                </a:effectLst>
                <a:latin typeface="Tw Cen MT" panose="020B0602020104020603" pitchFamily="34" charset="0"/>
              </a:rPr>
              <a:t>In the </a:t>
            </a:r>
            <a:r>
              <a:rPr lang="en-US" kern="0" dirty="0" err="1">
                <a:solidFill>
                  <a:schemeClr val="bg1"/>
                </a:solidFill>
                <a:effectLst>
                  <a:outerShdw blurRad="38100" dist="38100" dir="2700000" algn="tl">
                    <a:srgbClr val="000000">
                      <a:alpha val="43137"/>
                    </a:srgbClr>
                  </a:outerShdw>
                </a:effectLst>
                <a:latin typeface="Tw Cen MT" panose="020B0602020104020603" pitchFamily="34" charset="0"/>
              </a:rPr>
              <a:t>centre</a:t>
            </a:r>
            <a:r>
              <a:rPr lang="en-US" kern="0" dirty="0">
                <a:solidFill>
                  <a:schemeClr val="bg1"/>
                </a:solidFill>
                <a:effectLst>
                  <a:outerShdw blurRad="38100" dist="38100" dir="2700000" algn="tl">
                    <a:srgbClr val="000000">
                      <a:alpha val="43137"/>
                    </a:srgbClr>
                  </a:outerShdw>
                </a:effectLst>
                <a:latin typeface="Tw Cen MT" panose="020B0602020104020603" pitchFamily="34" charset="0"/>
              </a:rPr>
              <a:t> magnetic lines of force appear straight</a:t>
            </a:r>
          </a:p>
        </p:txBody>
      </p:sp>
    </p:spTree>
    <p:extLst>
      <p:ext uri="{BB962C8B-B14F-4D97-AF65-F5344CB8AC3E}">
        <p14:creationId xmlns:p14="http://schemas.microsoft.com/office/powerpoint/2010/main" val="39816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14:presetBounceEnd="38000">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14:bounceEnd="38000">
                                          <p:cBhvr additive="base">
                                            <p:cTn id="7" dur="500" fill="hold"/>
                                            <p:tgtEl>
                                              <p:spTgt spid="64"/>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81"/>
                                            </p:tgtEl>
                                            <p:attrNameLst>
                                              <p:attrName>style.visibility</p:attrName>
                                            </p:attrNameLst>
                                          </p:cBhvr>
                                          <p:to>
                                            <p:strVal val="visible"/>
                                          </p:to>
                                        </p:set>
                                        <p:animEffect transition="in" filter="barn(outVertical)">
                                          <p:cBhvr>
                                            <p:cTn id="11" dur="250"/>
                                            <p:tgtEl>
                                              <p:spTgt spid="81"/>
                                            </p:tgtEl>
                                          </p:cBhvr>
                                        </p:animEffect>
                                      </p:childTnLst>
                                    </p:cTn>
                                  </p:par>
                                  <p:par>
                                    <p:cTn id="12" presetID="6" presetClass="emph" presetSubtype="0" repeatCount="3000" autoRev="1" fill="hold" grpId="1" nodeType="withEffect">
                                      <p:stCondLst>
                                        <p:cond delay="0"/>
                                      </p:stCondLst>
                                      <p:childTnLst>
                                        <p:animScale>
                                          <p:cBhvr>
                                            <p:cTn id="13" dur="500" fill="hold"/>
                                            <p:tgtEl>
                                              <p:spTgt spid="64"/>
                                            </p:tgtEl>
                                          </p:cBhvr>
                                          <p:by x="110000" y="110000"/>
                                        </p:animScale>
                                      </p:childTnLst>
                                    </p:cTn>
                                  </p:par>
                                  <p:par>
                                    <p:cTn id="14" presetID="1" presetClass="path" presetSubtype="0" repeatCount="indefinite" fill="hold" grpId="0" nodeType="withEffect">
                                      <p:stCondLst>
                                        <p:cond delay="0"/>
                                      </p:stCondLst>
                                      <p:childTnLst>
                                        <p:animMotion origin="layout" path="M 0.00208 0.00093 C 0.02066 0.00093 0.03125 -0.02592 0.0335 -0.05278 C 0.0335 -0.08426 0.02534 -0.11018 0.00677 -0.11018 C -0.01198 -0.11018 -0.02952 -0.09537 -0.0316 -0.05278 C -0.0316 -0.02191 -0.01667 0.00093 0.00208 0.00093 Z " pathEditMode="relative" rAng="0" ptsTypes="fffff">
                                          <p:cBhvr>
                                            <p:cTn id="15" dur="2000" spd="-100000" fill="hold"/>
                                            <p:tgtEl>
                                              <p:spTgt spid="65"/>
                                            </p:tgtEl>
                                            <p:attrNameLst>
                                              <p:attrName>ppt_x</p:attrName>
                                              <p:attrName>ppt_y</p:attrName>
                                            </p:attrNameLst>
                                          </p:cBhvr>
                                          <p:rCtr x="-122" y="-5556"/>
                                        </p:animMotion>
                                      </p:childTnLst>
                                    </p:cTn>
                                  </p:par>
                                  <p:par>
                                    <p:cTn id="16" presetID="8" presetClass="emph" presetSubtype="0" repeatCount="indefinite" fill="hold" grpId="1" nodeType="withEffect">
                                      <p:stCondLst>
                                        <p:cond delay="0"/>
                                      </p:stCondLst>
                                      <p:childTnLst>
                                        <p:animRot by="21600000">
                                          <p:cBhvr>
                                            <p:cTn id="17" dur="2000" fill="hold"/>
                                            <p:tgtEl>
                                              <p:spTgt spid="65"/>
                                            </p:tgtEl>
                                            <p:attrNameLst>
                                              <p:attrName>r</p:attrName>
                                            </p:attrNameLst>
                                          </p:cBhvr>
                                        </p:animRot>
                                      </p:childTnLst>
                                    </p:cTn>
                                  </p:par>
                                  <p:par>
                                    <p:cTn id="18" presetID="1" presetClass="path" presetSubtype="0" repeatCount="indefinite" fill="hold" grpId="0" nodeType="withEffect">
                                      <p:stCondLst>
                                        <p:cond delay="0"/>
                                      </p:stCondLst>
                                      <p:childTnLst>
                                        <p:animMotion origin="layout" path="M 0.0026 1.23457E-6 C 0.01527 -0.00247 0.0434 -0.01636 0.04895 -0.08364 C 0.04843 -0.1287 0.02968 -0.16358 0.00468 -0.16574 C -0.01598 -0.16636 -0.04514 -0.14383 -0.04775 -0.08272 C -0.04723 -0.04198 -0.03108 0.00031 0.0026 1.23457E-6 Z " pathEditMode="fixed" rAng="0" ptsTypes="fffff">
                                          <p:cBhvr>
                                            <p:cTn id="19" dur="2000" spd="-100000" fill="hold"/>
                                            <p:tgtEl>
                                              <p:spTgt spid="36"/>
                                            </p:tgtEl>
                                            <p:attrNameLst>
                                              <p:attrName>ppt_x</p:attrName>
                                              <p:attrName>ppt_y</p:attrName>
                                            </p:attrNameLst>
                                          </p:cBhvr>
                                          <p:rCtr x="-208" y="-8302"/>
                                        </p:animMotion>
                                      </p:childTnLst>
                                    </p:cTn>
                                  </p:par>
                                  <p:par>
                                    <p:cTn id="20" presetID="8" presetClass="emph" presetSubtype="0" repeatCount="indefinite" fill="hold" grpId="1" nodeType="withEffect">
                                      <p:stCondLst>
                                        <p:cond delay="0"/>
                                      </p:stCondLst>
                                      <p:childTnLst>
                                        <p:animRot by="21600000">
                                          <p:cBhvr>
                                            <p:cTn id="21" dur="2000" fill="hold"/>
                                            <p:tgtEl>
                                              <p:spTgt spid="36"/>
                                            </p:tgtEl>
                                            <p:attrNameLst>
                                              <p:attrName>r</p:attrName>
                                            </p:attrNameLst>
                                          </p:cBhvr>
                                        </p:animRot>
                                      </p:childTnLst>
                                    </p:cTn>
                                  </p:par>
                                  <p:par>
                                    <p:cTn id="22" presetID="1" presetClass="path" presetSubtype="0" repeatCount="indefinite" fill="hold" grpId="0" nodeType="withEffect">
                                      <p:stCondLst>
                                        <p:cond delay="0"/>
                                      </p:stCondLst>
                                      <p:childTnLst>
                                        <p:animMotion origin="layout" path="M 0.00277 -0.00155 C 0.00954 -0.00278 0.06076 -0.01328 0.06388 -0.12315 C 0.06302 -0.17933 0.03645 -0.2176 0.00312 -0.22068 C -0.02431 -0.22068 -0.06129 -0.18519 -0.06459 -0.10896 C -0.06546 -0.06019 -0.04323 0.00401 0.00277 -0.00155 Z " pathEditMode="fixed" rAng="0" ptsTypes="fffff">
                                          <p:cBhvr>
                                            <p:cTn id="23" dur="2000" spd="-100000" fill="hold"/>
                                            <p:tgtEl>
                                              <p:spTgt spid="41"/>
                                            </p:tgtEl>
                                            <p:attrNameLst>
                                              <p:attrName>ppt_x</p:attrName>
                                              <p:attrName>ppt_y</p:attrName>
                                            </p:attrNameLst>
                                          </p:cBhvr>
                                          <p:rCtr x="-365" y="-10679"/>
                                        </p:animMotion>
                                      </p:childTnLst>
                                    </p:cTn>
                                  </p:par>
                                  <p:par>
                                    <p:cTn id="24" presetID="8" presetClass="emph" presetSubtype="0" repeatCount="indefinite" fill="hold" grpId="1" nodeType="withEffect">
                                      <p:stCondLst>
                                        <p:cond delay="0"/>
                                      </p:stCondLst>
                                      <p:childTnLst>
                                        <p:animRot by="21600000">
                                          <p:cBhvr>
                                            <p:cTn id="25" dur="2000" fill="hold"/>
                                            <p:tgtEl>
                                              <p:spTgt spid="41"/>
                                            </p:tgtEl>
                                            <p:attrNameLst>
                                              <p:attrName>r</p:attrName>
                                            </p:attrNameLst>
                                          </p:cBhvr>
                                        </p:animRot>
                                      </p:childTnLst>
                                    </p:cTn>
                                  </p:par>
                                  <p:par>
                                    <p:cTn id="26" presetID="1" presetClass="path" presetSubtype="0" repeatCount="indefinite" fill="hold" grpId="0" nodeType="withEffect">
                                      <p:stCondLst>
                                        <p:cond delay="0"/>
                                      </p:stCondLst>
                                      <p:childTnLst>
                                        <p:animMotion origin="layout" path="M -0.00295 -3.7037E-7 C -0.04513 0.00185 -0.07135 0.05093 -0.08159 0.11204 C -0.08888 0.18735 -0.06406 0.24012 -0.03263 0.26019 C 0.01112 0.27191 0.0573 0.25062 0.06997 0.15 C 0.08091 0.04722 0.03212 -0.00062 -0.00295 -3.7037E-7 Z " pathEditMode="relative" rAng="0" ptsTypes="fffff">
                                          <p:cBhvr>
                                            <p:cTn id="27" dur="2000" spd="-100000" fill="hold"/>
                                            <p:tgtEl>
                                              <p:spTgt spid="42"/>
                                            </p:tgtEl>
                                            <p:attrNameLst>
                                              <p:attrName>ppt_x</p:attrName>
                                              <p:attrName>ppt_y</p:attrName>
                                            </p:attrNameLst>
                                          </p:cBhvr>
                                          <p:rCtr x="-104" y="13549"/>
                                        </p:animMotion>
                                      </p:childTnLst>
                                    </p:cTn>
                                  </p:par>
                                  <p:par>
                                    <p:cTn id="28" presetID="8" presetClass="emph" presetSubtype="0" repeatCount="indefinite" fill="hold" grpId="1" nodeType="withEffect">
                                      <p:stCondLst>
                                        <p:cond delay="0"/>
                                      </p:stCondLst>
                                      <p:childTnLst>
                                        <p:animRot by="21600000">
                                          <p:cBhvr>
                                            <p:cTn id="29" dur="2000" fill="hold"/>
                                            <p:tgtEl>
                                              <p:spTgt spid="42"/>
                                            </p:tgtEl>
                                            <p:attrNameLst>
                                              <p:attrName>r</p:attrName>
                                            </p:attrNameLst>
                                          </p:cBhvr>
                                        </p:animRot>
                                      </p:childTnLst>
                                    </p:cTn>
                                  </p:par>
                                  <p:par>
                                    <p:cTn id="30" presetID="1" presetClass="path" presetSubtype="0" repeatCount="indefinite" fill="hold" grpId="0" nodeType="withEffect">
                                      <p:stCondLst>
                                        <p:cond delay="0"/>
                                      </p:stCondLst>
                                      <p:childTnLst>
                                        <p:animMotion origin="layout" path="M -0.00225 -0.00093 C -0.03802 -0.00278 -0.07291 0.03796 -0.09322 0.10586 C -0.11163 0.19228 -0.08906 0.26389 -0.05572 0.30092 C -0.00781 0.34475 0.04914 0.31821 0.08004 0.21204 C 0.10608 0.08796 0.04914 -0.00525 -0.00225 -0.00093 Z " pathEditMode="fixed" rAng="0" ptsTypes="fffff">
                                          <p:cBhvr>
                                            <p:cTn id="31" dur="2000" spd="-100000" fill="hold"/>
                                            <p:tgtEl>
                                              <p:spTgt spid="43"/>
                                            </p:tgtEl>
                                            <p:attrNameLst>
                                              <p:attrName>ppt_x</p:attrName>
                                              <p:attrName>ppt_y</p:attrName>
                                            </p:attrNameLst>
                                          </p:cBhvr>
                                          <p:rCtr x="-52" y="17068"/>
                                        </p:animMotion>
                                      </p:childTnLst>
                                    </p:cTn>
                                  </p:par>
                                  <p:par>
                                    <p:cTn id="32" presetID="8" presetClass="emph" presetSubtype="0" repeatCount="indefinite" fill="hold" grpId="1" nodeType="withEffect">
                                      <p:stCondLst>
                                        <p:cond delay="0"/>
                                      </p:stCondLst>
                                      <p:childTnLst>
                                        <p:animRot by="21600000">
                                          <p:cBhvr>
                                            <p:cTn id="33" dur="2000" fill="hold"/>
                                            <p:tgtEl>
                                              <p:spTgt spid="43"/>
                                            </p:tgtEl>
                                            <p:attrNameLst>
                                              <p:attrName>r</p:attrName>
                                            </p:attrNameLst>
                                          </p:cBhvr>
                                        </p:animRot>
                                      </p:childTnLst>
                                    </p:cTn>
                                  </p:par>
                                  <p:par>
                                    <p:cTn id="34" presetID="8" presetClass="emph" presetSubtype="0" repeatCount="indefinite" fill="hold" grpId="0" nodeType="withEffect">
                                      <p:stCondLst>
                                        <p:cond delay="0"/>
                                      </p:stCondLst>
                                      <p:childTnLst>
                                        <p:animRot by="3600000">
                                          <p:cBhvr>
                                            <p:cTn id="35" dur="1000" fill="hold"/>
                                            <p:tgtEl>
                                              <p:spTgt spid="45"/>
                                            </p:tgtEl>
                                            <p:attrNameLst>
                                              <p:attrName>r</p:attrName>
                                            </p:attrNameLst>
                                          </p:cBhvr>
                                        </p:animRot>
                                      </p:childTnLst>
                                    </p:cTn>
                                  </p:par>
                                  <p:par>
                                    <p:cTn id="36" presetID="37" presetClass="path" presetSubtype="0" repeatCount="indefinite" fill="hold" grpId="1" nodeType="withEffect">
                                      <p:stCondLst>
                                        <p:cond delay="0"/>
                                      </p:stCondLst>
                                      <p:childTnLst>
                                        <p:animMotion origin="layout" path="M 0.00277 0.00278 C -0.01372 0.00092 -0.04237 -0.00463 -0.06025 -0.01266 C -0.08039 -0.0213 -0.09202 -0.02932 -0.10816 -0.04568 C -0.14219 -0.08056 -0.13664 -0.07932 -0.154 -0.09908 C -0.17136 -0.11883 -0.20157 -0.18426 -0.20886 -0.21142 " pathEditMode="relative" rAng="0" ptsTypes="ssfss">
                                          <p:cBhvr>
                                            <p:cTn id="37" dur="1000" fill="hold"/>
                                            <p:tgtEl>
                                              <p:spTgt spid="45"/>
                                            </p:tgtEl>
                                            <p:attrNameLst>
                                              <p:attrName>ppt_x</p:attrName>
                                              <p:attrName>ppt_y</p:attrName>
                                            </p:attrNameLst>
                                          </p:cBhvr>
                                          <p:rCtr x="-10590" y="-10710"/>
                                        </p:animMotion>
                                      </p:childTnLst>
                                    </p:cTn>
                                  </p:par>
                                  <p:par>
                                    <p:cTn id="38" presetID="8" presetClass="emph" presetSubtype="0" repeatCount="indefinite" fill="hold" grpId="0" nodeType="withEffect">
                                      <p:stCondLst>
                                        <p:cond delay="0"/>
                                      </p:stCondLst>
                                      <p:childTnLst>
                                        <p:animRot by="3600000">
                                          <p:cBhvr>
                                            <p:cTn id="39" dur="1000" fill="hold"/>
                                            <p:tgtEl>
                                              <p:spTgt spid="49"/>
                                            </p:tgtEl>
                                            <p:attrNameLst>
                                              <p:attrName>r</p:attrName>
                                            </p:attrNameLst>
                                          </p:cBhvr>
                                        </p:animRot>
                                      </p:childTnLst>
                                    </p:cTn>
                                  </p:par>
                                  <p:par>
                                    <p:cTn id="40" presetID="37" presetClass="path" presetSubtype="0" repeatCount="indefinite" fill="hold" grpId="1" nodeType="withEffect">
                                      <p:stCondLst>
                                        <p:cond delay="0"/>
                                      </p:stCondLst>
                                      <p:childTnLst>
                                        <p:animMotion origin="layout" path="M -3.05556E-6 -2.09877E-6 C -0.01823 -0.00216 -0.04948 -0.00833 -0.06909 -0.01728 C -0.09114 -0.02685 -0.10382 -0.03549 -0.12152 -0.0537 C -0.15885 -0.09228 -0.15277 -0.09074 -0.1717 -0.11265 C -0.1908 -0.13426 -0.22396 -0.20648 -0.23177 -0.23642 " pathEditMode="relative" rAng="0" ptsTypes="ssfss">
                                          <p:cBhvr>
                                            <p:cTn id="41" dur="1000" fill="hold"/>
                                            <p:tgtEl>
                                              <p:spTgt spid="49"/>
                                            </p:tgtEl>
                                            <p:attrNameLst>
                                              <p:attrName>ppt_x</p:attrName>
                                              <p:attrName>ppt_y</p:attrName>
                                            </p:attrNameLst>
                                          </p:cBhvr>
                                          <p:rCtr x="-11597" y="-11821"/>
                                        </p:animMotion>
                                      </p:childTnLst>
                                    </p:cTn>
                                  </p:par>
                                  <p:par>
                                    <p:cTn id="42" presetID="8" presetClass="emph" presetSubtype="0" repeatCount="indefinite" fill="hold" grpId="0" nodeType="withEffect">
                                      <p:stCondLst>
                                        <p:cond delay="0"/>
                                      </p:stCondLst>
                                      <p:childTnLst>
                                        <p:animRot by="3600000">
                                          <p:cBhvr>
                                            <p:cTn id="43" dur="1000" fill="hold"/>
                                            <p:tgtEl>
                                              <p:spTgt spid="61"/>
                                            </p:tgtEl>
                                            <p:attrNameLst>
                                              <p:attrName>r</p:attrName>
                                            </p:attrNameLst>
                                          </p:cBhvr>
                                        </p:animRot>
                                      </p:childTnLst>
                                    </p:cTn>
                                  </p:par>
                                  <p:par>
                                    <p:cTn id="44" presetID="37" presetClass="path" presetSubtype="0" repeatCount="indefinite" fill="hold" grpId="1" nodeType="withEffect">
                                      <p:stCondLst>
                                        <p:cond delay="0"/>
                                      </p:stCondLst>
                                      <p:childTnLst>
                                        <p:animMotion origin="layout" path="M 4.72222E-6 3.82716E-6 C -0.02032 -0.00247 -0.05174 -0.00062 -0.07674 -0.01451 C -0.10174 -0.0284 -0.11945 -0.03766 -0.13924 -0.05803 C -0.18108 -0.10093 -0.17362 -0.09599 -0.19237 -0.12284 C -0.21112 -0.1497 -0.25139 -0.23025 -0.26025 -0.26358 " pathEditMode="relative" rAng="0" ptsTypes="ssfss">
                                          <p:cBhvr>
                                            <p:cTn id="45" dur="1000" fill="hold"/>
                                            <p:tgtEl>
                                              <p:spTgt spid="61"/>
                                            </p:tgtEl>
                                            <p:attrNameLst>
                                              <p:attrName>ppt_x</p:attrName>
                                              <p:attrName>ppt_y</p:attrName>
                                            </p:attrNameLst>
                                          </p:cBhvr>
                                          <p:rCtr x="-13021" y="-13179"/>
                                        </p:animMotion>
                                      </p:childTnLst>
                                    </p:cTn>
                                  </p:par>
                                  <p:par>
                                    <p:cTn id="46" presetID="8" presetClass="emph" presetSubtype="0" repeatCount="indefinite" fill="hold" grpId="0" nodeType="withEffect">
                                      <p:stCondLst>
                                        <p:cond delay="0"/>
                                      </p:stCondLst>
                                      <p:childTnLst>
                                        <p:animRot by="3600000">
                                          <p:cBhvr>
                                            <p:cTn id="47" dur="1000" fill="hold"/>
                                            <p:tgtEl>
                                              <p:spTgt spid="62"/>
                                            </p:tgtEl>
                                            <p:attrNameLst>
                                              <p:attrName>r</p:attrName>
                                            </p:attrNameLst>
                                          </p:cBhvr>
                                        </p:animRot>
                                      </p:childTnLst>
                                    </p:cTn>
                                  </p:par>
                                  <p:par>
                                    <p:cTn id="48" presetID="37" presetClass="path" presetSubtype="0" repeatCount="indefinite" fill="hold" grpId="1" nodeType="withEffect">
                                      <p:stCondLst>
                                        <p:cond delay="0"/>
                                      </p:stCondLst>
                                      <p:childTnLst>
                                        <p:animMotion origin="layout" path="M 4.72222E-6 -2.59259E-6 C -0.02223 -0.00278 -0.0573 -0.00494 -0.08143 -0.01574 C -0.10834 -0.02747 -0.12952 -0.03827 -0.15122 -0.06049 C -0.19688 -0.10771 -0.18594 -0.09876 -0.20678 -0.12592 C -0.22761 -0.15308 -0.27431 -0.25339 -0.28403 -0.29012 " pathEditMode="relative" rAng="0" ptsTypes="ssfss">
                                          <p:cBhvr>
                                            <p:cTn id="49" dur="1000" fill="hold"/>
                                            <p:tgtEl>
                                              <p:spTgt spid="62"/>
                                            </p:tgtEl>
                                            <p:attrNameLst>
                                              <p:attrName>ppt_x</p:attrName>
                                              <p:attrName>ppt_y</p:attrName>
                                            </p:attrNameLst>
                                          </p:cBhvr>
                                          <p:rCtr x="-14201" y="-14506"/>
                                        </p:animMotion>
                                      </p:childTnLst>
                                    </p:cTn>
                                  </p:par>
                                  <p:par>
                                    <p:cTn id="50" presetID="8" presetClass="emph" presetSubtype="0" repeatCount="indefinite" fill="hold" grpId="0" nodeType="withEffect">
                                      <p:stCondLst>
                                        <p:cond delay="0"/>
                                      </p:stCondLst>
                                      <p:childTnLst>
                                        <p:animRot by="3600000">
                                          <p:cBhvr>
                                            <p:cTn id="51" dur="1000" fill="hold"/>
                                            <p:tgtEl>
                                              <p:spTgt spid="68"/>
                                            </p:tgtEl>
                                            <p:attrNameLst>
                                              <p:attrName>r</p:attrName>
                                            </p:attrNameLst>
                                          </p:cBhvr>
                                        </p:animRot>
                                      </p:childTnLst>
                                    </p:cTn>
                                  </p:par>
                                  <p:par>
                                    <p:cTn id="52" presetID="37" presetClass="path" presetSubtype="0" repeatCount="indefinite" fill="hold" grpId="1" nodeType="withEffect">
                                      <p:stCondLst>
                                        <p:cond delay="0"/>
                                      </p:stCondLst>
                                      <p:childTnLst>
                                        <p:animMotion origin="layout" path="M 0.00417 -0.0037 C -0.09027 0.19876 -0.17395 0.22407 -0.24479 0.23333 " pathEditMode="relative" rAng="0" ptsTypes="ss">
                                          <p:cBhvr>
                                            <p:cTn id="53" dur="1000" fill="hold"/>
                                            <p:tgtEl>
                                              <p:spTgt spid="68"/>
                                            </p:tgtEl>
                                            <p:attrNameLst>
                                              <p:attrName>ppt_x</p:attrName>
                                              <p:attrName>ppt_y</p:attrName>
                                            </p:attrNameLst>
                                          </p:cBhvr>
                                          <p:rCtr x="-12448" y="11852"/>
                                        </p:animMotion>
                                      </p:childTnLst>
                                    </p:cTn>
                                  </p:par>
                                  <p:par>
                                    <p:cTn id="54" presetID="8" presetClass="emph" presetSubtype="0" repeatCount="indefinite" fill="hold" grpId="0" nodeType="withEffect">
                                      <p:stCondLst>
                                        <p:cond delay="0"/>
                                      </p:stCondLst>
                                      <p:childTnLst>
                                        <p:animRot by="3600000">
                                          <p:cBhvr>
                                            <p:cTn id="55" dur="1000" fill="hold"/>
                                            <p:tgtEl>
                                              <p:spTgt spid="67"/>
                                            </p:tgtEl>
                                            <p:attrNameLst>
                                              <p:attrName>r</p:attrName>
                                            </p:attrNameLst>
                                          </p:cBhvr>
                                        </p:animRot>
                                      </p:childTnLst>
                                    </p:cTn>
                                  </p:par>
                                  <p:par>
                                    <p:cTn id="56" presetID="37" presetClass="path" presetSubtype="0" repeatCount="indefinite" fill="hold" grpId="1" nodeType="withEffect">
                                      <p:stCondLst>
                                        <p:cond delay="0"/>
                                      </p:stCondLst>
                                      <p:childTnLst>
                                        <p:animMotion origin="layout" path="M 0.00416 -0.0037 C -0.05921 0.20371 -0.15834 0.24105 -0.21459 0.23982 " pathEditMode="relative" rAng="0" ptsTypes="ss">
                                          <p:cBhvr>
                                            <p:cTn id="57" dur="1000" fill="hold"/>
                                            <p:tgtEl>
                                              <p:spTgt spid="67"/>
                                            </p:tgtEl>
                                            <p:attrNameLst>
                                              <p:attrName>ppt_x</p:attrName>
                                              <p:attrName>ppt_y</p:attrName>
                                            </p:attrNameLst>
                                          </p:cBhvr>
                                          <p:rCtr x="-10938" y="12222"/>
                                        </p:animMotion>
                                      </p:childTnLst>
                                    </p:cTn>
                                  </p:par>
                                  <p:par>
                                    <p:cTn id="58" presetID="8" presetClass="emph" presetSubtype="0" repeatCount="indefinite" fill="hold" grpId="0" nodeType="withEffect">
                                      <p:stCondLst>
                                        <p:cond delay="0"/>
                                      </p:stCondLst>
                                      <p:childTnLst>
                                        <p:animRot by="3600000">
                                          <p:cBhvr>
                                            <p:cTn id="59" dur="1000" fill="hold"/>
                                            <p:tgtEl>
                                              <p:spTgt spid="66"/>
                                            </p:tgtEl>
                                            <p:attrNameLst>
                                              <p:attrName>r</p:attrName>
                                            </p:attrNameLst>
                                          </p:cBhvr>
                                        </p:animRot>
                                      </p:childTnLst>
                                    </p:cTn>
                                  </p:par>
                                  <p:par>
                                    <p:cTn id="60" presetID="37" presetClass="path" presetSubtype="0" repeatCount="indefinite" fill="hold" grpId="1" nodeType="withEffect">
                                      <p:stCondLst>
                                        <p:cond delay="0"/>
                                      </p:stCondLst>
                                      <p:childTnLst>
                                        <p:animMotion origin="layout" path="M 0.00018 -0.00186 C -0.06302 0.20216 -0.15382 0.21913 -0.2 0.22284 " pathEditMode="relative" rAng="0" ptsTypes="ss">
                                          <p:cBhvr>
                                            <p:cTn id="61" dur="1000" fill="hold"/>
                                            <p:tgtEl>
                                              <p:spTgt spid="66"/>
                                            </p:tgtEl>
                                            <p:attrNameLst>
                                              <p:attrName>ppt_x</p:attrName>
                                              <p:attrName>ppt_y</p:attrName>
                                            </p:attrNameLst>
                                          </p:cBhvr>
                                          <p:rCtr x="-10017" y="11235"/>
                                        </p:animMotion>
                                      </p:childTnLst>
                                    </p:cTn>
                                  </p:par>
                                  <p:par>
                                    <p:cTn id="62" presetID="8" presetClass="emph" presetSubtype="0" repeatCount="indefinite" fill="hold" grpId="0" nodeType="withEffect">
                                      <p:stCondLst>
                                        <p:cond delay="0"/>
                                      </p:stCondLst>
                                      <p:childTnLst>
                                        <p:animRot by="3600000">
                                          <p:cBhvr>
                                            <p:cTn id="63" dur="1000" fill="hold"/>
                                            <p:tgtEl>
                                              <p:spTgt spid="63"/>
                                            </p:tgtEl>
                                            <p:attrNameLst>
                                              <p:attrName>r</p:attrName>
                                            </p:attrNameLst>
                                          </p:cBhvr>
                                        </p:animRot>
                                      </p:childTnLst>
                                    </p:cTn>
                                  </p:par>
                                  <p:par>
                                    <p:cTn id="64" presetID="37" presetClass="path" presetSubtype="0" repeatCount="indefinite" fill="hold" grpId="1" nodeType="withEffect">
                                      <p:stCondLst>
                                        <p:cond delay="0"/>
                                      </p:stCondLst>
                                      <p:childTnLst>
                                        <p:animMotion origin="layout" path="M 0.00104 -0.00155 C -0.04757 0.18734 -0.13802 0.20956 -0.18212 0.21203 " pathEditMode="relative" rAng="0" ptsTypes="ss">
                                          <p:cBhvr>
                                            <p:cTn id="65" dur="1000" fill="hold"/>
                                            <p:tgtEl>
                                              <p:spTgt spid="63"/>
                                            </p:tgtEl>
                                            <p:attrNameLst>
                                              <p:attrName>ppt_x</p:attrName>
                                              <p:attrName>ppt_y</p:attrName>
                                            </p:attrNameLst>
                                          </p:cBhvr>
                                          <p:rCtr x="-9167" y="10679"/>
                                        </p:animMotion>
                                      </p:childTnLst>
                                    </p:cTn>
                                  </p:par>
                                </p:childTnLst>
                              </p:cTn>
                            </p:par>
                          </p:childTnLst>
                        </p:cTn>
                      </p:par>
                      <p:par>
                        <p:cTn id="66" fill="hold">
                          <p:stCondLst>
                            <p:cond delay="indefinite"/>
                          </p:stCondLst>
                          <p:childTnLst>
                            <p:par>
                              <p:cTn id="67" fill="hold">
                                <p:stCondLst>
                                  <p:cond delay="0"/>
                                </p:stCondLst>
                                <p:childTnLst>
                                  <p:par>
                                    <p:cTn id="68" presetID="1" presetClass="path" presetSubtype="0" repeatCount="indefinite" fill="hold" grpId="1" nodeType="clickEffect">
                                      <p:stCondLst>
                                        <p:cond delay="0"/>
                                      </p:stCondLst>
                                      <p:childTnLst>
                                        <p:animMotion origin="layout" path="M -0.00208 -0.00031 C 0.01823 0.00432 0.03369 -0.02654 0.03369 -0.05987 C 0.03369 -0.09444 0.01823 -0.1216 0.00018 -0.1216 C -0.01858 -0.1216 -0.03333 -0.09444 -0.03333 -0.05987 C -0.03333 -0.02654 -0.02083 -0.00031 -0.00208 -0.00031 Z " pathEditMode="relative" rAng="0" ptsTypes="fffff">
                                          <p:cBhvr>
                                            <p:cTn id="69" dur="2000" fill="hold"/>
                                            <p:tgtEl>
                                              <p:spTgt spid="44"/>
                                            </p:tgtEl>
                                            <p:attrNameLst>
                                              <p:attrName>ppt_x</p:attrName>
                                              <p:attrName>ppt_y</p:attrName>
                                            </p:attrNameLst>
                                          </p:cBhvr>
                                          <p:rCtr x="226" y="-5833"/>
                                        </p:animMotion>
                                      </p:childTnLst>
                                    </p:cTn>
                                  </p:par>
                                  <p:par>
                                    <p:cTn id="70" presetID="8" presetClass="emph" presetSubtype="0" repeatCount="indefinite" fill="hold" grpId="0" nodeType="withEffect">
                                      <p:stCondLst>
                                        <p:cond delay="0"/>
                                      </p:stCondLst>
                                      <p:childTnLst>
                                        <p:animRot by="-21600000">
                                          <p:cBhvr>
                                            <p:cTn id="71" dur="2000" fill="hold"/>
                                            <p:tgtEl>
                                              <p:spTgt spid="44"/>
                                            </p:tgtEl>
                                            <p:attrNameLst>
                                              <p:attrName>r</p:attrName>
                                            </p:attrNameLst>
                                          </p:cBhvr>
                                        </p:animRot>
                                      </p:childTnLst>
                                    </p:cTn>
                                  </p:par>
                                  <p:par>
                                    <p:cTn id="72" presetID="1" presetClass="path" presetSubtype="0" repeatCount="indefinite" fill="hold" grpId="1" nodeType="withEffect">
                                      <p:stCondLst>
                                        <p:cond delay="0"/>
                                      </p:stCondLst>
                                      <p:childTnLst>
                                        <p:animMotion origin="layout" path="M -0.00278 0.00062 C 0.0243 0.00062 0.05052 -0.04012 0.05052 -0.08858 C 0.05052 -0.13734 0.02812 -0.17623 0.00104 -0.17623 C -0.02622 -0.17623 -0.04792 -0.13734 -0.04792 -0.08858 C -0.04792 -0.04012 -0.0283 -0.00216 -0.00278 0.00062 Z " pathEditMode="relative" rAng="0" ptsTypes="fffff">
                                          <p:cBhvr>
                                            <p:cTn id="73" dur="2000" fill="hold"/>
                                            <p:tgtEl>
                                              <p:spTgt spid="69"/>
                                            </p:tgtEl>
                                            <p:attrNameLst>
                                              <p:attrName>ppt_x</p:attrName>
                                              <p:attrName>ppt_y</p:attrName>
                                            </p:attrNameLst>
                                          </p:cBhvr>
                                          <p:rCtr x="399" y="-8858"/>
                                        </p:animMotion>
                                      </p:childTnLst>
                                    </p:cTn>
                                  </p:par>
                                  <p:par>
                                    <p:cTn id="74" presetID="8" presetClass="emph" presetSubtype="0" repeatCount="indefinite" fill="hold" grpId="0" nodeType="withEffect">
                                      <p:stCondLst>
                                        <p:cond delay="0"/>
                                      </p:stCondLst>
                                      <p:childTnLst>
                                        <p:animRot by="-21600000">
                                          <p:cBhvr>
                                            <p:cTn id="75" dur="2000" fill="hold"/>
                                            <p:tgtEl>
                                              <p:spTgt spid="69"/>
                                            </p:tgtEl>
                                            <p:attrNameLst>
                                              <p:attrName>r</p:attrName>
                                            </p:attrNameLst>
                                          </p:cBhvr>
                                        </p:animRot>
                                      </p:childTnLst>
                                    </p:cTn>
                                  </p:par>
                                  <p:par>
                                    <p:cTn id="76" presetID="1" presetClass="path" presetSubtype="0" repeatCount="indefinite" fill="hold" grpId="0" nodeType="withEffect">
                                      <p:stCondLst>
                                        <p:cond delay="0"/>
                                      </p:stCondLst>
                                      <p:childTnLst>
                                        <p:animMotion origin="layout" path="M -0.00277 0.00031 C 0.03421 0.00494 0.06233 -0.04784 0.06007 -0.10926 C 0.06007 -0.16914 0.03299 -0.21698 -3.61111E-6 -0.21698 C -0.03264 -0.21698 -0.05868 -0.16914 -0.05868 -0.10926 C -0.05868 -0.04969 -0.02725 -0.00062 -0.00277 0.00031 Z " pathEditMode="relative" rAng="0" ptsTypes="fffff">
                                          <p:cBhvr>
                                            <p:cTn id="77" dur="2000" fill="hold"/>
                                            <p:tgtEl>
                                              <p:spTgt spid="70"/>
                                            </p:tgtEl>
                                            <p:attrNameLst>
                                              <p:attrName>ppt_x</p:attrName>
                                              <p:attrName>ppt_y</p:attrName>
                                            </p:attrNameLst>
                                          </p:cBhvr>
                                          <p:rCtr x="451" y="-10648"/>
                                        </p:animMotion>
                                      </p:childTnLst>
                                    </p:cTn>
                                  </p:par>
                                  <p:par>
                                    <p:cTn id="78" presetID="8" presetClass="emph" presetSubtype="0" repeatCount="indefinite" fill="hold" grpId="1" nodeType="withEffect">
                                      <p:stCondLst>
                                        <p:cond delay="0"/>
                                      </p:stCondLst>
                                      <p:childTnLst>
                                        <p:animRot by="-21600000">
                                          <p:cBhvr>
                                            <p:cTn id="79" dur="2000" fill="hold"/>
                                            <p:tgtEl>
                                              <p:spTgt spid="70"/>
                                            </p:tgtEl>
                                            <p:attrNameLst>
                                              <p:attrName>r</p:attrName>
                                            </p:attrNameLst>
                                          </p:cBhvr>
                                        </p:animRot>
                                      </p:childTnLst>
                                    </p:cTn>
                                  </p:par>
                                  <p:par>
                                    <p:cTn id="80" presetID="1" presetClass="path" presetSubtype="0" repeatCount="indefinite" fill="hold" grpId="1" nodeType="withEffect">
                                      <p:stCondLst>
                                        <p:cond delay="0"/>
                                      </p:stCondLst>
                                      <p:childTnLst>
                                        <p:animMotion origin="layout" path="M -0.00173 1.11111E-6 C 0.04358 0.01111 0.07691 -0.05895 0.07691 -0.13056 C 0.07691 -0.20185 0.04462 -0.25926 0.00521 -0.25926 C -0.03455 -0.25926 -0.06632 -0.20185 -0.06632 -0.13056 C -0.06632 -0.05895 -0.03559 -0.0037 -0.00173 1.11111E-6 Z " pathEditMode="relative" rAng="0" ptsTypes="fffff">
                                          <p:cBhvr>
                                            <p:cTn id="81" dur="2000" fill="hold"/>
                                            <p:tgtEl>
                                              <p:spTgt spid="48"/>
                                            </p:tgtEl>
                                            <p:attrNameLst>
                                              <p:attrName>ppt_x</p:attrName>
                                              <p:attrName>ppt_y</p:attrName>
                                            </p:attrNameLst>
                                          </p:cBhvr>
                                          <p:rCtr x="694" y="-12407"/>
                                        </p:animMotion>
                                      </p:childTnLst>
                                    </p:cTn>
                                  </p:par>
                                  <p:par>
                                    <p:cTn id="82" presetID="8" presetClass="emph" presetSubtype="0" repeatCount="indefinite" fill="hold" grpId="0" nodeType="withEffect">
                                      <p:stCondLst>
                                        <p:cond delay="0"/>
                                      </p:stCondLst>
                                      <p:childTnLst>
                                        <p:animRot by="-21600000">
                                          <p:cBhvr>
                                            <p:cTn id="83" dur="2000" fill="hold"/>
                                            <p:tgtEl>
                                              <p:spTgt spid="48"/>
                                            </p:tgtEl>
                                            <p:attrNameLst>
                                              <p:attrName>r</p:attrName>
                                            </p:attrNameLst>
                                          </p:cBhvr>
                                        </p:animRot>
                                      </p:childTnLst>
                                    </p:cTn>
                                  </p:par>
                                  <p:par>
                                    <p:cTn id="84" presetID="1" presetClass="path" presetSubtype="0" repeatCount="indefinite" fill="hold" grpId="0" nodeType="withEffect">
                                      <p:stCondLst>
                                        <p:cond delay="0"/>
                                      </p:stCondLst>
                                      <p:childTnLst>
                                        <p:animMotion origin="layout" path="M -4.72222E-6 -3.7037E-6 C 0.05053 0.0105 0.08803 -0.06358 0.08941 -0.15555 C 0.08941 -0.24105 0.05035 -0.31358 0.00261 -0.31358 C -0.04531 -0.31358 -0.08454 -0.24166 -0.08454 -0.15617 C -0.08281 -0.06913 -0.04097 -0.00432 -4.72222E-6 -3.7037E-6 Z " pathEditMode="relative" rAng="0" ptsTypes="fffff">
                                          <p:cBhvr>
                                            <p:cTn id="85" dur="2000" fill="hold"/>
                                            <p:tgtEl>
                                              <p:spTgt spid="71"/>
                                            </p:tgtEl>
                                            <p:attrNameLst>
                                              <p:attrName>ppt_x</p:attrName>
                                              <p:attrName>ppt_y</p:attrName>
                                            </p:attrNameLst>
                                          </p:cBhvr>
                                          <p:rCtr x="243" y="-15154"/>
                                        </p:animMotion>
                                      </p:childTnLst>
                                    </p:cTn>
                                  </p:par>
                                  <p:par>
                                    <p:cTn id="86" presetID="8" presetClass="emph" presetSubtype="0" repeatCount="indefinite" fill="hold" grpId="1" nodeType="withEffect">
                                      <p:stCondLst>
                                        <p:cond delay="0"/>
                                      </p:stCondLst>
                                      <p:childTnLst>
                                        <p:animRot by="-21600000">
                                          <p:cBhvr>
                                            <p:cTn id="87" dur="2000" fill="hold"/>
                                            <p:tgtEl>
                                              <p:spTgt spid="71"/>
                                            </p:tgtEl>
                                            <p:attrNameLst>
                                              <p:attrName>r</p:attrName>
                                            </p:attrNameLst>
                                          </p:cBhvr>
                                        </p:animRot>
                                      </p:childTnLst>
                                    </p:cTn>
                                  </p:par>
                                  <p:par>
                                    <p:cTn id="88" presetID="8" presetClass="emph" presetSubtype="0" repeatCount="indefinite" fill="hold" grpId="0" nodeType="withEffect">
                                      <p:stCondLst>
                                        <p:cond delay="0"/>
                                      </p:stCondLst>
                                      <p:childTnLst>
                                        <p:animRot by="-3600000">
                                          <p:cBhvr>
                                            <p:cTn id="89" dur="1000" fill="hold"/>
                                            <p:tgtEl>
                                              <p:spTgt spid="72"/>
                                            </p:tgtEl>
                                            <p:attrNameLst>
                                              <p:attrName>r</p:attrName>
                                            </p:attrNameLst>
                                          </p:cBhvr>
                                        </p:animRot>
                                      </p:childTnLst>
                                    </p:cTn>
                                  </p:par>
                                  <p:par>
                                    <p:cTn id="90" presetID="37" presetClass="path" presetSubtype="0" repeatCount="indefinite" fill="hold" grpId="1" nodeType="withEffect">
                                      <p:stCondLst>
                                        <p:cond delay="0"/>
                                      </p:stCondLst>
                                      <p:childTnLst>
                                        <p:animMotion origin="layout" path="M 0.00487 1.11111E-6 C -0.01718 0.00216 -0.05052 0.00555 -0.07829 0.01667 C -0.10607 0.02778 -0.12239 0.03858 -0.14357 0.05988 C -0.18854 0.10555 -0.17916 0.10216 -0.20191 0.12778 C -0.225 0.1537 -0.26475 0.24444 -0.27413 0.28025 " pathEditMode="relative" rAng="0" ptsTypes="ssfss">
                                          <p:cBhvr>
                                            <p:cTn id="91" dur="1000" fill="hold"/>
                                            <p:tgtEl>
                                              <p:spTgt spid="72"/>
                                            </p:tgtEl>
                                            <p:attrNameLst>
                                              <p:attrName>ppt_x</p:attrName>
                                              <p:attrName>ppt_y</p:attrName>
                                            </p:attrNameLst>
                                          </p:cBhvr>
                                          <p:rCtr x="-13958" y="14012"/>
                                        </p:animMotion>
                                      </p:childTnLst>
                                    </p:cTn>
                                  </p:par>
                                  <p:par>
                                    <p:cTn id="92" presetID="8" presetClass="emph" presetSubtype="0" repeatCount="indefinite" fill="hold" grpId="0" nodeType="withEffect">
                                      <p:stCondLst>
                                        <p:cond delay="0"/>
                                      </p:stCondLst>
                                      <p:childTnLst>
                                        <p:animRot by="-3600000">
                                          <p:cBhvr>
                                            <p:cTn id="93" dur="1000" fill="hold"/>
                                            <p:tgtEl>
                                              <p:spTgt spid="73"/>
                                            </p:tgtEl>
                                            <p:attrNameLst>
                                              <p:attrName>r</p:attrName>
                                            </p:attrNameLst>
                                          </p:cBhvr>
                                        </p:animRot>
                                      </p:childTnLst>
                                    </p:cTn>
                                  </p:par>
                                  <p:par>
                                    <p:cTn id="94" presetID="37" presetClass="path" presetSubtype="0" repeatCount="indefinite" fill="hold" grpId="1" nodeType="withEffect">
                                      <p:stCondLst>
                                        <p:cond delay="0"/>
                                      </p:stCondLst>
                                      <p:childTnLst>
                                        <p:animMotion origin="layout" path="M 0.00348 0.00124 C -0.01684 0.00247 -0.04704 0.00556 -0.07222 0.01605 C -0.09739 0.02624 -0.1125 0.03581 -0.13159 0.05556 C -0.17222 0.09692 -0.16388 0.09414 -0.18454 0.11729 C -0.20555 0.14105 -0.24166 0.22377 -0.24982 0.25679 " pathEditMode="relative" rAng="0" ptsTypes="ssfss">
                                          <p:cBhvr>
                                            <p:cTn id="95" dur="1000" fill="hold"/>
                                            <p:tgtEl>
                                              <p:spTgt spid="73"/>
                                            </p:tgtEl>
                                            <p:attrNameLst>
                                              <p:attrName>ppt_x</p:attrName>
                                              <p:attrName>ppt_y</p:attrName>
                                            </p:attrNameLst>
                                          </p:cBhvr>
                                          <p:rCtr x="-12674" y="12778"/>
                                        </p:animMotion>
                                      </p:childTnLst>
                                    </p:cTn>
                                  </p:par>
                                  <p:par>
                                    <p:cTn id="96" presetID="8" presetClass="emph" presetSubtype="0" repeatCount="indefinite" fill="hold" grpId="0" nodeType="withEffect">
                                      <p:stCondLst>
                                        <p:cond delay="0"/>
                                      </p:stCondLst>
                                      <p:childTnLst>
                                        <p:animRot by="-3600000">
                                          <p:cBhvr>
                                            <p:cTn id="97" dur="1000" fill="hold"/>
                                            <p:tgtEl>
                                              <p:spTgt spid="74"/>
                                            </p:tgtEl>
                                            <p:attrNameLst>
                                              <p:attrName>r</p:attrName>
                                            </p:attrNameLst>
                                          </p:cBhvr>
                                        </p:animRot>
                                      </p:childTnLst>
                                    </p:cTn>
                                  </p:par>
                                  <p:par>
                                    <p:cTn id="98" presetID="37" presetClass="path" presetSubtype="0" repeatCount="indefinite" fill="hold" grpId="1" nodeType="withEffect">
                                      <p:stCondLst>
                                        <p:cond delay="0"/>
                                      </p:stCondLst>
                                      <p:childTnLst>
                                        <p:animMotion origin="layout" path="M 0.00487 -7.40741E-7 C -0.01388 0.00093 -0.04079 0.00957 -0.06371 0.01914 C -0.08663 0.0284 -0.10121 0.03796 -0.11857 0.05617 C -0.15555 0.09383 -0.14843 0.08827 -0.16579 0.11296 C -0.18316 0.13766 -0.21632 0.20556 -0.22343 0.23642 " pathEditMode="relative" rAng="0" ptsTypes="ssfss">
                                          <p:cBhvr>
                                            <p:cTn id="99" dur="1000" fill="hold"/>
                                            <p:tgtEl>
                                              <p:spTgt spid="74"/>
                                            </p:tgtEl>
                                            <p:attrNameLst>
                                              <p:attrName>ppt_x</p:attrName>
                                              <p:attrName>ppt_y</p:attrName>
                                            </p:attrNameLst>
                                          </p:cBhvr>
                                          <p:rCtr x="-11424" y="11821"/>
                                        </p:animMotion>
                                      </p:childTnLst>
                                    </p:cTn>
                                  </p:par>
                                  <p:par>
                                    <p:cTn id="100" presetID="8" presetClass="emph" presetSubtype="0" repeatCount="indefinite" fill="hold" grpId="0" nodeType="withEffect">
                                      <p:stCondLst>
                                        <p:cond delay="0"/>
                                      </p:stCondLst>
                                      <p:childTnLst>
                                        <p:animRot by="-3600000">
                                          <p:cBhvr>
                                            <p:cTn id="101" dur="1000" fill="hold"/>
                                            <p:tgtEl>
                                              <p:spTgt spid="75"/>
                                            </p:tgtEl>
                                            <p:attrNameLst>
                                              <p:attrName>r</p:attrName>
                                            </p:attrNameLst>
                                          </p:cBhvr>
                                        </p:animRot>
                                      </p:childTnLst>
                                    </p:cTn>
                                  </p:par>
                                  <p:par>
                                    <p:cTn id="102" presetID="37" presetClass="path" presetSubtype="0" repeatCount="indefinite" fill="hold" grpId="1" nodeType="withEffect">
                                      <p:stCondLst>
                                        <p:cond delay="0"/>
                                      </p:stCondLst>
                                      <p:childTnLst>
                                        <p:animMotion origin="layout" path="M 0.00278 0.00123 C -0.01458 0.00154 -0.03906 0.00926 -0.05972 0.0179 C -0.08055 0.02623 -0.09357 0.03488 -0.10937 0.05123 C -0.14305 0.08549 -0.13628 0.08055 -0.15208 0.10278 C -0.16805 0.12531 -0.19791 0.18673 -0.20399 0.21543 " pathEditMode="relative" rAng="0" ptsTypes="ssfss">
                                          <p:cBhvr>
                                            <p:cTn id="103" dur="1000" fill="hold"/>
                                            <p:tgtEl>
                                              <p:spTgt spid="75"/>
                                            </p:tgtEl>
                                            <p:attrNameLst>
                                              <p:attrName>ppt_x</p:attrName>
                                              <p:attrName>ppt_y</p:attrName>
                                            </p:attrNameLst>
                                          </p:cBhvr>
                                          <p:rCtr x="-10347" y="10710"/>
                                        </p:animMotion>
                                      </p:childTnLst>
                                    </p:cTn>
                                  </p:par>
                                  <p:par>
                                    <p:cTn id="104" presetID="8" presetClass="emph" presetSubtype="0" repeatCount="indefinite" fill="hold" grpId="0" nodeType="withEffect">
                                      <p:stCondLst>
                                        <p:cond delay="0"/>
                                      </p:stCondLst>
                                      <p:childTnLst>
                                        <p:animRot by="-3600000">
                                          <p:cBhvr>
                                            <p:cTn id="105" dur="1000" fill="hold"/>
                                            <p:tgtEl>
                                              <p:spTgt spid="80"/>
                                            </p:tgtEl>
                                            <p:attrNameLst>
                                              <p:attrName>r</p:attrName>
                                            </p:attrNameLst>
                                          </p:cBhvr>
                                        </p:animRot>
                                      </p:childTnLst>
                                    </p:cTn>
                                  </p:par>
                                  <p:par>
                                    <p:cTn id="106" presetID="37" presetClass="path" presetSubtype="0" repeatCount="indefinite" fill="hold" grpId="1" nodeType="withEffect">
                                      <p:stCondLst>
                                        <p:cond delay="0"/>
                                      </p:stCondLst>
                                      <p:childTnLst>
                                        <p:animMotion origin="layout" path="M 0.00278 0.00618 C -0.08298 -0.19382 -0.20382 -0.22006 -0.2408 -0.21666 " pathEditMode="relative" rAng="0" ptsTypes="ss">
                                          <p:cBhvr>
                                            <p:cTn id="107" dur="1000" fill="hold"/>
                                            <p:tgtEl>
                                              <p:spTgt spid="80"/>
                                            </p:tgtEl>
                                            <p:attrNameLst>
                                              <p:attrName>ppt_x</p:attrName>
                                              <p:attrName>ppt_y</p:attrName>
                                            </p:attrNameLst>
                                          </p:cBhvr>
                                          <p:rCtr x="-12188" y="-11327"/>
                                        </p:animMotion>
                                      </p:childTnLst>
                                    </p:cTn>
                                  </p:par>
                                  <p:par>
                                    <p:cTn id="108" presetID="8" presetClass="emph" presetSubtype="0" repeatCount="indefinite" fill="hold" grpId="0" nodeType="withEffect">
                                      <p:stCondLst>
                                        <p:cond delay="0"/>
                                      </p:stCondLst>
                                      <p:childTnLst>
                                        <p:animRot by="-3600000">
                                          <p:cBhvr>
                                            <p:cTn id="109" dur="1000" fill="hold"/>
                                            <p:tgtEl>
                                              <p:spTgt spid="79"/>
                                            </p:tgtEl>
                                            <p:attrNameLst>
                                              <p:attrName>r</p:attrName>
                                            </p:attrNameLst>
                                          </p:cBhvr>
                                        </p:animRot>
                                      </p:childTnLst>
                                    </p:cTn>
                                  </p:par>
                                  <p:par>
                                    <p:cTn id="110" presetID="37" presetClass="path" presetSubtype="0" repeatCount="indefinite" fill="hold" grpId="1" nodeType="withEffect">
                                      <p:stCondLst>
                                        <p:cond delay="0"/>
                                      </p:stCondLst>
                                      <p:childTnLst>
                                        <p:animMotion origin="layout" path="M 0.00174 0.00649 C -0.05468 -0.17654 -0.15347 -0.21574 -0.21093 -0.21759 " pathEditMode="relative" rAng="0" ptsTypes="ss">
                                          <p:cBhvr>
                                            <p:cTn id="111" dur="1000" fill="hold"/>
                                            <p:tgtEl>
                                              <p:spTgt spid="79"/>
                                            </p:tgtEl>
                                            <p:attrNameLst>
                                              <p:attrName>ppt_x</p:attrName>
                                              <p:attrName>ppt_y</p:attrName>
                                            </p:attrNameLst>
                                          </p:cBhvr>
                                          <p:rCtr x="-10642" y="-11204"/>
                                        </p:animMotion>
                                      </p:childTnLst>
                                    </p:cTn>
                                  </p:par>
                                  <p:par>
                                    <p:cTn id="112" presetID="8" presetClass="emph" presetSubtype="0" repeatCount="indefinite" fill="hold" grpId="0" nodeType="withEffect">
                                      <p:stCondLst>
                                        <p:cond delay="0"/>
                                      </p:stCondLst>
                                      <p:childTnLst>
                                        <p:animRot by="-3600000">
                                          <p:cBhvr>
                                            <p:cTn id="113" dur="1000" fill="hold"/>
                                            <p:tgtEl>
                                              <p:spTgt spid="78"/>
                                            </p:tgtEl>
                                            <p:attrNameLst>
                                              <p:attrName>r</p:attrName>
                                            </p:attrNameLst>
                                          </p:cBhvr>
                                        </p:animRot>
                                      </p:childTnLst>
                                    </p:cTn>
                                  </p:par>
                                  <p:par>
                                    <p:cTn id="114" presetID="37" presetClass="path" presetSubtype="0" repeatCount="indefinite" fill="hold" grpId="1" nodeType="withEffect">
                                      <p:stCondLst>
                                        <p:cond delay="0"/>
                                      </p:stCondLst>
                                      <p:childTnLst>
                                        <p:animMotion origin="layout" path="M 0.00173 0.00649 C -0.05469 -0.17654 -0.14097 -0.19876 -0.19601 -0.20463 " pathEditMode="relative" rAng="0" ptsTypes="ss">
                                          <p:cBhvr>
                                            <p:cTn id="115" dur="1000" fill="hold"/>
                                            <p:tgtEl>
                                              <p:spTgt spid="78"/>
                                            </p:tgtEl>
                                            <p:attrNameLst>
                                              <p:attrName>ppt_x</p:attrName>
                                              <p:attrName>ppt_y</p:attrName>
                                            </p:attrNameLst>
                                          </p:cBhvr>
                                          <p:rCtr x="-9896" y="-10556"/>
                                        </p:animMotion>
                                      </p:childTnLst>
                                    </p:cTn>
                                  </p:par>
                                  <p:par>
                                    <p:cTn id="116" presetID="8" presetClass="emph" presetSubtype="0" repeatCount="indefinite" fill="hold" grpId="0" nodeType="withEffect">
                                      <p:stCondLst>
                                        <p:cond delay="0"/>
                                      </p:stCondLst>
                                      <p:childTnLst>
                                        <p:animRot by="-3600000">
                                          <p:cBhvr>
                                            <p:cTn id="117" dur="1000" fill="hold"/>
                                            <p:tgtEl>
                                              <p:spTgt spid="77"/>
                                            </p:tgtEl>
                                            <p:attrNameLst>
                                              <p:attrName>r</p:attrName>
                                            </p:attrNameLst>
                                          </p:cBhvr>
                                        </p:animRot>
                                      </p:childTnLst>
                                    </p:cTn>
                                  </p:par>
                                  <p:par>
                                    <p:cTn id="118" presetID="37" presetClass="path" presetSubtype="0" repeatCount="indefinite" fill="hold" grpId="1" nodeType="withEffect">
                                      <p:stCondLst>
                                        <p:cond delay="0"/>
                                      </p:stCondLst>
                                      <p:childTnLst>
                                        <p:animMotion origin="layout" path="M 0.00174 0.00649 C -0.05087 -0.17659 -0.14496 -0.19419 -0.18264 -0.19172 " pathEditMode="relative" rAng="0" ptsTypes="ss">
                                          <p:cBhvr>
                                            <p:cTn id="119" dur="1000" fill="hold"/>
                                            <p:tgtEl>
                                              <p:spTgt spid="77"/>
                                            </p:tgtEl>
                                            <p:attrNameLst>
                                              <p:attrName>ppt_x</p:attrName>
                                              <p:attrName>ppt_y</p:attrName>
                                            </p:attrNameLst>
                                          </p:cBhvr>
                                          <p:rCtr x="-9219" y="-10034"/>
                                        </p:animMotion>
                                      </p:childTnLst>
                                    </p:cTn>
                                  </p:par>
                                </p:childTnLst>
                              </p:cTn>
                            </p:par>
                          </p:childTnLst>
                        </p:cTn>
                      </p:par>
                      <p:par>
                        <p:cTn id="120" fill="hold">
                          <p:stCondLst>
                            <p:cond delay="indefinite"/>
                          </p:stCondLst>
                          <p:childTnLst>
                            <p:par>
                              <p:cTn id="121" fill="hold">
                                <p:stCondLst>
                                  <p:cond delay="0"/>
                                </p:stCondLst>
                                <p:childTnLst>
                                  <p:par>
                                    <p:cTn id="122" presetID="47" presetClass="entr" presetSubtype="0" fill="hold" grpId="0" nodeType="click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fade">
                                          <p:cBhvr>
                                            <p:cTn id="124" dur="1000"/>
                                            <p:tgtEl>
                                              <p:spTgt spid="9"/>
                                            </p:tgtEl>
                                          </p:cBhvr>
                                        </p:animEffect>
                                        <p:anim calcmode="lin" valueType="num">
                                          <p:cBhvr>
                                            <p:cTn id="125" dur="1000" fill="hold"/>
                                            <p:tgtEl>
                                              <p:spTgt spid="9"/>
                                            </p:tgtEl>
                                            <p:attrNameLst>
                                              <p:attrName>ppt_x</p:attrName>
                                            </p:attrNameLst>
                                          </p:cBhvr>
                                          <p:tavLst>
                                            <p:tav tm="0">
                                              <p:val>
                                                <p:strVal val="#ppt_x"/>
                                              </p:val>
                                            </p:tav>
                                            <p:tav tm="100000">
                                              <p:val>
                                                <p:strVal val="#ppt_x"/>
                                              </p:val>
                                            </p:tav>
                                          </p:tavLst>
                                        </p:anim>
                                        <p:anim calcmode="lin" valueType="num">
                                          <p:cBhvr>
                                            <p:cTn id="1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barn(inVertical)">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1" nodeType="clickEffect">
                                      <p:stCondLst>
                                        <p:cond delay="0"/>
                                      </p:stCondLst>
                                      <p:childTnLst>
                                        <p:animEffect transition="out" filter="fade">
                                          <p:cBhvr>
                                            <p:cTn id="135" dur="500"/>
                                            <p:tgtEl>
                                              <p:spTgt spid="9"/>
                                            </p:tgtEl>
                                          </p:cBhvr>
                                        </p:animEffect>
                                        <p:set>
                                          <p:cBhvr>
                                            <p:cTn id="136" dur="1" fill="hold">
                                              <p:stCondLst>
                                                <p:cond delay="499"/>
                                              </p:stCondLst>
                                            </p:cTn>
                                            <p:tgtEl>
                                              <p:spTgt spid="9"/>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6"/>
                                            </p:tgtEl>
                                          </p:cBhvr>
                                        </p:animEffect>
                                        <p:set>
                                          <p:cBhvr>
                                            <p:cTn id="139" dur="1" fill="hold">
                                              <p:stCondLst>
                                                <p:cond delay="499"/>
                                              </p:stCondLst>
                                            </p:cTn>
                                            <p:tgtEl>
                                              <p:spTgt spid="76"/>
                                            </p:tgtEl>
                                            <p:attrNameLst>
                                              <p:attrName>style.visibility</p:attrName>
                                            </p:attrNameLst>
                                          </p:cBhvr>
                                          <p:to>
                                            <p:strVal val="hidden"/>
                                          </p:to>
                                        </p:set>
                                      </p:childTnLst>
                                    </p:cTn>
                                  </p:par>
                                  <p:par>
                                    <p:cTn id="140" presetID="16" presetClass="entr" presetSubtype="21" fill="hold" grpId="0" nodeType="with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barn(inVertical)">
                                          <p:cBhvr>
                                            <p:cTn id="1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animBg="1"/>
          <p:bldP spid="65" grpId="1" animBg="1"/>
          <p:bldP spid="36" grpId="0" animBg="1"/>
          <p:bldP spid="36"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9" grpId="0" animBg="1"/>
          <p:bldP spid="49" grpId="1" animBg="1"/>
          <p:bldP spid="61" grpId="0" animBg="1"/>
          <p:bldP spid="61" grpId="1" animBg="1"/>
          <p:bldP spid="62" grpId="0" animBg="1"/>
          <p:bldP spid="62" grpId="1" animBg="1"/>
          <p:bldP spid="63" grpId="0" animBg="1"/>
          <p:bldP spid="63"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48" grpId="0" animBg="1"/>
          <p:bldP spid="48"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0" grpId="0" animBg="1"/>
          <p:bldP spid="80" grpId="1" animBg="1"/>
          <p:bldP spid="81" grpId="0" animBg="1"/>
          <p:bldP spid="8" grpId="0"/>
          <p:bldP spid="9" grpId="0" animBg="1"/>
          <p:bldP spid="9" grpId="1" animBg="1"/>
          <p:bldP spid="76" grpId="0"/>
          <p:bldP spid="7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250"/>
                                      </p:stCondLst>
                                      <p:childTnLst>
                                        <p:set>
                                          <p:cBhvr>
                                            <p:cTn id="10" dur="1" fill="hold">
                                              <p:stCondLst>
                                                <p:cond delay="0"/>
                                              </p:stCondLst>
                                            </p:cTn>
                                            <p:tgtEl>
                                              <p:spTgt spid="81"/>
                                            </p:tgtEl>
                                            <p:attrNameLst>
                                              <p:attrName>style.visibility</p:attrName>
                                            </p:attrNameLst>
                                          </p:cBhvr>
                                          <p:to>
                                            <p:strVal val="visible"/>
                                          </p:to>
                                        </p:set>
                                        <p:animEffect transition="in" filter="barn(outVertical)">
                                          <p:cBhvr>
                                            <p:cTn id="11" dur="250"/>
                                            <p:tgtEl>
                                              <p:spTgt spid="81"/>
                                            </p:tgtEl>
                                          </p:cBhvr>
                                        </p:animEffect>
                                      </p:childTnLst>
                                    </p:cTn>
                                  </p:par>
                                  <p:par>
                                    <p:cTn id="12" presetID="6" presetClass="emph" presetSubtype="0" repeatCount="3000" autoRev="1" fill="hold" grpId="1" nodeType="withEffect">
                                      <p:stCondLst>
                                        <p:cond delay="0"/>
                                      </p:stCondLst>
                                      <p:childTnLst>
                                        <p:animScale>
                                          <p:cBhvr>
                                            <p:cTn id="13" dur="500" fill="hold"/>
                                            <p:tgtEl>
                                              <p:spTgt spid="64"/>
                                            </p:tgtEl>
                                          </p:cBhvr>
                                          <p:by x="110000" y="110000"/>
                                        </p:animScale>
                                      </p:childTnLst>
                                    </p:cTn>
                                  </p:par>
                                  <p:par>
                                    <p:cTn id="14" presetID="1" presetClass="path" presetSubtype="0" repeatCount="indefinite" fill="hold" grpId="0" nodeType="withEffect">
                                      <p:stCondLst>
                                        <p:cond delay="0"/>
                                      </p:stCondLst>
                                      <p:childTnLst>
                                        <p:animMotion origin="layout" path="M 0.00208 0.00093 C 0.02066 0.00093 0.03125 -0.02592 0.0335 -0.05278 C 0.0335 -0.08426 0.02534 -0.11018 0.00677 -0.11018 C -0.01198 -0.11018 -0.02952 -0.09537 -0.0316 -0.05278 C -0.0316 -0.02191 -0.01667 0.00093 0.00208 0.00093 Z " pathEditMode="relative" rAng="0" ptsTypes="fffff">
                                          <p:cBhvr>
                                            <p:cTn id="15" dur="2000" spd="-100000" fill="hold"/>
                                            <p:tgtEl>
                                              <p:spTgt spid="65"/>
                                            </p:tgtEl>
                                            <p:attrNameLst>
                                              <p:attrName>ppt_x</p:attrName>
                                              <p:attrName>ppt_y</p:attrName>
                                            </p:attrNameLst>
                                          </p:cBhvr>
                                          <p:rCtr x="-122" y="-5556"/>
                                        </p:animMotion>
                                      </p:childTnLst>
                                    </p:cTn>
                                  </p:par>
                                  <p:par>
                                    <p:cTn id="16" presetID="8" presetClass="emph" presetSubtype="0" repeatCount="indefinite" fill="hold" grpId="1" nodeType="withEffect">
                                      <p:stCondLst>
                                        <p:cond delay="0"/>
                                      </p:stCondLst>
                                      <p:childTnLst>
                                        <p:animRot by="21600000">
                                          <p:cBhvr>
                                            <p:cTn id="17" dur="2000" fill="hold"/>
                                            <p:tgtEl>
                                              <p:spTgt spid="65"/>
                                            </p:tgtEl>
                                            <p:attrNameLst>
                                              <p:attrName>r</p:attrName>
                                            </p:attrNameLst>
                                          </p:cBhvr>
                                        </p:animRot>
                                      </p:childTnLst>
                                    </p:cTn>
                                  </p:par>
                                  <p:par>
                                    <p:cTn id="18" presetID="1" presetClass="path" presetSubtype="0" repeatCount="indefinite" fill="hold" grpId="0" nodeType="withEffect">
                                      <p:stCondLst>
                                        <p:cond delay="0"/>
                                      </p:stCondLst>
                                      <p:childTnLst>
                                        <p:animMotion origin="layout" path="M 0.0026 1.23457E-6 C 0.01527 -0.00247 0.0434 -0.01636 0.04895 -0.08364 C 0.04843 -0.1287 0.02968 -0.16358 0.00468 -0.16574 C -0.01598 -0.16636 -0.04514 -0.14383 -0.04775 -0.08272 C -0.04723 -0.04198 -0.03108 0.00031 0.0026 1.23457E-6 Z " pathEditMode="fixed" rAng="0" ptsTypes="fffff">
                                          <p:cBhvr>
                                            <p:cTn id="19" dur="2000" spd="-100000" fill="hold"/>
                                            <p:tgtEl>
                                              <p:spTgt spid="36"/>
                                            </p:tgtEl>
                                            <p:attrNameLst>
                                              <p:attrName>ppt_x</p:attrName>
                                              <p:attrName>ppt_y</p:attrName>
                                            </p:attrNameLst>
                                          </p:cBhvr>
                                          <p:rCtr x="-208" y="-8302"/>
                                        </p:animMotion>
                                      </p:childTnLst>
                                    </p:cTn>
                                  </p:par>
                                  <p:par>
                                    <p:cTn id="20" presetID="8" presetClass="emph" presetSubtype="0" repeatCount="indefinite" fill="hold" grpId="1" nodeType="withEffect">
                                      <p:stCondLst>
                                        <p:cond delay="0"/>
                                      </p:stCondLst>
                                      <p:childTnLst>
                                        <p:animRot by="21600000">
                                          <p:cBhvr>
                                            <p:cTn id="21" dur="2000" fill="hold"/>
                                            <p:tgtEl>
                                              <p:spTgt spid="36"/>
                                            </p:tgtEl>
                                            <p:attrNameLst>
                                              <p:attrName>r</p:attrName>
                                            </p:attrNameLst>
                                          </p:cBhvr>
                                        </p:animRot>
                                      </p:childTnLst>
                                    </p:cTn>
                                  </p:par>
                                  <p:par>
                                    <p:cTn id="22" presetID="1" presetClass="path" presetSubtype="0" repeatCount="indefinite" fill="hold" grpId="0" nodeType="withEffect">
                                      <p:stCondLst>
                                        <p:cond delay="0"/>
                                      </p:stCondLst>
                                      <p:childTnLst>
                                        <p:animMotion origin="layout" path="M 0.00277 -0.00155 C 0.00954 -0.00278 0.06076 -0.01328 0.06388 -0.12315 C 0.06302 -0.17933 0.03645 -0.2176 0.00312 -0.22068 C -0.02431 -0.22068 -0.06129 -0.18519 -0.06459 -0.10896 C -0.06546 -0.06019 -0.04323 0.00401 0.00277 -0.00155 Z " pathEditMode="fixed" rAng="0" ptsTypes="fffff">
                                          <p:cBhvr>
                                            <p:cTn id="23" dur="2000" spd="-100000" fill="hold"/>
                                            <p:tgtEl>
                                              <p:spTgt spid="41"/>
                                            </p:tgtEl>
                                            <p:attrNameLst>
                                              <p:attrName>ppt_x</p:attrName>
                                              <p:attrName>ppt_y</p:attrName>
                                            </p:attrNameLst>
                                          </p:cBhvr>
                                          <p:rCtr x="-365" y="-10679"/>
                                        </p:animMotion>
                                      </p:childTnLst>
                                    </p:cTn>
                                  </p:par>
                                  <p:par>
                                    <p:cTn id="24" presetID="8" presetClass="emph" presetSubtype="0" repeatCount="indefinite" fill="hold" grpId="1" nodeType="withEffect">
                                      <p:stCondLst>
                                        <p:cond delay="0"/>
                                      </p:stCondLst>
                                      <p:childTnLst>
                                        <p:animRot by="21600000">
                                          <p:cBhvr>
                                            <p:cTn id="25" dur="2000" fill="hold"/>
                                            <p:tgtEl>
                                              <p:spTgt spid="41"/>
                                            </p:tgtEl>
                                            <p:attrNameLst>
                                              <p:attrName>r</p:attrName>
                                            </p:attrNameLst>
                                          </p:cBhvr>
                                        </p:animRot>
                                      </p:childTnLst>
                                    </p:cTn>
                                  </p:par>
                                  <p:par>
                                    <p:cTn id="26" presetID="1" presetClass="path" presetSubtype="0" repeatCount="indefinite" fill="hold" grpId="0" nodeType="withEffect">
                                      <p:stCondLst>
                                        <p:cond delay="0"/>
                                      </p:stCondLst>
                                      <p:childTnLst>
                                        <p:animMotion origin="layout" path="M -0.00295 -3.7037E-7 C -0.04513 0.00185 -0.07135 0.05093 -0.08159 0.11204 C -0.08888 0.18735 -0.06406 0.24012 -0.03263 0.26019 C 0.01112 0.27191 0.0573 0.25062 0.06997 0.15 C 0.08091 0.04722 0.03212 -0.00062 -0.00295 -3.7037E-7 Z " pathEditMode="relative" rAng="0" ptsTypes="fffff">
                                          <p:cBhvr>
                                            <p:cTn id="27" dur="2000" spd="-100000" fill="hold"/>
                                            <p:tgtEl>
                                              <p:spTgt spid="42"/>
                                            </p:tgtEl>
                                            <p:attrNameLst>
                                              <p:attrName>ppt_x</p:attrName>
                                              <p:attrName>ppt_y</p:attrName>
                                            </p:attrNameLst>
                                          </p:cBhvr>
                                          <p:rCtr x="-104" y="13549"/>
                                        </p:animMotion>
                                      </p:childTnLst>
                                    </p:cTn>
                                  </p:par>
                                  <p:par>
                                    <p:cTn id="28" presetID="8" presetClass="emph" presetSubtype="0" repeatCount="indefinite" fill="hold" grpId="1" nodeType="withEffect">
                                      <p:stCondLst>
                                        <p:cond delay="0"/>
                                      </p:stCondLst>
                                      <p:childTnLst>
                                        <p:animRot by="21600000">
                                          <p:cBhvr>
                                            <p:cTn id="29" dur="2000" fill="hold"/>
                                            <p:tgtEl>
                                              <p:spTgt spid="42"/>
                                            </p:tgtEl>
                                            <p:attrNameLst>
                                              <p:attrName>r</p:attrName>
                                            </p:attrNameLst>
                                          </p:cBhvr>
                                        </p:animRot>
                                      </p:childTnLst>
                                    </p:cTn>
                                  </p:par>
                                  <p:par>
                                    <p:cTn id="30" presetID="1" presetClass="path" presetSubtype="0" repeatCount="indefinite" fill="hold" grpId="0" nodeType="withEffect">
                                      <p:stCondLst>
                                        <p:cond delay="0"/>
                                      </p:stCondLst>
                                      <p:childTnLst>
                                        <p:animMotion origin="layout" path="M -0.00225 -0.00093 C -0.03802 -0.00278 -0.07291 0.03796 -0.09322 0.10586 C -0.11163 0.19228 -0.08906 0.26389 -0.05572 0.30092 C -0.00781 0.34475 0.04914 0.31821 0.08004 0.21204 C 0.10608 0.08796 0.04914 -0.00525 -0.00225 -0.00093 Z " pathEditMode="fixed" rAng="0" ptsTypes="fffff">
                                          <p:cBhvr>
                                            <p:cTn id="31" dur="2000" spd="-100000" fill="hold"/>
                                            <p:tgtEl>
                                              <p:spTgt spid="43"/>
                                            </p:tgtEl>
                                            <p:attrNameLst>
                                              <p:attrName>ppt_x</p:attrName>
                                              <p:attrName>ppt_y</p:attrName>
                                            </p:attrNameLst>
                                          </p:cBhvr>
                                          <p:rCtr x="-52" y="17068"/>
                                        </p:animMotion>
                                      </p:childTnLst>
                                    </p:cTn>
                                  </p:par>
                                  <p:par>
                                    <p:cTn id="32" presetID="8" presetClass="emph" presetSubtype="0" repeatCount="indefinite" fill="hold" grpId="1" nodeType="withEffect">
                                      <p:stCondLst>
                                        <p:cond delay="0"/>
                                      </p:stCondLst>
                                      <p:childTnLst>
                                        <p:animRot by="21600000">
                                          <p:cBhvr>
                                            <p:cTn id="33" dur="2000" fill="hold"/>
                                            <p:tgtEl>
                                              <p:spTgt spid="43"/>
                                            </p:tgtEl>
                                            <p:attrNameLst>
                                              <p:attrName>r</p:attrName>
                                            </p:attrNameLst>
                                          </p:cBhvr>
                                        </p:animRot>
                                      </p:childTnLst>
                                    </p:cTn>
                                  </p:par>
                                  <p:par>
                                    <p:cTn id="34" presetID="8" presetClass="emph" presetSubtype="0" repeatCount="indefinite" fill="hold" grpId="0" nodeType="withEffect">
                                      <p:stCondLst>
                                        <p:cond delay="0"/>
                                      </p:stCondLst>
                                      <p:childTnLst>
                                        <p:animRot by="3600000">
                                          <p:cBhvr>
                                            <p:cTn id="35" dur="1000" fill="hold"/>
                                            <p:tgtEl>
                                              <p:spTgt spid="45"/>
                                            </p:tgtEl>
                                            <p:attrNameLst>
                                              <p:attrName>r</p:attrName>
                                            </p:attrNameLst>
                                          </p:cBhvr>
                                        </p:animRot>
                                      </p:childTnLst>
                                    </p:cTn>
                                  </p:par>
                                  <p:par>
                                    <p:cTn id="36" presetID="37" presetClass="path" presetSubtype="0" repeatCount="indefinite" fill="hold" grpId="1" nodeType="withEffect">
                                      <p:stCondLst>
                                        <p:cond delay="0"/>
                                      </p:stCondLst>
                                      <p:childTnLst>
                                        <p:animMotion origin="layout" path="M 0.00277 0.00278 C -0.01372 0.00092 -0.04237 -0.00463 -0.06025 -0.01266 C -0.08039 -0.0213 -0.09202 -0.02932 -0.10816 -0.04568 C -0.14219 -0.08056 -0.13664 -0.07932 -0.154 -0.09908 C -0.17136 -0.11883 -0.20157 -0.18426 -0.20886 -0.21142 " pathEditMode="relative" rAng="0" ptsTypes="ssfss">
                                          <p:cBhvr>
                                            <p:cTn id="37" dur="1000" fill="hold"/>
                                            <p:tgtEl>
                                              <p:spTgt spid="45"/>
                                            </p:tgtEl>
                                            <p:attrNameLst>
                                              <p:attrName>ppt_x</p:attrName>
                                              <p:attrName>ppt_y</p:attrName>
                                            </p:attrNameLst>
                                          </p:cBhvr>
                                          <p:rCtr x="-10590" y="-10710"/>
                                        </p:animMotion>
                                      </p:childTnLst>
                                    </p:cTn>
                                  </p:par>
                                  <p:par>
                                    <p:cTn id="38" presetID="8" presetClass="emph" presetSubtype="0" repeatCount="indefinite" fill="hold" grpId="0" nodeType="withEffect">
                                      <p:stCondLst>
                                        <p:cond delay="0"/>
                                      </p:stCondLst>
                                      <p:childTnLst>
                                        <p:animRot by="3600000">
                                          <p:cBhvr>
                                            <p:cTn id="39" dur="1000" fill="hold"/>
                                            <p:tgtEl>
                                              <p:spTgt spid="49"/>
                                            </p:tgtEl>
                                            <p:attrNameLst>
                                              <p:attrName>r</p:attrName>
                                            </p:attrNameLst>
                                          </p:cBhvr>
                                        </p:animRot>
                                      </p:childTnLst>
                                    </p:cTn>
                                  </p:par>
                                  <p:par>
                                    <p:cTn id="40" presetID="37" presetClass="path" presetSubtype="0" repeatCount="indefinite" fill="hold" grpId="1" nodeType="withEffect">
                                      <p:stCondLst>
                                        <p:cond delay="0"/>
                                      </p:stCondLst>
                                      <p:childTnLst>
                                        <p:animMotion origin="layout" path="M -3.05556E-6 -2.09877E-6 C -0.01823 -0.00216 -0.04948 -0.00833 -0.06909 -0.01728 C -0.09114 -0.02685 -0.10382 -0.03549 -0.12152 -0.0537 C -0.15885 -0.09228 -0.15277 -0.09074 -0.1717 -0.11265 C -0.1908 -0.13426 -0.22396 -0.20648 -0.23177 -0.23642 " pathEditMode="relative" rAng="0" ptsTypes="ssfss">
                                          <p:cBhvr>
                                            <p:cTn id="41" dur="1000" fill="hold"/>
                                            <p:tgtEl>
                                              <p:spTgt spid="49"/>
                                            </p:tgtEl>
                                            <p:attrNameLst>
                                              <p:attrName>ppt_x</p:attrName>
                                              <p:attrName>ppt_y</p:attrName>
                                            </p:attrNameLst>
                                          </p:cBhvr>
                                          <p:rCtr x="-11597" y="-11821"/>
                                        </p:animMotion>
                                      </p:childTnLst>
                                    </p:cTn>
                                  </p:par>
                                  <p:par>
                                    <p:cTn id="42" presetID="8" presetClass="emph" presetSubtype="0" repeatCount="indefinite" fill="hold" grpId="0" nodeType="withEffect">
                                      <p:stCondLst>
                                        <p:cond delay="0"/>
                                      </p:stCondLst>
                                      <p:childTnLst>
                                        <p:animRot by="3600000">
                                          <p:cBhvr>
                                            <p:cTn id="43" dur="1000" fill="hold"/>
                                            <p:tgtEl>
                                              <p:spTgt spid="61"/>
                                            </p:tgtEl>
                                            <p:attrNameLst>
                                              <p:attrName>r</p:attrName>
                                            </p:attrNameLst>
                                          </p:cBhvr>
                                        </p:animRot>
                                      </p:childTnLst>
                                    </p:cTn>
                                  </p:par>
                                  <p:par>
                                    <p:cTn id="44" presetID="37" presetClass="path" presetSubtype="0" repeatCount="indefinite" fill="hold" grpId="1" nodeType="withEffect">
                                      <p:stCondLst>
                                        <p:cond delay="0"/>
                                      </p:stCondLst>
                                      <p:childTnLst>
                                        <p:animMotion origin="layout" path="M 4.72222E-6 3.82716E-6 C -0.02032 -0.00247 -0.05174 -0.00062 -0.07674 -0.01451 C -0.10174 -0.0284 -0.11945 -0.03766 -0.13924 -0.05803 C -0.18108 -0.10093 -0.17362 -0.09599 -0.19237 -0.12284 C -0.21112 -0.1497 -0.25139 -0.23025 -0.26025 -0.26358 " pathEditMode="relative" rAng="0" ptsTypes="ssfss">
                                          <p:cBhvr>
                                            <p:cTn id="45" dur="1000" fill="hold"/>
                                            <p:tgtEl>
                                              <p:spTgt spid="61"/>
                                            </p:tgtEl>
                                            <p:attrNameLst>
                                              <p:attrName>ppt_x</p:attrName>
                                              <p:attrName>ppt_y</p:attrName>
                                            </p:attrNameLst>
                                          </p:cBhvr>
                                          <p:rCtr x="-13021" y="-13179"/>
                                        </p:animMotion>
                                      </p:childTnLst>
                                    </p:cTn>
                                  </p:par>
                                  <p:par>
                                    <p:cTn id="46" presetID="8" presetClass="emph" presetSubtype="0" repeatCount="indefinite" fill="hold" grpId="0" nodeType="withEffect">
                                      <p:stCondLst>
                                        <p:cond delay="0"/>
                                      </p:stCondLst>
                                      <p:childTnLst>
                                        <p:animRot by="3600000">
                                          <p:cBhvr>
                                            <p:cTn id="47" dur="1000" fill="hold"/>
                                            <p:tgtEl>
                                              <p:spTgt spid="62"/>
                                            </p:tgtEl>
                                            <p:attrNameLst>
                                              <p:attrName>r</p:attrName>
                                            </p:attrNameLst>
                                          </p:cBhvr>
                                        </p:animRot>
                                      </p:childTnLst>
                                    </p:cTn>
                                  </p:par>
                                  <p:par>
                                    <p:cTn id="48" presetID="37" presetClass="path" presetSubtype="0" repeatCount="indefinite" fill="hold" grpId="1" nodeType="withEffect">
                                      <p:stCondLst>
                                        <p:cond delay="0"/>
                                      </p:stCondLst>
                                      <p:childTnLst>
                                        <p:animMotion origin="layout" path="M 4.72222E-6 -2.59259E-6 C -0.02223 -0.00278 -0.0573 -0.00494 -0.08143 -0.01574 C -0.10834 -0.02747 -0.12952 -0.03827 -0.15122 -0.06049 C -0.19688 -0.10771 -0.18594 -0.09876 -0.20678 -0.12592 C -0.22761 -0.15308 -0.27431 -0.25339 -0.28403 -0.29012 " pathEditMode="relative" rAng="0" ptsTypes="ssfss">
                                          <p:cBhvr>
                                            <p:cTn id="49" dur="1000" fill="hold"/>
                                            <p:tgtEl>
                                              <p:spTgt spid="62"/>
                                            </p:tgtEl>
                                            <p:attrNameLst>
                                              <p:attrName>ppt_x</p:attrName>
                                              <p:attrName>ppt_y</p:attrName>
                                            </p:attrNameLst>
                                          </p:cBhvr>
                                          <p:rCtr x="-14201" y="-14506"/>
                                        </p:animMotion>
                                      </p:childTnLst>
                                    </p:cTn>
                                  </p:par>
                                  <p:par>
                                    <p:cTn id="50" presetID="8" presetClass="emph" presetSubtype="0" repeatCount="indefinite" fill="hold" grpId="0" nodeType="withEffect">
                                      <p:stCondLst>
                                        <p:cond delay="0"/>
                                      </p:stCondLst>
                                      <p:childTnLst>
                                        <p:animRot by="3600000">
                                          <p:cBhvr>
                                            <p:cTn id="51" dur="1000" fill="hold"/>
                                            <p:tgtEl>
                                              <p:spTgt spid="68"/>
                                            </p:tgtEl>
                                            <p:attrNameLst>
                                              <p:attrName>r</p:attrName>
                                            </p:attrNameLst>
                                          </p:cBhvr>
                                        </p:animRot>
                                      </p:childTnLst>
                                    </p:cTn>
                                  </p:par>
                                  <p:par>
                                    <p:cTn id="52" presetID="37" presetClass="path" presetSubtype="0" repeatCount="indefinite" fill="hold" grpId="1" nodeType="withEffect">
                                      <p:stCondLst>
                                        <p:cond delay="0"/>
                                      </p:stCondLst>
                                      <p:childTnLst>
                                        <p:animMotion origin="layout" path="M 0.00417 -0.0037 C -0.09027 0.19876 -0.17395 0.22407 -0.24479 0.23333 " pathEditMode="relative" rAng="0" ptsTypes="ss">
                                          <p:cBhvr>
                                            <p:cTn id="53" dur="1000" fill="hold"/>
                                            <p:tgtEl>
                                              <p:spTgt spid="68"/>
                                            </p:tgtEl>
                                            <p:attrNameLst>
                                              <p:attrName>ppt_x</p:attrName>
                                              <p:attrName>ppt_y</p:attrName>
                                            </p:attrNameLst>
                                          </p:cBhvr>
                                          <p:rCtr x="-12448" y="11852"/>
                                        </p:animMotion>
                                      </p:childTnLst>
                                    </p:cTn>
                                  </p:par>
                                  <p:par>
                                    <p:cTn id="54" presetID="8" presetClass="emph" presetSubtype="0" repeatCount="indefinite" fill="hold" grpId="0" nodeType="withEffect">
                                      <p:stCondLst>
                                        <p:cond delay="0"/>
                                      </p:stCondLst>
                                      <p:childTnLst>
                                        <p:animRot by="3600000">
                                          <p:cBhvr>
                                            <p:cTn id="55" dur="1000" fill="hold"/>
                                            <p:tgtEl>
                                              <p:spTgt spid="67"/>
                                            </p:tgtEl>
                                            <p:attrNameLst>
                                              <p:attrName>r</p:attrName>
                                            </p:attrNameLst>
                                          </p:cBhvr>
                                        </p:animRot>
                                      </p:childTnLst>
                                    </p:cTn>
                                  </p:par>
                                  <p:par>
                                    <p:cTn id="56" presetID="37" presetClass="path" presetSubtype="0" repeatCount="indefinite" fill="hold" grpId="1" nodeType="withEffect">
                                      <p:stCondLst>
                                        <p:cond delay="0"/>
                                      </p:stCondLst>
                                      <p:childTnLst>
                                        <p:animMotion origin="layout" path="M 0.00416 -0.0037 C -0.05921 0.20371 -0.15834 0.24105 -0.21459 0.23982 " pathEditMode="relative" rAng="0" ptsTypes="ss">
                                          <p:cBhvr>
                                            <p:cTn id="57" dur="1000" fill="hold"/>
                                            <p:tgtEl>
                                              <p:spTgt spid="67"/>
                                            </p:tgtEl>
                                            <p:attrNameLst>
                                              <p:attrName>ppt_x</p:attrName>
                                              <p:attrName>ppt_y</p:attrName>
                                            </p:attrNameLst>
                                          </p:cBhvr>
                                          <p:rCtr x="-10938" y="12222"/>
                                        </p:animMotion>
                                      </p:childTnLst>
                                    </p:cTn>
                                  </p:par>
                                  <p:par>
                                    <p:cTn id="58" presetID="8" presetClass="emph" presetSubtype="0" repeatCount="indefinite" fill="hold" grpId="0" nodeType="withEffect">
                                      <p:stCondLst>
                                        <p:cond delay="0"/>
                                      </p:stCondLst>
                                      <p:childTnLst>
                                        <p:animRot by="3600000">
                                          <p:cBhvr>
                                            <p:cTn id="59" dur="1000" fill="hold"/>
                                            <p:tgtEl>
                                              <p:spTgt spid="66"/>
                                            </p:tgtEl>
                                            <p:attrNameLst>
                                              <p:attrName>r</p:attrName>
                                            </p:attrNameLst>
                                          </p:cBhvr>
                                        </p:animRot>
                                      </p:childTnLst>
                                    </p:cTn>
                                  </p:par>
                                  <p:par>
                                    <p:cTn id="60" presetID="37" presetClass="path" presetSubtype="0" repeatCount="indefinite" fill="hold" grpId="1" nodeType="withEffect">
                                      <p:stCondLst>
                                        <p:cond delay="0"/>
                                      </p:stCondLst>
                                      <p:childTnLst>
                                        <p:animMotion origin="layout" path="M 0.00018 -0.00186 C -0.06302 0.20216 -0.15382 0.21913 -0.2 0.22284 " pathEditMode="relative" rAng="0" ptsTypes="ss">
                                          <p:cBhvr>
                                            <p:cTn id="61" dur="1000" fill="hold"/>
                                            <p:tgtEl>
                                              <p:spTgt spid="66"/>
                                            </p:tgtEl>
                                            <p:attrNameLst>
                                              <p:attrName>ppt_x</p:attrName>
                                              <p:attrName>ppt_y</p:attrName>
                                            </p:attrNameLst>
                                          </p:cBhvr>
                                          <p:rCtr x="-10017" y="11235"/>
                                        </p:animMotion>
                                      </p:childTnLst>
                                    </p:cTn>
                                  </p:par>
                                  <p:par>
                                    <p:cTn id="62" presetID="8" presetClass="emph" presetSubtype="0" repeatCount="indefinite" fill="hold" grpId="0" nodeType="withEffect">
                                      <p:stCondLst>
                                        <p:cond delay="0"/>
                                      </p:stCondLst>
                                      <p:childTnLst>
                                        <p:animRot by="3600000">
                                          <p:cBhvr>
                                            <p:cTn id="63" dur="1000" fill="hold"/>
                                            <p:tgtEl>
                                              <p:spTgt spid="63"/>
                                            </p:tgtEl>
                                            <p:attrNameLst>
                                              <p:attrName>r</p:attrName>
                                            </p:attrNameLst>
                                          </p:cBhvr>
                                        </p:animRot>
                                      </p:childTnLst>
                                    </p:cTn>
                                  </p:par>
                                  <p:par>
                                    <p:cTn id="64" presetID="37" presetClass="path" presetSubtype="0" repeatCount="indefinite" fill="hold" grpId="1" nodeType="withEffect">
                                      <p:stCondLst>
                                        <p:cond delay="0"/>
                                      </p:stCondLst>
                                      <p:childTnLst>
                                        <p:animMotion origin="layout" path="M 0.00104 -0.00155 C -0.04757 0.18734 -0.13802 0.20956 -0.18212 0.21203 " pathEditMode="relative" rAng="0" ptsTypes="ss">
                                          <p:cBhvr>
                                            <p:cTn id="65" dur="1000" fill="hold"/>
                                            <p:tgtEl>
                                              <p:spTgt spid="63"/>
                                            </p:tgtEl>
                                            <p:attrNameLst>
                                              <p:attrName>ppt_x</p:attrName>
                                              <p:attrName>ppt_y</p:attrName>
                                            </p:attrNameLst>
                                          </p:cBhvr>
                                          <p:rCtr x="-9167" y="10679"/>
                                        </p:animMotion>
                                      </p:childTnLst>
                                    </p:cTn>
                                  </p:par>
                                </p:childTnLst>
                              </p:cTn>
                            </p:par>
                          </p:childTnLst>
                        </p:cTn>
                      </p:par>
                      <p:par>
                        <p:cTn id="66" fill="hold">
                          <p:stCondLst>
                            <p:cond delay="indefinite"/>
                          </p:stCondLst>
                          <p:childTnLst>
                            <p:par>
                              <p:cTn id="67" fill="hold">
                                <p:stCondLst>
                                  <p:cond delay="0"/>
                                </p:stCondLst>
                                <p:childTnLst>
                                  <p:par>
                                    <p:cTn id="68" presetID="1" presetClass="path" presetSubtype="0" repeatCount="indefinite" fill="hold" grpId="1" nodeType="clickEffect">
                                      <p:stCondLst>
                                        <p:cond delay="0"/>
                                      </p:stCondLst>
                                      <p:childTnLst>
                                        <p:animMotion origin="layout" path="M -0.00208 -0.00031 C 0.01823 0.00432 0.03369 -0.02654 0.03369 -0.05987 C 0.03369 -0.09444 0.01823 -0.1216 0.00018 -0.1216 C -0.01858 -0.1216 -0.03333 -0.09444 -0.03333 -0.05987 C -0.03333 -0.02654 -0.02083 -0.00031 -0.00208 -0.00031 Z " pathEditMode="relative" rAng="0" ptsTypes="fffff">
                                          <p:cBhvr>
                                            <p:cTn id="69" dur="2000" fill="hold"/>
                                            <p:tgtEl>
                                              <p:spTgt spid="44"/>
                                            </p:tgtEl>
                                            <p:attrNameLst>
                                              <p:attrName>ppt_x</p:attrName>
                                              <p:attrName>ppt_y</p:attrName>
                                            </p:attrNameLst>
                                          </p:cBhvr>
                                          <p:rCtr x="226" y="-5833"/>
                                        </p:animMotion>
                                      </p:childTnLst>
                                    </p:cTn>
                                  </p:par>
                                  <p:par>
                                    <p:cTn id="70" presetID="8" presetClass="emph" presetSubtype="0" repeatCount="indefinite" fill="hold" grpId="0" nodeType="withEffect">
                                      <p:stCondLst>
                                        <p:cond delay="0"/>
                                      </p:stCondLst>
                                      <p:childTnLst>
                                        <p:animRot by="-21600000">
                                          <p:cBhvr>
                                            <p:cTn id="71" dur="2000" fill="hold"/>
                                            <p:tgtEl>
                                              <p:spTgt spid="44"/>
                                            </p:tgtEl>
                                            <p:attrNameLst>
                                              <p:attrName>r</p:attrName>
                                            </p:attrNameLst>
                                          </p:cBhvr>
                                        </p:animRot>
                                      </p:childTnLst>
                                    </p:cTn>
                                  </p:par>
                                  <p:par>
                                    <p:cTn id="72" presetID="1" presetClass="path" presetSubtype="0" repeatCount="indefinite" fill="hold" grpId="1" nodeType="withEffect">
                                      <p:stCondLst>
                                        <p:cond delay="0"/>
                                      </p:stCondLst>
                                      <p:childTnLst>
                                        <p:animMotion origin="layout" path="M -0.00278 0.00062 C 0.0243 0.00062 0.05052 -0.04012 0.05052 -0.08858 C 0.05052 -0.13734 0.02812 -0.17623 0.00104 -0.17623 C -0.02622 -0.17623 -0.04792 -0.13734 -0.04792 -0.08858 C -0.04792 -0.04012 -0.0283 -0.00216 -0.00278 0.00062 Z " pathEditMode="relative" rAng="0" ptsTypes="fffff">
                                          <p:cBhvr>
                                            <p:cTn id="73" dur="2000" fill="hold"/>
                                            <p:tgtEl>
                                              <p:spTgt spid="69"/>
                                            </p:tgtEl>
                                            <p:attrNameLst>
                                              <p:attrName>ppt_x</p:attrName>
                                              <p:attrName>ppt_y</p:attrName>
                                            </p:attrNameLst>
                                          </p:cBhvr>
                                          <p:rCtr x="399" y="-8858"/>
                                        </p:animMotion>
                                      </p:childTnLst>
                                    </p:cTn>
                                  </p:par>
                                  <p:par>
                                    <p:cTn id="74" presetID="8" presetClass="emph" presetSubtype="0" repeatCount="indefinite" fill="hold" grpId="0" nodeType="withEffect">
                                      <p:stCondLst>
                                        <p:cond delay="0"/>
                                      </p:stCondLst>
                                      <p:childTnLst>
                                        <p:animRot by="-21600000">
                                          <p:cBhvr>
                                            <p:cTn id="75" dur="2000" fill="hold"/>
                                            <p:tgtEl>
                                              <p:spTgt spid="69"/>
                                            </p:tgtEl>
                                            <p:attrNameLst>
                                              <p:attrName>r</p:attrName>
                                            </p:attrNameLst>
                                          </p:cBhvr>
                                        </p:animRot>
                                      </p:childTnLst>
                                    </p:cTn>
                                  </p:par>
                                  <p:par>
                                    <p:cTn id="76" presetID="1" presetClass="path" presetSubtype="0" repeatCount="indefinite" fill="hold" grpId="0" nodeType="withEffect">
                                      <p:stCondLst>
                                        <p:cond delay="0"/>
                                      </p:stCondLst>
                                      <p:childTnLst>
                                        <p:animMotion origin="layout" path="M -0.00277 0.00031 C 0.03421 0.00494 0.06233 -0.04784 0.06007 -0.10926 C 0.06007 -0.16914 0.03299 -0.21698 -3.61111E-6 -0.21698 C -0.03264 -0.21698 -0.05868 -0.16914 -0.05868 -0.10926 C -0.05868 -0.04969 -0.02725 -0.00062 -0.00277 0.00031 Z " pathEditMode="relative" rAng="0" ptsTypes="fffff">
                                          <p:cBhvr>
                                            <p:cTn id="77" dur="2000" fill="hold"/>
                                            <p:tgtEl>
                                              <p:spTgt spid="70"/>
                                            </p:tgtEl>
                                            <p:attrNameLst>
                                              <p:attrName>ppt_x</p:attrName>
                                              <p:attrName>ppt_y</p:attrName>
                                            </p:attrNameLst>
                                          </p:cBhvr>
                                          <p:rCtr x="451" y="-10648"/>
                                        </p:animMotion>
                                      </p:childTnLst>
                                    </p:cTn>
                                  </p:par>
                                  <p:par>
                                    <p:cTn id="78" presetID="8" presetClass="emph" presetSubtype="0" repeatCount="indefinite" fill="hold" grpId="1" nodeType="withEffect">
                                      <p:stCondLst>
                                        <p:cond delay="0"/>
                                      </p:stCondLst>
                                      <p:childTnLst>
                                        <p:animRot by="-21600000">
                                          <p:cBhvr>
                                            <p:cTn id="79" dur="2000" fill="hold"/>
                                            <p:tgtEl>
                                              <p:spTgt spid="70"/>
                                            </p:tgtEl>
                                            <p:attrNameLst>
                                              <p:attrName>r</p:attrName>
                                            </p:attrNameLst>
                                          </p:cBhvr>
                                        </p:animRot>
                                      </p:childTnLst>
                                    </p:cTn>
                                  </p:par>
                                  <p:par>
                                    <p:cTn id="80" presetID="1" presetClass="path" presetSubtype="0" repeatCount="indefinite" fill="hold" grpId="1" nodeType="withEffect">
                                      <p:stCondLst>
                                        <p:cond delay="0"/>
                                      </p:stCondLst>
                                      <p:childTnLst>
                                        <p:animMotion origin="layout" path="M -0.00173 1.11111E-6 C 0.04358 0.01111 0.07691 -0.05895 0.07691 -0.13056 C 0.07691 -0.20185 0.04462 -0.25926 0.00521 -0.25926 C -0.03455 -0.25926 -0.06632 -0.20185 -0.06632 -0.13056 C -0.06632 -0.05895 -0.03559 -0.0037 -0.00173 1.11111E-6 Z " pathEditMode="relative" rAng="0" ptsTypes="fffff">
                                          <p:cBhvr>
                                            <p:cTn id="81" dur="2000" fill="hold"/>
                                            <p:tgtEl>
                                              <p:spTgt spid="48"/>
                                            </p:tgtEl>
                                            <p:attrNameLst>
                                              <p:attrName>ppt_x</p:attrName>
                                              <p:attrName>ppt_y</p:attrName>
                                            </p:attrNameLst>
                                          </p:cBhvr>
                                          <p:rCtr x="694" y="-12407"/>
                                        </p:animMotion>
                                      </p:childTnLst>
                                    </p:cTn>
                                  </p:par>
                                  <p:par>
                                    <p:cTn id="82" presetID="8" presetClass="emph" presetSubtype="0" repeatCount="indefinite" fill="hold" grpId="0" nodeType="withEffect">
                                      <p:stCondLst>
                                        <p:cond delay="0"/>
                                      </p:stCondLst>
                                      <p:childTnLst>
                                        <p:animRot by="-21600000">
                                          <p:cBhvr>
                                            <p:cTn id="83" dur="2000" fill="hold"/>
                                            <p:tgtEl>
                                              <p:spTgt spid="48"/>
                                            </p:tgtEl>
                                            <p:attrNameLst>
                                              <p:attrName>r</p:attrName>
                                            </p:attrNameLst>
                                          </p:cBhvr>
                                        </p:animRot>
                                      </p:childTnLst>
                                    </p:cTn>
                                  </p:par>
                                  <p:par>
                                    <p:cTn id="84" presetID="1" presetClass="path" presetSubtype="0" repeatCount="indefinite" fill="hold" grpId="0" nodeType="withEffect">
                                      <p:stCondLst>
                                        <p:cond delay="0"/>
                                      </p:stCondLst>
                                      <p:childTnLst>
                                        <p:animMotion origin="layout" path="M -4.72222E-6 -3.7037E-6 C 0.05053 0.0105 0.08803 -0.06358 0.08941 -0.15555 C 0.08941 -0.24105 0.05035 -0.31358 0.00261 -0.31358 C -0.04531 -0.31358 -0.08454 -0.24166 -0.08454 -0.15617 C -0.08281 -0.06913 -0.04097 -0.00432 -4.72222E-6 -3.7037E-6 Z " pathEditMode="relative" rAng="0" ptsTypes="fffff">
                                          <p:cBhvr>
                                            <p:cTn id="85" dur="2000" fill="hold"/>
                                            <p:tgtEl>
                                              <p:spTgt spid="71"/>
                                            </p:tgtEl>
                                            <p:attrNameLst>
                                              <p:attrName>ppt_x</p:attrName>
                                              <p:attrName>ppt_y</p:attrName>
                                            </p:attrNameLst>
                                          </p:cBhvr>
                                          <p:rCtr x="243" y="-15154"/>
                                        </p:animMotion>
                                      </p:childTnLst>
                                    </p:cTn>
                                  </p:par>
                                  <p:par>
                                    <p:cTn id="86" presetID="8" presetClass="emph" presetSubtype="0" repeatCount="indefinite" fill="hold" grpId="1" nodeType="withEffect">
                                      <p:stCondLst>
                                        <p:cond delay="0"/>
                                      </p:stCondLst>
                                      <p:childTnLst>
                                        <p:animRot by="-21600000">
                                          <p:cBhvr>
                                            <p:cTn id="87" dur="2000" fill="hold"/>
                                            <p:tgtEl>
                                              <p:spTgt spid="71"/>
                                            </p:tgtEl>
                                            <p:attrNameLst>
                                              <p:attrName>r</p:attrName>
                                            </p:attrNameLst>
                                          </p:cBhvr>
                                        </p:animRot>
                                      </p:childTnLst>
                                    </p:cTn>
                                  </p:par>
                                  <p:par>
                                    <p:cTn id="88" presetID="8" presetClass="emph" presetSubtype="0" repeatCount="indefinite" fill="hold" grpId="0" nodeType="withEffect">
                                      <p:stCondLst>
                                        <p:cond delay="0"/>
                                      </p:stCondLst>
                                      <p:childTnLst>
                                        <p:animRot by="-3600000">
                                          <p:cBhvr>
                                            <p:cTn id="89" dur="1000" fill="hold"/>
                                            <p:tgtEl>
                                              <p:spTgt spid="72"/>
                                            </p:tgtEl>
                                            <p:attrNameLst>
                                              <p:attrName>r</p:attrName>
                                            </p:attrNameLst>
                                          </p:cBhvr>
                                        </p:animRot>
                                      </p:childTnLst>
                                    </p:cTn>
                                  </p:par>
                                  <p:par>
                                    <p:cTn id="90" presetID="37" presetClass="path" presetSubtype="0" repeatCount="indefinite" fill="hold" grpId="1" nodeType="withEffect">
                                      <p:stCondLst>
                                        <p:cond delay="0"/>
                                      </p:stCondLst>
                                      <p:childTnLst>
                                        <p:animMotion origin="layout" path="M 0.00487 1.11111E-6 C -0.01718 0.00216 -0.05052 0.00555 -0.07829 0.01667 C -0.10607 0.02778 -0.12239 0.03858 -0.14357 0.05988 C -0.18854 0.10555 -0.17916 0.10216 -0.20191 0.12778 C -0.225 0.1537 -0.26475 0.24444 -0.27413 0.28025 " pathEditMode="relative" rAng="0" ptsTypes="ssfss">
                                          <p:cBhvr>
                                            <p:cTn id="91" dur="1000" fill="hold"/>
                                            <p:tgtEl>
                                              <p:spTgt spid="72"/>
                                            </p:tgtEl>
                                            <p:attrNameLst>
                                              <p:attrName>ppt_x</p:attrName>
                                              <p:attrName>ppt_y</p:attrName>
                                            </p:attrNameLst>
                                          </p:cBhvr>
                                          <p:rCtr x="-13958" y="14012"/>
                                        </p:animMotion>
                                      </p:childTnLst>
                                    </p:cTn>
                                  </p:par>
                                  <p:par>
                                    <p:cTn id="92" presetID="8" presetClass="emph" presetSubtype="0" repeatCount="indefinite" fill="hold" grpId="0" nodeType="withEffect">
                                      <p:stCondLst>
                                        <p:cond delay="0"/>
                                      </p:stCondLst>
                                      <p:childTnLst>
                                        <p:animRot by="-3600000">
                                          <p:cBhvr>
                                            <p:cTn id="93" dur="1000" fill="hold"/>
                                            <p:tgtEl>
                                              <p:spTgt spid="73"/>
                                            </p:tgtEl>
                                            <p:attrNameLst>
                                              <p:attrName>r</p:attrName>
                                            </p:attrNameLst>
                                          </p:cBhvr>
                                        </p:animRot>
                                      </p:childTnLst>
                                    </p:cTn>
                                  </p:par>
                                  <p:par>
                                    <p:cTn id="94" presetID="37" presetClass="path" presetSubtype="0" repeatCount="indefinite" fill="hold" grpId="1" nodeType="withEffect">
                                      <p:stCondLst>
                                        <p:cond delay="0"/>
                                      </p:stCondLst>
                                      <p:childTnLst>
                                        <p:animMotion origin="layout" path="M 0.00348 0.00124 C -0.01684 0.00247 -0.04704 0.00556 -0.07222 0.01605 C -0.09739 0.02624 -0.1125 0.03581 -0.13159 0.05556 C -0.17222 0.09692 -0.16388 0.09414 -0.18454 0.11729 C -0.20555 0.14105 -0.24166 0.22377 -0.24982 0.25679 " pathEditMode="relative" rAng="0" ptsTypes="ssfss">
                                          <p:cBhvr>
                                            <p:cTn id="95" dur="1000" fill="hold"/>
                                            <p:tgtEl>
                                              <p:spTgt spid="73"/>
                                            </p:tgtEl>
                                            <p:attrNameLst>
                                              <p:attrName>ppt_x</p:attrName>
                                              <p:attrName>ppt_y</p:attrName>
                                            </p:attrNameLst>
                                          </p:cBhvr>
                                          <p:rCtr x="-12674" y="12778"/>
                                        </p:animMotion>
                                      </p:childTnLst>
                                    </p:cTn>
                                  </p:par>
                                  <p:par>
                                    <p:cTn id="96" presetID="8" presetClass="emph" presetSubtype="0" repeatCount="indefinite" fill="hold" grpId="0" nodeType="withEffect">
                                      <p:stCondLst>
                                        <p:cond delay="0"/>
                                      </p:stCondLst>
                                      <p:childTnLst>
                                        <p:animRot by="-3600000">
                                          <p:cBhvr>
                                            <p:cTn id="97" dur="1000" fill="hold"/>
                                            <p:tgtEl>
                                              <p:spTgt spid="74"/>
                                            </p:tgtEl>
                                            <p:attrNameLst>
                                              <p:attrName>r</p:attrName>
                                            </p:attrNameLst>
                                          </p:cBhvr>
                                        </p:animRot>
                                      </p:childTnLst>
                                    </p:cTn>
                                  </p:par>
                                  <p:par>
                                    <p:cTn id="98" presetID="37" presetClass="path" presetSubtype="0" repeatCount="indefinite" fill="hold" grpId="1" nodeType="withEffect">
                                      <p:stCondLst>
                                        <p:cond delay="0"/>
                                      </p:stCondLst>
                                      <p:childTnLst>
                                        <p:animMotion origin="layout" path="M 0.00487 -7.40741E-7 C -0.01388 0.00093 -0.04079 0.00957 -0.06371 0.01914 C -0.08663 0.0284 -0.10121 0.03796 -0.11857 0.05617 C -0.15555 0.09383 -0.14843 0.08827 -0.16579 0.11296 C -0.18316 0.13766 -0.21632 0.20556 -0.22343 0.23642 " pathEditMode="relative" rAng="0" ptsTypes="ssfss">
                                          <p:cBhvr>
                                            <p:cTn id="99" dur="1000" fill="hold"/>
                                            <p:tgtEl>
                                              <p:spTgt spid="74"/>
                                            </p:tgtEl>
                                            <p:attrNameLst>
                                              <p:attrName>ppt_x</p:attrName>
                                              <p:attrName>ppt_y</p:attrName>
                                            </p:attrNameLst>
                                          </p:cBhvr>
                                          <p:rCtr x="-11424" y="11821"/>
                                        </p:animMotion>
                                      </p:childTnLst>
                                    </p:cTn>
                                  </p:par>
                                  <p:par>
                                    <p:cTn id="100" presetID="8" presetClass="emph" presetSubtype="0" repeatCount="indefinite" fill="hold" grpId="0" nodeType="withEffect">
                                      <p:stCondLst>
                                        <p:cond delay="0"/>
                                      </p:stCondLst>
                                      <p:childTnLst>
                                        <p:animRot by="-3600000">
                                          <p:cBhvr>
                                            <p:cTn id="101" dur="1000" fill="hold"/>
                                            <p:tgtEl>
                                              <p:spTgt spid="75"/>
                                            </p:tgtEl>
                                            <p:attrNameLst>
                                              <p:attrName>r</p:attrName>
                                            </p:attrNameLst>
                                          </p:cBhvr>
                                        </p:animRot>
                                      </p:childTnLst>
                                    </p:cTn>
                                  </p:par>
                                  <p:par>
                                    <p:cTn id="102" presetID="37" presetClass="path" presetSubtype="0" repeatCount="indefinite" fill="hold" grpId="1" nodeType="withEffect">
                                      <p:stCondLst>
                                        <p:cond delay="0"/>
                                      </p:stCondLst>
                                      <p:childTnLst>
                                        <p:animMotion origin="layout" path="M 0.00278 0.00123 C -0.01458 0.00154 -0.03906 0.00926 -0.05972 0.0179 C -0.08055 0.02623 -0.09357 0.03488 -0.10937 0.05123 C -0.14305 0.08549 -0.13628 0.08055 -0.15208 0.10278 C -0.16805 0.12531 -0.19791 0.18673 -0.20399 0.21543 " pathEditMode="relative" rAng="0" ptsTypes="ssfss">
                                          <p:cBhvr>
                                            <p:cTn id="103" dur="1000" fill="hold"/>
                                            <p:tgtEl>
                                              <p:spTgt spid="75"/>
                                            </p:tgtEl>
                                            <p:attrNameLst>
                                              <p:attrName>ppt_x</p:attrName>
                                              <p:attrName>ppt_y</p:attrName>
                                            </p:attrNameLst>
                                          </p:cBhvr>
                                          <p:rCtr x="-10347" y="10710"/>
                                        </p:animMotion>
                                      </p:childTnLst>
                                    </p:cTn>
                                  </p:par>
                                  <p:par>
                                    <p:cTn id="104" presetID="8" presetClass="emph" presetSubtype="0" repeatCount="indefinite" fill="hold" grpId="0" nodeType="withEffect">
                                      <p:stCondLst>
                                        <p:cond delay="0"/>
                                      </p:stCondLst>
                                      <p:childTnLst>
                                        <p:animRot by="-3600000">
                                          <p:cBhvr>
                                            <p:cTn id="105" dur="1000" fill="hold"/>
                                            <p:tgtEl>
                                              <p:spTgt spid="80"/>
                                            </p:tgtEl>
                                            <p:attrNameLst>
                                              <p:attrName>r</p:attrName>
                                            </p:attrNameLst>
                                          </p:cBhvr>
                                        </p:animRot>
                                      </p:childTnLst>
                                    </p:cTn>
                                  </p:par>
                                  <p:par>
                                    <p:cTn id="106" presetID="37" presetClass="path" presetSubtype="0" repeatCount="indefinite" fill="hold" grpId="1" nodeType="withEffect">
                                      <p:stCondLst>
                                        <p:cond delay="0"/>
                                      </p:stCondLst>
                                      <p:childTnLst>
                                        <p:animMotion origin="layout" path="M 0.00278 0.00618 C -0.08298 -0.19382 -0.20382 -0.22006 -0.2408 -0.21666 " pathEditMode="relative" rAng="0" ptsTypes="ss">
                                          <p:cBhvr>
                                            <p:cTn id="107" dur="1000" fill="hold"/>
                                            <p:tgtEl>
                                              <p:spTgt spid="80"/>
                                            </p:tgtEl>
                                            <p:attrNameLst>
                                              <p:attrName>ppt_x</p:attrName>
                                              <p:attrName>ppt_y</p:attrName>
                                            </p:attrNameLst>
                                          </p:cBhvr>
                                          <p:rCtr x="-12188" y="-11327"/>
                                        </p:animMotion>
                                      </p:childTnLst>
                                    </p:cTn>
                                  </p:par>
                                  <p:par>
                                    <p:cTn id="108" presetID="8" presetClass="emph" presetSubtype="0" repeatCount="indefinite" fill="hold" grpId="0" nodeType="withEffect">
                                      <p:stCondLst>
                                        <p:cond delay="0"/>
                                      </p:stCondLst>
                                      <p:childTnLst>
                                        <p:animRot by="-3600000">
                                          <p:cBhvr>
                                            <p:cTn id="109" dur="1000" fill="hold"/>
                                            <p:tgtEl>
                                              <p:spTgt spid="79"/>
                                            </p:tgtEl>
                                            <p:attrNameLst>
                                              <p:attrName>r</p:attrName>
                                            </p:attrNameLst>
                                          </p:cBhvr>
                                        </p:animRot>
                                      </p:childTnLst>
                                    </p:cTn>
                                  </p:par>
                                  <p:par>
                                    <p:cTn id="110" presetID="37" presetClass="path" presetSubtype="0" repeatCount="indefinite" fill="hold" grpId="1" nodeType="withEffect">
                                      <p:stCondLst>
                                        <p:cond delay="0"/>
                                      </p:stCondLst>
                                      <p:childTnLst>
                                        <p:animMotion origin="layout" path="M 0.00174 0.00649 C -0.05468 -0.17654 -0.15347 -0.21574 -0.21093 -0.21759 " pathEditMode="relative" rAng="0" ptsTypes="ss">
                                          <p:cBhvr>
                                            <p:cTn id="111" dur="1000" fill="hold"/>
                                            <p:tgtEl>
                                              <p:spTgt spid="79"/>
                                            </p:tgtEl>
                                            <p:attrNameLst>
                                              <p:attrName>ppt_x</p:attrName>
                                              <p:attrName>ppt_y</p:attrName>
                                            </p:attrNameLst>
                                          </p:cBhvr>
                                          <p:rCtr x="-10642" y="-11204"/>
                                        </p:animMotion>
                                      </p:childTnLst>
                                    </p:cTn>
                                  </p:par>
                                  <p:par>
                                    <p:cTn id="112" presetID="8" presetClass="emph" presetSubtype="0" repeatCount="indefinite" fill="hold" grpId="0" nodeType="withEffect">
                                      <p:stCondLst>
                                        <p:cond delay="0"/>
                                      </p:stCondLst>
                                      <p:childTnLst>
                                        <p:animRot by="-3600000">
                                          <p:cBhvr>
                                            <p:cTn id="113" dur="1000" fill="hold"/>
                                            <p:tgtEl>
                                              <p:spTgt spid="78"/>
                                            </p:tgtEl>
                                            <p:attrNameLst>
                                              <p:attrName>r</p:attrName>
                                            </p:attrNameLst>
                                          </p:cBhvr>
                                        </p:animRot>
                                      </p:childTnLst>
                                    </p:cTn>
                                  </p:par>
                                  <p:par>
                                    <p:cTn id="114" presetID="37" presetClass="path" presetSubtype="0" repeatCount="indefinite" fill="hold" grpId="1" nodeType="withEffect">
                                      <p:stCondLst>
                                        <p:cond delay="0"/>
                                      </p:stCondLst>
                                      <p:childTnLst>
                                        <p:animMotion origin="layout" path="M 0.00173 0.00649 C -0.05469 -0.17654 -0.14097 -0.19876 -0.19601 -0.20463 " pathEditMode="relative" rAng="0" ptsTypes="ss">
                                          <p:cBhvr>
                                            <p:cTn id="115" dur="1000" fill="hold"/>
                                            <p:tgtEl>
                                              <p:spTgt spid="78"/>
                                            </p:tgtEl>
                                            <p:attrNameLst>
                                              <p:attrName>ppt_x</p:attrName>
                                              <p:attrName>ppt_y</p:attrName>
                                            </p:attrNameLst>
                                          </p:cBhvr>
                                          <p:rCtr x="-9896" y="-10556"/>
                                        </p:animMotion>
                                      </p:childTnLst>
                                    </p:cTn>
                                  </p:par>
                                  <p:par>
                                    <p:cTn id="116" presetID="8" presetClass="emph" presetSubtype="0" repeatCount="indefinite" fill="hold" grpId="0" nodeType="withEffect">
                                      <p:stCondLst>
                                        <p:cond delay="0"/>
                                      </p:stCondLst>
                                      <p:childTnLst>
                                        <p:animRot by="-3600000">
                                          <p:cBhvr>
                                            <p:cTn id="117" dur="1000" fill="hold"/>
                                            <p:tgtEl>
                                              <p:spTgt spid="77"/>
                                            </p:tgtEl>
                                            <p:attrNameLst>
                                              <p:attrName>r</p:attrName>
                                            </p:attrNameLst>
                                          </p:cBhvr>
                                        </p:animRot>
                                      </p:childTnLst>
                                    </p:cTn>
                                  </p:par>
                                  <p:par>
                                    <p:cTn id="118" presetID="37" presetClass="path" presetSubtype="0" repeatCount="indefinite" fill="hold" grpId="1" nodeType="withEffect">
                                      <p:stCondLst>
                                        <p:cond delay="0"/>
                                      </p:stCondLst>
                                      <p:childTnLst>
                                        <p:animMotion origin="layout" path="M 0.00174 0.00649 C -0.05087 -0.17659 -0.14496 -0.19419 -0.18264 -0.19172 " pathEditMode="relative" rAng="0" ptsTypes="ss">
                                          <p:cBhvr>
                                            <p:cTn id="119" dur="1000" fill="hold"/>
                                            <p:tgtEl>
                                              <p:spTgt spid="77"/>
                                            </p:tgtEl>
                                            <p:attrNameLst>
                                              <p:attrName>ppt_x</p:attrName>
                                              <p:attrName>ppt_y</p:attrName>
                                            </p:attrNameLst>
                                          </p:cBhvr>
                                          <p:rCtr x="-9219" y="-10034"/>
                                        </p:animMotion>
                                      </p:childTnLst>
                                    </p:cTn>
                                  </p:par>
                                </p:childTnLst>
                              </p:cTn>
                            </p:par>
                          </p:childTnLst>
                        </p:cTn>
                      </p:par>
                      <p:par>
                        <p:cTn id="120" fill="hold">
                          <p:stCondLst>
                            <p:cond delay="indefinite"/>
                          </p:stCondLst>
                          <p:childTnLst>
                            <p:par>
                              <p:cTn id="121" fill="hold">
                                <p:stCondLst>
                                  <p:cond delay="0"/>
                                </p:stCondLst>
                                <p:childTnLst>
                                  <p:par>
                                    <p:cTn id="122" presetID="47" presetClass="entr" presetSubtype="0" fill="hold" grpId="0" nodeType="click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fade">
                                          <p:cBhvr>
                                            <p:cTn id="124" dur="1000"/>
                                            <p:tgtEl>
                                              <p:spTgt spid="9"/>
                                            </p:tgtEl>
                                          </p:cBhvr>
                                        </p:animEffect>
                                        <p:anim calcmode="lin" valueType="num">
                                          <p:cBhvr>
                                            <p:cTn id="125" dur="1000" fill="hold"/>
                                            <p:tgtEl>
                                              <p:spTgt spid="9"/>
                                            </p:tgtEl>
                                            <p:attrNameLst>
                                              <p:attrName>ppt_x</p:attrName>
                                            </p:attrNameLst>
                                          </p:cBhvr>
                                          <p:tavLst>
                                            <p:tav tm="0">
                                              <p:val>
                                                <p:strVal val="#ppt_x"/>
                                              </p:val>
                                            </p:tav>
                                            <p:tav tm="100000">
                                              <p:val>
                                                <p:strVal val="#ppt_x"/>
                                              </p:val>
                                            </p:tav>
                                          </p:tavLst>
                                        </p:anim>
                                        <p:anim calcmode="lin" valueType="num">
                                          <p:cBhvr>
                                            <p:cTn id="1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barn(inVertical)">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1" nodeType="clickEffect">
                                      <p:stCondLst>
                                        <p:cond delay="0"/>
                                      </p:stCondLst>
                                      <p:childTnLst>
                                        <p:animEffect transition="out" filter="fade">
                                          <p:cBhvr>
                                            <p:cTn id="135" dur="500"/>
                                            <p:tgtEl>
                                              <p:spTgt spid="9"/>
                                            </p:tgtEl>
                                          </p:cBhvr>
                                        </p:animEffect>
                                        <p:set>
                                          <p:cBhvr>
                                            <p:cTn id="136" dur="1" fill="hold">
                                              <p:stCondLst>
                                                <p:cond delay="499"/>
                                              </p:stCondLst>
                                            </p:cTn>
                                            <p:tgtEl>
                                              <p:spTgt spid="9"/>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6"/>
                                            </p:tgtEl>
                                          </p:cBhvr>
                                        </p:animEffect>
                                        <p:set>
                                          <p:cBhvr>
                                            <p:cTn id="139" dur="1" fill="hold">
                                              <p:stCondLst>
                                                <p:cond delay="499"/>
                                              </p:stCondLst>
                                            </p:cTn>
                                            <p:tgtEl>
                                              <p:spTgt spid="76"/>
                                            </p:tgtEl>
                                            <p:attrNameLst>
                                              <p:attrName>style.visibility</p:attrName>
                                            </p:attrNameLst>
                                          </p:cBhvr>
                                          <p:to>
                                            <p:strVal val="hidden"/>
                                          </p:to>
                                        </p:set>
                                      </p:childTnLst>
                                    </p:cTn>
                                  </p:par>
                                  <p:par>
                                    <p:cTn id="140" presetID="16" presetClass="entr" presetSubtype="21" fill="hold" grpId="0" nodeType="withEffect">
                                      <p:stCondLst>
                                        <p:cond delay="0"/>
                                      </p:stCondLst>
                                      <p:childTnLst>
                                        <p:set>
                                          <p:cBhvr>
                                            <p:cTn id="141" dur="1" fill="hold">
                                              <p:stCondLst>
                                                <p:cond delay="0"/>
                                              </p:stCondLst>
                                            </p:cTn>
                                            <p:tgtEl>
                                              <p:spTgt spid="8"/>
                                            </p:tgtEl>
                                            <p:attrNameLst>
                                              <p:attrName>style.visibility</p:attrName>
                                            </p:attrNameLst>
                                          </p:cBhvr>
                                          <p:to>
                                            <p:strVal val="visible"/>
                                          </p:to>
                                        </p:set>
                                        <p:animEffect transition="in" filter="barn(inVertical)">
                                          <p:cBhvr>
                                            <p:cTn id="1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65" grpId="0" animBg="1"/>
          <p:bldP spid="65" grpId="1" animBg="1"/>
          <p:bldP spid="36" grpId="0" animBg="1"/>
          <p:bldP spid="36"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9" grpId="0" animBg="1"/>
          <p:bldP spid="49" grpId="1" animBg="1"/>
          <p:bldP spid="61" grpId="0" animBg="1"/>
          <p:bldP spid="61" grpId="1" animBg="1"/>
          <p:bldP spid="62" grpId="0" animBg="1"/>
          <p:bldP spid="62" grpId="1" animBg="1"/>
          <p:bldP spid="63" grpId="0" animBg="1"/>
          <p:bldP spid="63"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48" grpId="0" animBg="1"/>
          <p:bldP spid="48"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8" grpId="0" animBg="1"/>
          <p:bldP spid="78" grpId="1" animBg="1"/>
          <p:bldP spid="79" grpId="0" animBg="1"/>
          <p:bldP spid="79" grpId="1" animBg="1"/>
          <p:bldP spid="80" grpId="0" animBg="1"/>
          <p:bldP spid="80" grpId="1" animBg="1"/>
          <p:bldP spid="81" grpId="0" animBg="1"/>
          <p:bldP spid="8" grpId="0"/>
          <p:bldP spid="9" grpId="0" animBg="1"/>
          <p:bldP spid="9" grpId="1" animBg="1"/>
          <p:bldP spid="76" grpId="0"/>
          <p:bldP spid="76" grpId="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solidFill>
            <a:schemeClr val="tx1"/>
          </a:solidFill>
          <a:ln w="28575">
            <a:noFill/>
            <a:round/>
            <a:headEnd/>
            <a:tailEnd/>
          </a:ln>
          <a:effectLst/>
        </p:spPr>
      </p:pic>
      <p:sp>
        <p:nvSpPr>
          <p:cNvPr id="3" name="TextBox 2"/>
          <p:cNvSpPr txBox="1"/>
          <p:nvPr/>
        </p:nvSpPr>
        <p:spPr>
          <a:xfrm>
            <a:off x="259591" y="200164"/>
            <a:ext cx="1721609" cy="461665"/>
          </a:xfrm>
          <a:prstGeom prst="rect">
            <a:avLst/>
          </a:prstGeom>
          <a:noFill/>
        </p:spPr>
        <p:txBody>
          <a:bodyPr wrap="square" rtlCol="0">
            <a:spAutoFit/>
          </a:bodyPr>
          <a:lstStyle/>
          <a:p>
            <a:r>
              <a:rPr lang="en-US" sz="2400" b="1" u="sng" dirty="0" smtClean="0">
                <a:solidFill>
                  <a:srgbClr val="00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SOLENOID </a:t>
            </a:r>
            <a:endParaRPr lang="en-US" sz="2400" b="1" u="sng" dirty="0">
              <a:solidFill>
                <a:srgbClr val="00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TextBox 3"/>
          <p:cNvSpPr txBox="1"/>
          <p:nvPr/>
        </p:nvSpPr>
        <p:spPr>
          <a:xfrm>
            <a:off x="2031360" y="242049"/>
            <a:ext cx="5664840" cy="584775"/>
          </a:xfrm>
          <a:prstGeom prst="rect">
            <a:avLst/>
          </a:prstGeom>
          <a:solidFill>
            <a:srgbClr val="FFFF99">
              <a:alpha val="20000"/>
            </a:srgbClr>
          </a:solidFill>
          <a:ln>
            <a:solidFill>
              <a:srgbClr val="FFFF0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r>
              <a:rPr lang="en-US" sz="1600" b="1" dirty="0">
                <a:solidFill>
                  <a:schemeClr val="bg1"/>
                </a:solidFill>
                <a:latin typeface="Aharoni" panose="02010803020104030203" pitchFamily="2" charset="-79"/>
                <a:cs typeface="Aharoni" panose="02010803020104030203" pitchFamily="2" charset="-79"/>
              </a:rPr>
              <a:t>A coil of many circular turns of insulated copper wire wrapped in the shape of a cylinder.</a:t>
            </a:r>
          </a:p>
        </p:txBody>
      </p:sp>
      <p:sp>
        <p:nvSpPr>
          <p:cNvPr id="5" name="Can 4"/>
          <p:cNvSpPr/>
          <p:nvPr/>
        </p:nvSpPr>
        <p:spPr>
          <a:xfrm rot="5400000">
            <a:off x="2165550" y="1955394"/>
            <a:ext cx="941341" cy="2381734"/>
          </a:xfrm>
          <a:prstGeom prst="can">
            <a:avLst>
              <a:gd name="adj" fmla="val 36626"/>
            </a:avLst>
          </a:prstGeom>
          <a:blipFill>
            <a:blip r:embed="rId4"/>
            <a:tile tx="0" ty="0" sx="100000" sy="100000" flip="none" algn="tl"/>
          </a:blipFill>
          <a:ln w="25400" cap="flat" cmpd="sng" algn="ctr">
            <a:solidFill>
              <a:srgbClr val="FFFF99"/>
            </a:solidFill>
            <a:prstDash val="solid"/>
          </a:ln>
          <a:effectLst>
            <a:innerShdw blurRad="114300">
              <a:prstClr val="black"/>
            </a:innerShdw>
          </a:effectLst>
        </p:spPr>
        <p:txBody>
          <a:bodyPr rtlCol="0" anchor="ctr"/>
          <a:lstStyle/>
          <a:p>
            <a:pPr algn="ctr">
              <a:defRPr/>
            </a:pPr>
            <a:endParaRPr lang="en-US" kern="0">
              <a:solidFill>
                <a:sysClr val="window" lastClr="FFFFFF"/>
              </a:solidFill>
              <a:latin typeface="Bookman Old Style" pitchFamily="18" charset="0"/>
            </a:endParaRPr>
          </a:p>
        </p:txBody>
      </p:sp>
      <p:sp>
        <p:nvSpPr>
          <p:cNvPr id="9" name="Arc 8"/>
          <p:cNvSpPr/>
          <p:nvPr/>
        </p:nvSpPr>
        <p:spPr>
          <a:xfrm>
            <a:off x="3210710" y="2589038"/>
            <a:ext cx="471141" cy="1035444"/>
          </a:xfrm>
          <a:prstGeom prst="arc">
            <a:avLst>
              <a:gd name="adj1" fmla="val 5397679"/>
              <a:gd name="adj2" fmla="val 17298873"/>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0" name="Arc 9"/>
          <p:cNvSpPr/>
          <p:nvPr/>
        </p:nvSpPr>
        <p:spPr>
          <a:xfrm>
            <a:off x="2943914" y="2600421"/>
            <a:ext cx="443099" cy="1032199"/>
          </a:xfrm>
          <a:prstGeom prst="arc">
            <a:avLst>
              <a:gd name="adj1" fmla="val 5476738"/>
              <a:gd name="adj2" fmla="val 17171329"/>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1" name="Arc 10"/>
          <p:cNvSpPr/>
          <p:nvPr/>
        </p:nvSpPr>
        <p:spPr>
          <a:xfrm>
            <a:off x="2705159" y="2600424"/>
            <a:ext cx="415056" cy="1032200"/>
          </a:xfrm>
          <a:prstGeom prst="arc">
            <a:avLst>
              <a:gd name="adj1" fmla="val 5400038"/>
              <a:gd name="adj2" fmla="val 17112120"/>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2" name="Arc 11"/>
          <p:cNvSpPr/>
          <p:nvPr/>
        </p:nvSpPr>
        <p:spPr>
          <a:xfrm>
            <a:off x="2418244" y="2600423"/>
            <a:ext cx="463216" cy="1032200"/>
          </a:xfrm>
          <a:prstGeom prst="arc">
            <a:avLst>
              <a:gd name="adj1" fmla="val 5363646"/>
              <a:gd name="adj2" fmla="val 17198381"/>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3" name="Arc 12"/>
          <p:cNvSpPr/>
          <p:nvPr/>
        </p:nvSpPr>
        <p:spPr>
          <a:xfrm>
            <a:off x="2124280" y="2603598"/>
            <a:ext cx="470265" cy="1032200"/>
          </a:xfrm>
          <a:prstGeom prst="arc">
            <a:avLst>
              <a:gd name="adj1" fmla="val 5305543"/>
              <a:gd name="adj2" fmla="val 17217231"/>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4" name="Arc 13"/>
          <p:cNvSpPr/>
          <p:nvPr/>
        </p:nvSpPr>
        <p:spPr>
          <a:xfrm>
            <a:off x="1817248" y="2609675"/>
            <a:ext cx="483333" cy="1024579"/>
          </a:xfrm>
          <a:prstGeom prst="arc">
            <a:avLst>
              <a:gd name="adj1" fmla="val 5252075"/>
              <a:gd name="adj2" fmla="val 17158060"/>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sp>
        <p:nvSpPr>
          <p:cNvPr id="15" name="Arc 14"/>
          <p:cNvSpPr/>
          <p:nvPr/>
        </p:nvSpPr>
        <p:spPr>
          <a:xfrm>
            <a:off x="1538259" y="2593152"/>
            <a:ext cx="455290" cy="1063210"/>
          </a:xfrm>
          <a:prstGeom prst="arc">
            <a:avLst>
              <a:gd name="adj1" fmla="val 4842482"/>
              <a:gd name="adj2" fmla="val 17176086"/>
            </a:avLst>
          </a:prstGeom>
          <a:noFill/>
          <a:ln w="38100" cap="flat" cmpd="sng" algn="ctr">
            <a:solidFill>
              <a:srgbClr val="FF6600"/>
            </a:solidFill>
            <a:prstDash val="solid"/>
          </a:ln>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ysClr val="windowText" lastClr="000000"/>
              </a:solidFill>
              <a:latin typeface="Bookman Old Style" pitchFamily="18" charset="0"/>
            </a:endParaRPr>
          </a:p>
        </p:txBody>
      </p:sp>
      <p:cxnSp>
        <p:nvCxnSpPr>
          <p:cNvPr id="25" name="Straight Connector 24"/>
          <p:cNvCxnSpPr/>
          <p:nvPr/>
        </p:nvCxnSpPr>
        <p:spPr>
          <a:xfrm>
            <a:off x="1628545" y="3939848"/>
            <a:ext cx="457200" cy="1016"/>
          </a:xfrm>
          <a:prstGeom prst="line">
            <a:avLst/>
          </a:prstGeom>
          <a:noFill/>
          <a:ln w="25400" cap="flat" cmpd="sng" algn="ctr">
            <a:solidFill>
              <a:srgbClr val="FFC000"/>
            </a:solidFill>
            <a:prstDash val="solid"/>
          </a:ln>
          <a:effectLst/>
        </p:spPr>
      </p:cxnSp>
      <p:grpSp>
        <p:nvGrpSpPr>
          <p:cNvPr id="26" name="Group 25"/>
          <p:cNvGrpSpPr/>
          <p:nvPr/>
        </p:nvGrpSpPr>
        <p:grpSpPr>
          <a:xfrm>
            <a:off x="1637487" y="2593992"/>
            <a:ext cx="1700241" cy="1557548"/>
            <a:chOff x="1637487" y="2553274"/>
            <a:chExt cx="1700241" cy="1557548"/>
          </a:xfrm>
        </p:grpSpPr>
        <p:cxnSp>
          <p:nvCxnSpPr>
            <p:cNvPr id="27" name="Straight Connector 26"/>
            <p:cNvCxnSpPr/>
            <p:nvPr/>
          </p:nvCxnSpPr>
          <p:spPr>
            <a:xfrm rot="5400000">
              <a:off x="965079" y="3225682"/>
              <a:ext cx="1345856" cy="1040"/>
            </a:xfrm>
            <a:prstGeom prst="line">
              <a:avLst/>
            </a:prstGeom>
            <a:noFill/>
            <a:ln w="25400" cap="flat" cmpd="sng" algn="ctr">
              <a:solidFill>
                <a:srgbClr val="FFC000"/>
              </a:solidFill>
              <a:prstDash val="solid"/>
            </a:ln>
            <a:effectLst/>
          </p:spPr>
        </p:cxnSp>
        <p:cxnSp>
          <p:nvCxnSpPr>
            <p:cNvPr id="28" name="Straight Connector 27"/>
            <p:cNvCxnSpPr/>
            <p:nvPr/>
          </p:nvCxnSpPr>
          <p:spPr>
            <a:xfrm rot="5400000">
              <a:off x="2649164" y="3248679"/>
              <a:ext cx="1371600" cy="1040"/>
            </a:xfrm>
            <a:prstGeom prst="line">
              <a:avLst/>
            </a:prstGeom>
            <a:noFill/>
            <a:ln w="25400" cap="flat" cmpd="sng" algn="ctr">
              <a:solidFill>
                <a:srgbClr val="FFC000"/>
              </a:solidFill>
              <a:prstDash val="solid"/>
            </a:ln>
            <a:effectLst/>
          </p:spPr>
        </p:cxnSp>
        <p:grpSp>
          <p:nvGrpSpPr>
            <p:cNvPr id="29" name="Group 31"/>
            <p:cNvGrpSpPr/>
            <p:nvPr/>
          </p:nvGrpSpPr>
          <p:grpSpPr>
            <a:xfrm>
              <a:off x="1800739" y="3586592"/>
              <a:ext cx="823523" cy="478555"/>
              <a:chOff x="5915025" y="4860508"/>
              <a:chExt cx="1257298" cy="747813"/>
            </a:xfrm>
          </p:grpSpPr>
          <p:sp>
            <p:nvSpPr>
              <p:cNvPr id="34" name="TextBox 45"/>
              <p:cNvSpPr txBox="1">
                <a:spLocks noChangeArrowheads="1"/>
              </p:cNvSpPr>
              <p:nvPr/>
            </p:nvSpPr>
            <p:spPr bwMode="auto">
              <a:xfrm>
                <a:off x="6709453" y="4860508"/>
                <a:ext cx="462870" cy="625231"/>
              </a:xfrm>
              <a:prstGeom prst="rect">
                <a:avLst/>
              </a:prstGeom>
              <a:noFill/>
              <a:ln w="38100">
                <a:noFill/>
                <a:miter lim="800000"/>
                <a:headEnd/>
                <a:tailEnd/>
              </a:ln>
            </p:spPr>
            <p:txBody>
              <a:bodyPr wrap="square">
                <a:spAutoFit/>
              </a:bodyPr>
              <a:lstStyle/>
              <a:p>
                <a:pPr>
                  <a:defRPr/>
                </a:pPr>
                <a:r>
                  <a:rPr lang="en-US" sz="2000" b="1" kern="0" dirty="0" smtClean="0">
                    <a:solidFill>
                      <a:schemeClr val="bg1"/>
                    </a:solidFill>
                    <a:latin typeface="Bookman Old Style" pitchFamily="18" charset="0"/>
                    <a:cs typeface="Arial" pitchFamily="34" charset="0"/>
                  </a:rPr>
                  <a:t>–</a:t>
                </a:r>
                <a:endParaRPr lang="en-US" sz="2000" b="1" kern="0" dirty="0">
                  <a:solidFill>
                    <a:schemeClr val="bg1"/>
                  </a:solidFill>
                  <a:latin typeface="Bookman Old Style" pitchFamily="18" charset="0"/>
                  <a:cs typeface="Arial" pitchFamily="34" charset="0"/>
                </a:endParaRPr>
              </a:p>
            </p:txBody>
          </p:sp>
          <p:sp>
            <p:nvSpPr>
              <p:cNvPr id="35" name="TextBox 59"/>
              <p:cNvSpPr txBox="1">
                <a:spLocks noChangeArrowheads="1"/>
              </p:cNvSpPr>
              <p:nvPr/>
            </p:nvSpPr>
            <p:spPr bwMode="auto">
              <a:xfrm>
                <a:off x="5915025" y="4871587"/>
                <a:ext cx="516881" cy="625231"/>
              </a:xfrm>
              <a:prstGeom prst="rect">
                <a:avLst/>
              </a:prstGeom>
              <a:noFill/>
              <a:ln w="9525">
                <a:noFill/>
                <a:miter lim="800000"/>
                <a:headEnd/>
                <a:tailEnd/>
              </a:ln>
            </p:spPr>
            <p:txBody>
              <a:bodyPr wrap="none">
                <a:spAutoFit/>
              </a:bodyPr>
              <a:lstStyle/>
              <a:p>
                <a:pPr>
                  <a:defRPr/>
                </a:pPr>
                <a:r>
                  <a:rPr lang="en-US" sz="2000" b="1" kern="0" dirty="0" smtClean="0">
                    <a:solidFill>
                      <a:schemeClr val="bg1"/>
                    </a:solidFill>
                    <a:latin typeface="Bookman Old Style" pitchFamily="18" charset="0"/>
                    <a:cs typeface="Arial" pitchFamily="34" charset="0"/>
                  </a:rPr>
                  <a:t>+</a:t>
                </a:r>
                <a:endParaRPr lang="en-US" sz="2000" b="1" kern="0" dirty="0">
                  <a:solidFill>
                    <a:schemeClr val="bg1"/>
                  </a:solidFill>
                  <a:latin typeface="Bookman Old Style" pitchFamily="18" charset="0"/>
                  <a:cs typeface="Arial" pitchFamily="34" charset="0"/>
                </a:endParaRPr>
              </a:p>
            </p:txBody>
          </p:sp>
          <p:cxnSp>
            <p:nvCxnSpPr>
              <p:cNvPr id="36" name="Straight Connector 35"/>
              <p:cNvCxnSpPr/>
              <p:nvPr/>
            </p:nvCxnSpPr>
            <p:spPr>
              <a:xfrm rot="5400000">
                <a:off x="6137462" y="5378973"/>
                <a:ext cx="457200" cy="1495"/>
              </a:xfrm>
              <a:prstGeom prst="line">
                <a:avLst/>
              </a:prstGeom>
              <a:noFill/>
              <a:ln w="25400" cap="flat" cmpd="sng" algn="ctr">
                <a:solidFill>
                  <a:srgbClr val="FFC000"/>
                </a:solidFill>
                <a:prstDash val="solid"/>
              </a:ln>
              <a:effectLst/>
            </p:spPr>
          </p:cxnSp>
          <p:cxnSp>
            <p:nvCxnSpPr>
              <p:cNvPr id="37" name="Straight Connector 36"/>
              <p:cNvCxnSpPr/>
              <p:nvPr/>
            </p:nvCxnSpPr>
            <p:spPr>
              <a:xfrm rot="5400000">
                <a:off x="6323457" y="5378969"/>
                <a:ext cx="228600" cy="1495"/>
              </a:xfrm>
              <a:prstGeom prst="line">
                <a:avLst/>
              </a:prstGeom>
              <a:noFill/>
              <a:ln w="25400" cap="flat" cmpd="sng" algn="ctr">
                <a:solidFill>
                  <a:srgbClr val="FFC000"/>
                </a:solidFill>
                <a:prstDash val="solid"/>
              </a:ln>
              <a:effectLst/>
            </p:spPr>
          </p:cxnSp>
          <p:cxnSp>
            <p:nvCxnSpPr>
              <p:cNvPr id="38" name="Straight Connector 37"/>
              <p:cNvCxnSpPr/>
              <p:nvPr/>
            </p:nvCxnSpPr>
            <p:spPr>
              <a:xfrm rot="5400000">
                <a:off x="6280853" y="5378969"/>
                <a:ext cx="457199" cy="1495"/>
              </a:xfrm>
              <a:prstGeom prst="line">
                <a:avLst/>
              </a:prstGeom>
              <a:noFill/>
              <a:ln w="25400" cap="flat" cmpd="sng" algn="ctr">
                <a:solidFill>
                  <a:srgbClr val="FFC000"/>
                </a:solidFill>
                <a:prstDash val="solid"/>
              </a:ln>
              <a:effectLst/>
            </p:spPr>
          </p:cxnSp>
          <p:cxnSp>
            <p:nvCxnSpPr>
              <p:cNvPr id="39" name="Straight Connector 38"/>
              <p:cNvCxnSpPr/>
              <p:nvPr/>
            </p:nvCxnSpPr>
            <p:spPr>
              <a:xfrm rot="5400000">
                <a:off x="6466847" y="5378969"/>
                <a:ext cx="228600" cy="1495"/>
              </a:xfrm>
              <a:prstGeom prst="line">
                <a:avLst/>
              </a:prstGeom>
              <a:noFill/>
              <a:ln w="25400" cap="flat" cmpd="sng" algn="ctr">
                <a:solidFill>
                  <a:srgbClr val="FFC000"/>
                </a:solidFill>
                <a:prstDash val="solid"/>
              </a:ln>
              <a:effectLst/>
            </p:spPr>
          </p:cxnSp>
          <p:cxnSp>
            <p:nvCxnSpPr>
              <p:cNvPr id="40" name="Straight Connector 39"/>
              <p:cNvCxnSpPr/>
              <p:nvPr/>
            </p:nvCxnSpPr>
            <p:spPr>
              <a:xfrm rot="5400000">
                <a:off x="6424243" y="5378969"/>
                <a:ext cx="457199" cy="1495"/>
              </a:xfrm>
              <a:prstGeom prst="line">
                <a:avLst/>
              </a:prstGeom>
              <a:noFill/>
              <a:ln w="25400" cap="flat" cmpd="sng" algn="ctr">
                <a:solidFill>
                  <a:srgbClr val="FFC000"/>
                </a:solidFill>
                <a:prstDash val="solid"/>
              </a:ln>
              <a:effectLst/>
            </p:spPr>
          </p:cxnSp>
          <p:cxnSp>
            <p:nvCxnSpPr>
              <p:cNvPr id="41" name="Straight Connector 40"/>
              <p:cNvCxnSpPr/>
              <p:nvPr/>
            </p:nvCxnSpPr>
            <p:spPr>
              <a:xfrm rot="5400000">
                <a:off x="6610241" y="5378969"/>
                <a:ext cx="228600" cy="1495"/>
              </a:xfrm>
              <a:prstGeom prst="line">
                <a:avLst/>
              </a:prstGeom>
              <a:noFill/>
              <a:ln w="25400" cap="flat" cmpd="sng" algn="ctr">
                <a:solidFill>
                  <a:srgbClr val="FFC000"/>
                </a:solidFill>
                <a:prstDash val="solid"/>
              </a:ln>
              <a:effectLst/>
            </p:spPr>
          </p:cxnSp>
        </p:grpSp>
        <p:cxnSp>
          <p:nvCxnSpPr>
            <p:cNvPr id="30" name="Straight Connector 29"/>
            <p:cNvCxnSpPr/>
            <p:nvPr/>
          </p:nvCxnSpPr>
          <p:spPr>
            <a:xfrm>
              <a:off x="2971968" y="3933646"/>
              <a:ext cx="365760" cy="15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342490" y="3928746"/>
              <a:ext cx="411480" cy="158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45208" y="3741490"/>
              <a:ext cx="255198" cy="369332"/>
            </a:xfrm>
            <a:prstGeom prst="rect">
              <a:avLst/>
            </a:prstGeom>
            <a:noFill/>
          </p:spPr>
          <p:txBody>
            <a:bodyPr wrap="none" rtlCol="0">
              <a:spAutoFit/>
            </a:bodyPr>
            <a:lstStyle/>
            <a:p>
              <a:r>
                <a:rPr lang="en-US" dirty="0" smtClean="0">
                  <a:solidFill>
                    <a:srgbClr val="FFFF00"/>
                  </a:solidFill>
                </a:rPr>
                <a:t>(</a:t>
              </a:r>
              <a:endParaRPr lang="en-US" dirty="0">
                <a:solidFill>
                  <a:srgbClr val="FFFF00"/>
                </a:solidFill>
              </a:endParaRPr>
            </a:p>
          </p:txBody>
        </p:sp>
        <p:sp>
          <p:nvSpPr>
            <p:cNvPr id="33" name="TextBox 32"/>
            <p:cNvSpPr txBox="1"/>
            <p:nvPr/>
          </p:nvSpPr>
          <p:spPr>
            <a:xfrm>
              <a:off x="2844084" y="3733280"/>
              <a:ext cx="255198" cy="369332"/>
            </a:xfrm>
            <a:prstGeom prst="rect">
              <a:avLst/>
            </a:prstGeom>
            <a:noFill/>
          </p:spPr>
          <p:txBody>
            <a:bodyPr wrap="none" rtlCol="0">
              <a:spAutoFit/>
            </a:bodyPr>
            <a:lstStyle/>
            <a:p>
              <a:r>
                <a:rPr lang="en-US" dirty="0">
                  <a:solidFill>
                    <a:srgbClr val="FFFF00"/>
                  </a:solidFill>
                </a:rPr>
                <a:t>)</a:t>
              </a:r>
            </a:p>
          </p:txBody>
        </p:sp>
      </p:grpSp>
      <p:pic>
        <p:nvPicPr>
          <p:cNvPr id="42"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596700" y="2280034"/>
            <a:ext cx="1807104" cy="1393064"/>
          </a:xfrm>
          <a:prstGeom prst="rect">
            <a:avLst/>
          </a:prstGeom>
          <a:noFill/>
          <a:ln w="9525">
            <a:noFill/>
            <a:miter lim="800000"/>
            <a:headEnd/>
            <a:tailEnd/>
          </a:ln>
          <a:effectLst/>
        </p:spPr>
      </p:pic>
      <p:sp>
        <p:nvSpPr>
          <p:cNvPr id="46" name="Oval 45"/>
          <p:cNvSpPr/>
          <p:nvPr/>
        </p:nvSpPr>
        <p:spPr>
          <a:xfrm flipV="1">
            <a:off x="2844748" y="3961113"/>
            <a:ext cx="45719" cy="45719"/>
          </a:xfrm>
          <a:prstGeom prst="ellipse">
            <a:avLst/>
          </a:prstGeom>
          <a:solidFill>
            <a:srgbClr val="FFFF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endParaRPr>
          </a:p>
        </p:txBody>
      </p:sp>
      <p:sp>
        <p:nvSpPr>
          <p:cNvPr id="47" name="TextBox 46"/>
          <p:cNvSpPr txBox="1"/>
          <p:nvPr/>
        </p:nvSpPr>
        <p:spPr>
          <a:xfrm>
            <a:off x="2209249" y="4107890"/>
            <a:ext cx="1234633" cy="338554"/>
          </a:xfrm>
          <a:prstGeom prst="rect">
            <a:avLst/>
          </a:prstGeom>
          <a:noFill/>
        </p:spPr>
        <p:txBody>
          <a:bodyPr wrap="none" rtlCol="0">
            <a:spAutoFit/>
          </a:bodyPr>
          <a:lstStyle/>
          <a:p>
            <a:r>
              <a:rPr lang="en-US" sz="1600" dirty="0" smtClean="0">
                <a:solidFill>
                  <a:srgbClr val="FFFF00"/>
                </a:solidFill>
                <a:latin typeface="Aharoni" panose="02010803020104030203" pitchFamily="2" charset="-79"/>
                <a:cs typeface="Aharoni" panose="02010803020104030203" pitchFamily="2" charset="-79"/>
              </a:rPr>
              <a:t>Key closed</a:t>
            </a:r>
            <a:endParaRPr lang="en-US" sz="1600" dirty="0">
              <a:solidFill>
                <a:srgbClr val="FFFF00"/>
              </a:solidFill>
              <a:latin typeface="Aharoni" panose="02010803020104030203" pitchFamily="2" charset="-79"/>
              <a:cs typeface="Aharoni" panose="02010803020104030203" pitchFamily="2" charset="-79"/>
            </a:endParaRPr>
          </a:p>
        </p:txBody>
      </p:sp>
      <p:cxnSp>
        <p:nvCxnSpPr>
          <p:cNvPr id="48" name="Straight Arrow Connector 47"/>
          <p:cNvCxnSpPr/>
          <p:nvPr/>
        </p:nvCxnSpPr>
        <p:spPr>
          <a:xfrm rot="16200000" flipV="1">
            <a:off x="1595279" y="3260129"/>
            <a:ext cx="93162" cy="873"/>
          </a:xfrm>
          <a:prstGeom prst="straightConnector1">
            <a:avLst/>
          </a:prstGeom>
          <a:ln w="38100">
            <a:solidFill>
              <a:srgbClr val="FF6600"/>
            </a:solidFill>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3298378" y="3419195"/>
            <a:ext cx="76994" cy="794"/>
          </a:xfrm>
          <a:prstGeom prst="straightConnector1">
            <a:avLst/>
          </a:prstGeom>
          <a:ln w="38100">
            <a:solidFill>
              <a:srgbClr val="FF6600"/>
            </a:solidFill>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143000" y="3126758"/>
            <a:ext cx="296338" cy="369332"/>
          </a:xfrm>
          <a:prstGeom prst="rect">
            <a:avLst/>
          </a:prstGeom>
          <a:noFill/>
          <a:ln>
            <a:noFill/>
          </a:ln>
        </p:spPr>
        <p:txBody>
          <a:bodyPr wrap="square" rtlCol="0">
            <a:spAutoFit/>
          </a:bodyPr>
          <a:lstStyle/>
          <a:p>
            <a:r>
              <a:rPr lang="en-US" dirty="0">
                <a:solidFill>
                  <a:schemeClr val="bg1"/>
                </a:solidFill>
                <a:latin typeface="Arial Black" panose="020B0A04020102090204" pitchFamily="34" charset="0"/>
              </a:rPr>
              <a:t>I</a:t>
            </a:r>
          </a:p>
        </p:txBody>
      </p:sp>
      <p:sp>
        <p:nvSpPr>
          <p:cNvPr id="51" name="TextBox 50"/>
          <p:cNvSpPr txBox="1"/>
          <p:nvPr/>
        </p:nvSpPr>
        <p:spPr>
          <a:xfrm>
            <a:off x="605017" y="3374468"/>
            <a:ext cx="869149" cy="338554"/>
          </a:xfrm>
          <a:prstGeom prst="rect">
            <a:avLst/>
          </a:prstGeom>
          <a:noFill/>
        </p:spPr>
        <p:txBody>
          <a:bodyPr wrap="none" rtlCol="0">
            <a:spAutoFit/>
          </a:bodyPr>
          <a:lstStyle>
            <a:defPPr>
              <a:defRPr lang="en-US"/>
            </a:defPPr>
            <a:lvl1pPr>
              <a:defRPr sz="1600" b="1">
                <a:solidFill>
                  <a:srgbClr val="FF0066"/>
                </a:solidFill>
                <a:latin typeface="Bookman Old Style" pitchFamily="18" charset="0"/>
              </a:defRPr>
            </a:lvl1pPr>
          </a:lstStyle>
          <a:p>
            <a:r>
              <a:rPr lang="en-US" b="0" dirty="0">
                <a:solidFill>
                  <a:schemeClr val="bg1"/>
                </a:solidFill>
                <a:latin typeface="Aharoni" panose="02010803020104030203" pitchFamily="2" charset="-79"/>
                <a:cs typeface="Aharoni" panose="02010803020104030203" pitchFamily="2" charset="-79"/>
              </a:rPr>
              <a:t>current</a:t>
            </a:r>
          </a:p>
        </p:txBody>
      </p:sp>
      <p:sp>
        <p:nvSpPr>
          <p:cNvPr id="55" name="Flowchart: Connector 54"/>
          <p:cNvSpPr/>
          <p:nvPr/>
        </p:nvSpPr>
        <p:spPr>
          <a:xfrm>
            <a:off x="1783081" y="2304981"/>
            <a:ext cx="45719" cy="45719"/>
          </a:xfrm>
          <a:prstGeom prst="flowChartConnector">
            <a:avLst/>
          </a:prstGeom>
          <a:solidFill>
            <a:srgbClr val="CC0000"/>
          </a:solidFill>
          <a:ln w="25400" cap="flat" cmpd="sng" algn="ctr">
            <a:noFill/>
            <a:prstDash val="solid"/>
          </a:ln>
          <a:effectLst>
            <a:glow rad="228600">
              <a:srgbClr val="C00000">
                <a:alpha val="40000"/>
              </a:srgbClr>
            </a:glow>
          </a:effectLst>
        </p:spPr>
        <p:txBody>
          <a:bodyPr rtlCol="0" anchor="ctr"/>
          <a:lstStyle/>
          <a:p>
            <a:pPr algn="ctr">
              <a:defRPr/>
            </a:pPr>
            <a:endParaRPr lang="en-US" kern="0">
              <a:solidFill>
                <a:prstClr val="white"/>
              </a:solidFill>
            </a:endParaRPr>
          </a:p>
        </p:txBody>
      </p:sp>
      <p:sp>
        <p:nvSpPr>
          <p:cNvPr id="56" name="Flowchart: Connector 55"/>
          <p:cNvSpPr/>
          <p:nvPr/>
        </p:nvSpPr>
        <p:spPr>
          <a:xfrm>
            <a:off x="3154681" y="2307668"/>
            <a:ext cx="45719" cy="45719"/>
          </a:xfrm>
          <a:prstGeom prst="flowChartConnector">
            <a:avLst/>
          </a:prstGeom>
          <a:solidFill>
            <a:srgbClr val="CC0000"/>
          </a:solidFill>
          <a:ln w="25400" cap="flat" cmpd="sng" algn="ctr">
            <a:noFill/>
            <a:prstDash val="solid"/>
          </a:ln>
          <a:effectLst>
            <a:glow rad="228600">
              <a:srgbClr val="C00000">
                <a:alpha val="40000"/>
              </a:srgbClr>
            </a:glow>
          </a:effectLst>
        </p:spPr>
        <p:txBody>
          <a:bodyPr rtlCol="0" anchor="ctr"/>
          <a:lstStyle/>
          <a:p>
            <a:pPr algn="ctr">
              <a:defRPr/>
            </a:pPr>
            <a:endParaRPr lang="en-US" kern="0">
              <a:solidFill>
                <a:prstClr val="white"/>
              </a:solidFill>
            </a:endParaRPr>
          </a:p>
        </p:txBody>
      </p:sp>
      <p:sp>
        <p:nvSpPr>
          <p:cNvPr id="57" name="Freeform 120"/>
          <p:cNvSpPr>
            <a:spLocks noEditPoints="1"/>
          </p:cNvSpPr>
          <p:nvPr/>
        </p:nvSpPr>
        <p:spPr bwMode="auto">
          <a:xfrm>
            <a:off x="1544365" y="3433492"/>
            <a:ext cx="1898908" cy="682680"/>
          </a:xfrm>
          <a:custGeom>
            <a:avLst/>
            <a:gdLst>
              <a:gd name="T0" fmla="*/ 2147483647 w 1357"/>
              <a:gd name="T1" fmla="*/ 2147483647 h 625"/>
              <a:gd name="T2" fmla="*/ 2147483647 w 1357"/>
              <a:gd name="T3" fmla="*/ 2147483647 h 625"/>
              <a:gd name="T4" fmla="*/ 2147483647 w 1357"/>
              <a:gd name="T5" fmla="*/ 2147483647 h 625"/>
              <a:gd name="T6" fmla="*/ 2147483647 w 1357"/>
              <a:gd name="T7" fmla="*/ 2147483647 h 625"/>
              <a:gd name="T8" fmla="*/ 2147483647 w 1357"/>
              <a:gd name="T9" fmla="*/ 2147483647 h 625"/>
              <a:gd name="T10" fmla="*/ 2147483647 w 1357"/>
              <a:gd name="T11" fmla="*/ 2147483647 h 625"/>
              <a:gd name="T12" fmla="*/ 2147483647 w 1357"/>
              <a:gd name="T13" fmla="*/ 2147483647 h 625"/>
              <a:gd name="T14" fmla="*/ 2147483647 w 1357"/>
              <a:gd name="T15" fmla="*/ 2147483647 h 625"/>
              <a:gd name="T16" fmla="*/ 2147483647 w 1357"/>
              <a:gd name="T17" fmla="*/ 2147483647 h 625"/>
              <a:gd name="T18" fmla="*/ 2147483647 w 1357"/>
              <a:gd name="T19" fmla="*/ 2147483647 h 625"/>
              <a:gd name="T20" fmla="*/ 2147483647 w 1357"/>
              <a:gd name="T21" fmla="*/ 2147483647 h 625"/>
              <a:gd name="T22" fmla="*/ 2147483647 w 1357"/>
              <a:gd name="T23" fmla="*/ 2147483647 h 625"/>
              <a:gd name="T24" fmla="*/ 2147483647 w 1357"/>
              <a:gd name="T25" fmla="*/ 2147483647 h 625"/>
              <a:gd name="T26" fmla="*/ 2147483647 w 1357"/>
              <a:gd name="T27" fmla="*/ 2147483647 h 625"/>
              <a:gd name="T28" fmla="*/ 2147483647 w 1357"/>
              <a:gd name="T29" fmla="*/ 2147483647 h 625"/>
              <a:gd name="T30" fmla="*/ 2147483647 w 1357"/>
              <a:gd name="T31" fmla="*/ 2147483647 h 625"/>
              <a:gd name="T32" fmla="*/ 2147483647 w 1357"/>
              <a:gd name="T33" fmla="*/ 2147483647 h 625"/>
              <a:gd name="T34" fmla="*/ 2147483647 w 1357"/>
              <a:gd name="T35" fmla="*/ 2147483647 h 625"/>
              <a:gd name="T36" fmla="*/ 2147483647 w 1357"/>
              <a:gd name="T37" fmla="*/ 2147483647 h 625"/>
              <a:gd name="T38" fmla="*/ 2147483647 w 1357"/>
              <a:gd name="T39" fmla="*/ 2147483647 h 625"/>
              <a:gd name="T40" fmla="*/ 2147483647 w 1357"/>
              <a:gd name="T41" fmla="*/ 2147483647 h 625"/>
              <a:gd name="T42" fmla="*/ 2147483647 w 1357"/>
              <a:gd name="T43" fmla="*/ 2147483647 h 625"/>
              <a:gd name="T44" fmla="*/ 2147483647 w 1357"/>
              <a:gd name="T45" fmla="*/ 2147483647 h 625"/>
              <a:gd name="T46" fmla="*/ 2147483647 w 1357"/>
              <a:gd name="T47" fmla="*/ 2147483647 h 625"/>
              <a:gd name="T48" fmla="*/ 2147483647 w 1357"/>
              <a:gd name="T49" fmla="*/ 2147483647 h 625"/>
              <a:gd name="T50" fmla="*/ 2147483647 w 1357"/>
              <a:gd name="T51" fmla="*/ 2147483647 h 625"/>
              <a:gd name="T52" fmla="*/ 2147483647 w 1357"/>
              <a:gd name="T53" fmla="*/ 2147483647 h 625"/>
              <a:gd name="T54" fmla="*/ 2147483647 w 1357"/>
              <a:gd name="T55" fmla="*/ 2147483647 h 625"/>
              <a:gd name="T56" fmla="*/ 2147483647 w 1357"/>
              <a:gd name="T57" fmla="*/ 2147483647 h 625"/>
              <a:gd name="T58" fmla="*/ 2147483647 w 1357"/>
              <a:gd name="T59" fmla="*/ 2147483647 h 625"/>
              <a:gd name="T60" fmla="*/ 2147483647 w 1357"/>
              <a:gd name="T61" fmla="*/ 2147483647 h 625"/>
              <a:gd name="T62" fmla="*/ 2147483647 w 1357"/>
              <a:gd name="T63" fmla="*/ 2147483647 h 625"/>
              <a:gd name="T64" fmla="*/ 2147483647 w 1357"/>
              <a:gd name="T65" fmla="*/ 2147483647 h 625"/>
              <a:gd name="T66" fmla="*/ 2147483647 w 1357"/>
              <a:gd name="T67" fmla="*/ 2147483647 h 625"/>
              <a:gd name="T68" fmla="*/ 2147483647 w 1357"/>
              <a:gd name="T69" fmla="*/ 2147483647 h 625"/>
              <a:gd name="T70" fmla="*/ 2147483647 w 1357"/>
              <a:gd name="T71" fmla="*/ 2147483647 h 625"/>
              <a:gd name="T72" fmla="*/ 2147483647 w 1357"/>
              <a:gd name="T73" fmla="*/ 2147483647 h 625"/>
              <a:gd name="T74" fmla="*/ 2147483647 w 1357"/>
              <a:gd name="T75" fmla="*/ 2147483647 h 625"/>
              <a:gd name="T76" fmla="*/ 2147483647 w 1357"/>
              <a:gd name="T77" fmla="*/ 2147483647 h 625"/>
              <a:gd name="T78" fmla="*/ 2147483647 w 1357"/>
              <a:gd name="T79" fmla="*/ 2147483647 h 625"/>
              <a:gd name="T80" fmla="*/ 2147483647 w 1357"/>
              <a:gd name="T81" fmla="*/ 2147483647 h 625"/>
              <a:gd name="T82" fmla="*/ 2147483647 w 1357"/>
              <a:gd name="T83" fmla="*/ 2147483647 h 625"/>
              <a:gd name="T84" fmla="*/ 2147483647 w 1357"/>
              <a:gd name="T85" fmla="*/ 2147483647 h 625"/>
              <a:gd name="T86" fmla="*/ 2147483647 w 1357"/>
              <a:gd name="T87" fmla="*/ 2147483647 h 625"/>
              <a:gd name="T88" fmla="*/ 2147483647 w 1357"/>
              <a:gd name="T89" fmla="*/ 2147483647 h 625"/>
              <a:gd name="T90" fmla="*/ 2147483647 w 1357"/>
              <a:gd name="T91" fmla="*/ 2147483647 h 625"/>
              <a:gd name="T92" fmla="*/ 2147483647 w 1357"/>
              <a:gd name="T93" fmla="*/ 2147483647 h 625"/>
              <a:gd name="T94" fmla="*/ 2147483647 w 1357"/>
              <a:gd name="T95" fmla="*/ 2147483647 h 625"/>
              <a:gd name="T96" fmla="*/ 2147483647 w 1357"/>
              <a:gd name="T97" fmla="*/ 2147483647 h 625"/>
              <a:gd name="T98" fmla="*/ 2147483647 w 1357"/>
              <a:gd name="T99" fmla="*/ 2147483647 h 625"/>
              <a:gd name="T100" fmla="*/ 2147483647 w 1357"/>
              <a:gd name="T101" fmla="*/ 2147483647 h 625"/>
              <a:gd name="T102" fmla="*/ 2147483647 w 1357"/>
              <a:gd name="T103" fmla="*/ 2147483647 h 625"/>
              <a:gd name="T104" fmla="*/ 0 w 1357"/>
              <a:gd name="T105" fmla="*/ 2147483647 h 625"/>
              <a:gd name="T106" fmla="*/ 2147483647 w 1357"/>
              <a:gd name="T107" fmla="*/ 2147483647 h 625"/>
              <a:gd name="T108" fmla="*/ 2147483647 w 1357"/>
              <a:gd name="T109" fmla="*/ 2147483647 h 625"/>
              <a:gd name="T110" fmla="*/ 2147483647 w 1357"/>
              <a:gd name="T111" fmla="*/ 2147483647 h 625"/>
              <a:gd name="T112" fmla="*/ 2147483647 w 1357"/>
              <a:gd name="T113" fmla="*/ 2147483647 h 625"/>
              <a:gd name="T114" fmla="*/ 2147483647 w 1357"/>
              <a:gd name="T115" fmla="*/ 2147483647 h 625"/>
              <a:gd name="T116" fmla="*/ 2147483647 w 1357"/>
              <a:gd name="T117" fmla="*/ 2147483647 h 625"/>
              <a:gd name="T118" fmla="*/ 2147483647 w 1357"/>
              <a:gd name="T119" fmla="*/ 2147483647 h 625"/>
              <a:gd name="T120" fmla="*/ 2147483647 w 1357"/>
              <a:gd name="T121" fmla="*/ 2147483647 h 6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
              <a:gd name="T184" fmla="*/ 0 h 625"/>
              <a:gd name="T185" fmla="*/ 1357 w 1357"/>
              <a:gd name="T186" fmla="*/ 625 h 6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 h="625">
                <a:moveTo>
                  <a:pt x="1160" y="7"/>
                </a:moveTo>
                <a:lnTo>
                  <a:pt x="1160" y="14"/>
                </a:lnTo>
                <a:lnTo>
                  <a:pt x="137" y="7"/>
                </a:lnTo>
                <a:lnTo>
                  <a:pt x="137" y="0"/>
                </a:lnTo>
                <a:lnTo>
                  <a:pt x="1160" y="7"/>
                </a:lnTo>
                <a:close/>
                <a:moveTo>
                  <a:pt x="1160" y="7"/>
                </a:moveTo>
                <a:lnTo>
                  <a:pt x="1160" y="7"/>
                </a:lnTo>
                <a:close/>
                <a:moveTo>
                  <a:pt x="1354" y="114"/>
                </a:moveTo>
                <a:lnTo>
                  <a:pt x="1348" y="115"/>
                </a:lnTo>
                <a:lnTo>
                  <a:pt x="1349" y="115"/>
                </a:lnTo>
                <a:lnTo>
                  <a:pt x="1346" y="110"/>
                </a:lnTo>
                <a:lnTo>
                  <a:pt x="1343" y="104"/>
                </a:lnTo>
                <a:lnTo>
                  <a:pt x="1341" y="100"/>
                </a:lnTo>
                <a:lnTo>
                  <a:pt x="1338" y="95"/>
                </a:lnTo>
                <a:lnTo>
                  <a:pt x="1334" y="89"/>
                </a:lnTo>
                <a:lnTo>
                  <a:pt x="1331" y="85"/>
                </a:lnTo>
                <a:lnTo>
                  <a:pt x="1327" y="80"/>
                </a:lnTo>
                <a:lnTo>
                  <a:pt x="1323" y="76"/>
                </a:lnTo>
                <a:lnTo>
                  <a:pt x="1319" y="72"/>
                </a:lnTo>
                <a:lnTo>
                  <a:pt x="1315" y="68"/>
                </a:lnTo>
                <a:lnTo>
                  <a:pt x="1309" y="63"/>
                </a:lnTo>
                <a:lnTo>
                  <a:pt x="1305" y="59"/>
                </a:lnTo>
                <a:lnTo>
                  <a:pt x="1300" y="55"/>
                </a:lnTo>
                <a:lnTo>
                  <a:pt x="1294" y="52"/>
                </a:lnTo>
                <a:lnTo>
                  <a:pt x="1289" y="48"/>
                </a:lnTo>
                <a:lnTo>
                  <a:pt x="1283" y="46"/>
                </a:lnTo>
                <a:lnTo>
                  <a:pt x="1277" y="42"/>
                </a:lnTo>
                <a:lnTo>
                  <a:pt x="1271" y="39"/>
                </a:lnTo>
                <a:lnTo>
                  <a:pt x="1264" y="36"/>
                </a:lnTo>
                <a:lnTo>
                  <a:pt x="1257" y="33"/>
                </a:lnTo>
                <a:lnTo>
                  <a:pt x="1251" y="31"/>
                </a:lnTo>
                <a:lnTo>
                  <a:pt x="1244" y="29"/>
                </a:lnTo>
                <a:lnTo>
                  <a:pt x="1237" y="26"/>
                </a:lnTo>
                <a:lnTo>
                  <a:pt x="1229" y="25"/>
                </a:lnTo>
                <a:lnTo>
                  <a:pt x="1220" y="22"/>
                </a:lnTo>
                <a:lnTo>
                  <a:pt x="1214" y="21"/>
                </a:lnTo>
                <a:lnTo>
                  <a:pt x="1204" y="20"/>
                </a:lnTo>
                <a:lnTo>
                  <a:pt x="1196" y="18"/>
                </a:lnTo>
                <a:lnTo>
                  <a:pt x="1188" y="17"/>
                </a:lnTo>
                <a:lnTo>
                  <a:pt x="1178" y="16"/>
                </a:lnTo>
                <a:lnTo>
                  <a:pt x="1170" y="14"/>
                </a:lnTo>
                <a:lnTo>
                  <a:pt x="1160" y="14"/>
                </a:lnTo>
                <a:lnTo>
                  <a:pt x="1160" y="7"/>
                </a:lnTo>
                <a:lnTo>
                  <a:pt x="1170" y="7"/>
                </a:lnTo>
                <a:lnTo>
                  <a:pt x="1179" y="9"/>
                </a:lnTo>
                <a:lnTo>
                  <a:pt x="1188" y="10"/>
                </a:lnTo>
                <a:lnTo>
                  <a:pt x="1197" y="11"/>
                </a:lnTo>
                <a:lnTo>
                  <a:pt x="1205" y="13"/>
                </a:lnTo>
                <a:lnTo>
                  <a:pt x="1215" y="14"/>
                </a:lnTo>
                <a:lnTo>
                  <a:pt x="1223" y="16"/>
                </a:lnTo>
                <a:lnTo>
                  <a:pt x="1230" y="18"/>
                </a:lnTo>
                <a:lnTo>
                  <a:pt x="1238" y="20"/>
                </a:lnTo>
                <a:lnTo>
                  <a:pt x="1246" y="22"/>
                </a:lnTo>
                <a:lnTo>
                  <a:pt x="1253" y="25"/>
                </a:lnTo>
                <a:lnTo>
                  <a:pt x="1260" y="28"/>
                </a:lnTo>
                <a:lnTo>
                  <a:pt x="1267" y="31"/>
                </a:lnTo>
                <a:lnTo>
                  <a:pt x="1274" y="33"/>
                </a:lnTo>
                <a:lnTo>
                  <a:pt x="1281" y="36"/>
                </a:lnTo>
                <a:lnTo>
                  <a:pt x="1286" y="39"/>
                </a:lnTo>
                <a:lnTo>
                  <a:pt x="1293" y="43"/>
                </a:lnTo>
                <a:lnTo>
                  <a:pt x="1298" y="46"/>
                </a:lnTo>
                <a:lnTo>
                  <a:pt x="1304" y="50"/>
                </a:lnTo>
                <a:lnTo>
                  <a:pt x="1309" y="54"/>
                </a:lnTo>
                <a:lnTo>
                  <a:pt x="1313" y="58"/>
                </a:lnTo>
                <a:lnTo>
                  <a:pt x="1319" y="62"/>
                </a:lnTo>
                <a:lnTo>
                  <a:pt x="1323" y="66"/>
                </a:lnTo>
                <a:lnTo>
                  <a:pt x="1328" y="72"/>
                </a:lnTo>
                <a:lnTo>
                  <a:pt x="1333" y="76"/>
                </a:lnTo>
                <a:lnTo>
                  <a:pt x="1337" y="81"/>
                </a:lnTo>
                <a:lnTo>
                  <a:pt x="1339" y="85"/>
                </a:lnTo>
                <a:lnTo>
                  <a:pt x="1343" y="91"/>
                </a:lnTo>
                <a:lnTo>
                  <a:pt x="1346" y="96"/>
                </a:lnTo>
                <a:lnTo>
                  <a:pt x="1349" y="102"/>
                </a:lnTo>
                <a:lnTo>
                  <a:pt x="1352" y="107"/>
                </a:lnTo>
                <a:lnTo>
                  <a:pt x="1354" y="114"/>
                </a:lnTo>
                <a:close/>
                <a:moveTo>
                  <a:pt x="1354" y="114"/>
                </a:moveTo>
                <a:lnTo>
                  <a:pt x="1354" y="114"/>
                </a:lnTo>
                <a:close/>
                <a:moveTo>
                  <a:pt x="1285" y="369"/>
                </a:moveTo>
                <a:lnTo>
                  <a:pt x="1279" y="365"/>
                </a:lnTo>
                <a:lnTo>
                  <a:pt x="1285" y="358"/>
                </a:lnTo>
                <a:lnTo>
                  <a:pt x="1290" y="349"/>
                </a:lnTo>
                <a:lnTo>
                  <a:pt x="1294" y="341"/>
                </a:lnTo>
                <a:lnTo>
                  <a:pt x="1300" y="333"/>
                </a:lnTo>
                <a:lnTo>
                  <a:pt x="1304" y="326"/>
                </a:lnTo>
                <a:lnTo>
                  <a:pt x="1308" y="318"/>
                </a:lnTo>
                <a:lnTo>
                  <a:pt x="1312" y="310"/>
                </a:lnTo>
                <a:lnTo>
                  <a:pt x="1316" y="303"/>
                </a:lnTo>
                <a:lnTo>
                  <a:pt x="1319" y="295"/>
                </a:lnTo>
                <a:lnTo>
                  <a:pt x="1323" y="286"/>
                </a:lnTo>
                <a:lnTo>
                  <a:pt x="1326" y="278"/>
                </a:lnTo>
                <a:lnTo>
                  <a:pt x="1330" y="271"/>
                </a:lnTo>
                <a:lnTo>
                  <a:pt x="1333" y="263"/>
                </a:lnTo>
                <a:lnTo>
                  <a:pt x="1335" y="255"/>
                </a:lnTo>
                <a:lnTo>
                  <a:pt x="1337" y="248"/>
                </a:lnTo>
                <a:lnTo>
                  <a:pt x="1339" y="240"/>
                </a:lnTo>
                <a:lnTo>
                  <a:pt x="1342" y="232"/>
                </a:lnTo>
                <a:lnTo>
                  <a:pt x="1343" y="225"/>
                </a:lnTo>
                <a:lnTo>
                  <a:pt x="1345" y="217"/>
                </a:lnTo>
                <a:lnTo>
                  <a:pt x="1346" y="208"/>
                </a:lnTo>
                <a:lnTo>
                  <a:pt x="1348" y="200"/>
                </a:lnTo>
                <a:lnTo>
                  <a:pt x="1349" y="193"/>
                </a:lnTo>
                <a:lnTo>
                  <a:pt x="1350" y="185"/>
                </a:lnTo>
                <a:lnTo>
                  <a:pt x="1350" y="177"/>
                </a:lnTo>
                <a:lnTo>
                  <a:pt x="1350" y="170"/>
                </a:lnTo>
                <a:lnTo>
                  <a:pt x="1350" y="162"/>
                </a:lnTo>
                <a:lnTo>
                  <a:pt x="1352" y="154"/>
                </a:lnTo>
                <a:lnTo>
                  <a:pt x="1350" y="147"/>
                </a:lnTo>
                <a:lnTo>
                  <a:pt x="1350" y="139"/>
                </a:lnTo>
                <a:lnTo>
                  <a:pt x="1350" y="130"/>
                </a:lnTo>
                <a:lnTo>
                  <a:pt x="1349" y="122"/>
                </a:lnTo>
                <a:lnTo>
                  <a:pt x="1348" y="115"/>
                </a:lnTo>
                <a:lnTo>
                  <a:pt x="1354" y="114"/>
                </a:lnTo>
                <a:lnTo>
                  <a:pt x="1356" y="122"/>
                </a:lnTo>
                <a:lnTo>
                  <a:pt x="1357" y="130"/>
                </a:lnTo>
                <a:lnTo>
                  <a:pt x="1357" y="139"/>
                </a:lnTo>
                <a:lnTo>
                  <a:pt x="1357" y="146"/>
                </a:lnTo>
                <a:lnTo>
                  <a:pt x="1357" y="154"/>
                </a:lnTo>
                <a:lnTo>
                  <a:pt x="1357" y="162"/>
                </a:lnTo>
                <a:lnTo>
                  <a:pt x="1357" y="170"/>
                </a:lnTo>
                <a:lnTo>
                  <a:pt x="1357" y="178"/>
                </a:lnTo>
                <a:lnTo>
                  <a:pt x="1356" y="187"/>
                </a:lnTo>
                <a:lnTo>
                  <a:pt x="1356" y="193"/>
                </a:lnTo>
                <a:lnTo>
                  <a:pt x="1354" y="202"/>
                </a:lnTo>
                <a:lnTo>
                  <a:pt x="1353" y="210"/>
                </a:lnTo>
                <a:lnTo>
                  <a:pt x="1352" y="218"/>
                </a:lnTo>
                <a:lnTo>
                  <a:pt x="1350" y="226"/>
                </a:lnTo>
                <a:lnTo>
                  <a:pt x="1348" y="233"/>
                </a:lnTo>
                <a:lnTo>
                  <a:pt x="1346" y="241"/>
                </a:lnTo>
                <a:lnTo>
                  <a:pt x="1343" y="250"/>
                </a:lnTo>
                <a:lnTo>
                  <a:pt x="1341" y="258"/>
                </a:lnTo>
                <a:lnTo>
                  <a:pt x="1338" y="266"/>
                </a:lnTo>
                <a:lnTo>
                  <a:pt x="1335" y="274"/>
                </a:lnTo>
                <a:lnTo>
                  <a:pt x="1333" y="281"/>
                </a:lnTo>
                <a:lnTo>
                  <a:pt x="1330" y="289"/>
                </a:lnTo>
                <a:lnTo>
                  <a:pt x="1326" y="297"/>
                </a:lnTo>
                <a:lnTo>
                  <a:pt x="1322" y="306"/>
                </a:lnTo>
                <a:lnTo>
                  <a:pt x="1318" y="314"/>
                </a:lnTo>
                <a:lnTo>
                  <a:pt x="1313" y="321"/>
                </a:lnTo>
                <a:lnTo>
                  <a:pt x="1309" y="329"/>
                </a:lnTo>
                <a:lnTo>
                  <a:pt x="1305" y="337"/>
                </a:lnTo>
                <a:lnTo>
                  <a:pt x="1300" y="345"/>
                </a:lnTo>
                <a:lnTo>
                  <a:pt x="1296" y="354"/>
                </a:lnTo>
                <a:lnTo>
                  <a:pt x="1290" y="360"/>
                </a:lnTo>
                <a:lnTo>
                  <a:pt x="1285" y="369"/>
                </a:lnTo>
                <a:close/>
                <a:moveTo>
                  <a:pt x="1285" y="369"/>
                </a:moveTo>
                <a:lnTo>
                  <a:pt x="1285" y="369"/>
                </a:lnTo>
                <a:close/>
                <a:moveTo>
                  <a:pt x="60" y="358"/>
                </a:moveTo>
                <a:lnTo>
                  <a:pt x="67" y="354"/>
                </a:lnTo>
                <a:lnTo>
                  <a:pt x="65" y="354"/>
                </a:lnTo>
                <a:lnTo>
                  <a:pt x="74" y="362"/>
                </a:lnTo>
                <a:lnTo>
                  <a:pt x="82" y="370"/>
                </a:lnTo>
                <a:lnTo>
                  <a:pt x="90" y="380"/>
                </a:lnTo>
                <a:lnTo>
                  <a:pt x="98" y="388"/>
                </a:lnTo>
                <a:lnTo>
                  <a:pt x="106" y="396"/>
                </a:lnTo>
                <a:lnTo>
                  <a:pt x="115" y="404"/>
                </a:lnTo>
                <a:lnTo>
                  <a:pt x="124" y="411"/>
                </a:lnTo>
                <a:lnTo>
                  <a:pt x="132" y="419"/>
                </a:lnTo>
                <a:lnTo>
                  <a:pt x="141" y="427"/>
                </a:lnTo>
                <a:lnTo>
                  <a:pt x="150" y="434"/>
                </a:lnTo>
                <a:lnTo>
                  <a:pt x="158" y="441"/>
                </a:lnTo>
                <a:lnTo>
                  <a:pt x="167" y="449"/>
                </a:lnTo>
                <a:lnTo>
                  <a:pt x="176" y="456"/>
                </a:lnTo>
                <a:lnTo>
                  <a:pt x="186" y="463"/>
                </a:lnTo>
                <a:lnTo>
                  <a:pt x="194" y="470"/>
                </a:lnTo>
                <a:lnTo>
                  <a:pt x="204" y="475"/>
                </a:lnTo>
                <a:lnTo>
                  <a:pt x="213" y="482"/>
                </a:lnTo>
                <a:lnTo>
                  <a:pt x="223" y="488"/>
                </a:lnTo>
                <a:lnTo>
                  <a:pt x="231" y="495"/>
                </a:lnTo>
                <a:lnTo>
                  <a:pt x="240" y="500"/>
                </a:lnTo>
                <a:lnTo>
                  <a:pt x="250" y="505"/>
                </a:lnTo>
                <a:lnTo>
                  <a:pt x="260" y="511"/>
                </a:lnTo>
                <a:lnTo>
                  <a:pt x="269" y="516"/>
                </a:lnTo>
                <a:lnTo>
                  <a:pt x="279" y="522"/>
                </a:lnTo>
                <a:lnTo>
                  <a:pt x="290" y="527"/>
                </a:lnTo>
                <a:lnTo>
                  <a:pt x="299" y="533"/>
                </a:lnTo>
                <a:lnTo>
                  <a:pt x="309" y="537"/>
                </a:lnTo>
                <a:lnTo>
                  <a:pt x="318" y="541"/>
                </a:lnTo>
                <a:lnTo>
                  <a:pt x="328" y="547"/>
                </a:lnTo>
                <a:lnTo>
                  <a:pt x="339" y="551"/>
                </a:lnTo>
                <a:lnTo>
                  <a:pt x="348" y="555"/>
                </a:lnTo>
                <a:lnTo>
                  <a:pt x="359" y="559"/>
                </a:lnTo>
                <a:lnTo>
                  <a:pt x="369" y="563"/>
                </a:lnTo>
                <a:lnTo>
                  <a:pt x="378" y="567"/>
                </a:lnTo>
                <a:lnTo>
                  <a:pt x="389" y="570"/>
                </a:lnTo>
                <a:lnTo>
                  <a:pt x="399" y="574"/>
                </a:lnTo>
                <a:lnTo>
                  <a:pt x="410" y="577"/>
                </a:lnTo>
                <a:lnTo>
                  <a:pt x="419" y="581"/>
                </a:lnTo>
                <a:lnTo>
                  <a:pt x="430" y="583"/>
                </a:lnTo>
                <a:lnTo>
                  <a:pt x="441" y="586"/>
                </a:lnTo>
                <a:lnTo>
                  <a:pt x="451" y="589"/>
                </a:lnTo>
                <a:lnTo>
                  <a:pt x="462" y="592"/>
                </a:lnTo>
                <a:lnTo>
                  <a:pt x="471" y="594"/>
                </a:lnTo>
                <a:lnTo>
                  <a:pt x="482" y="597"/>
                </a:lnTo>
                <a:lnTo>
                  <a:pt x="493" y="600"/>
                </a:lnTo>
                <a:lnTo>
                  <a:pt x="504" y="601"/>
                </a:lnTo>
                <a:lnTo>
                  <a:pt x="514" y="604"/>
                </a:lnTo>
                <a:lnTo>
                  <a:pt x="525" y="605"/>
                </a:lnTo>
                <a:lnTo>
                  <a:pt x="536" y="607"/>
                </a:lnTo>
                <a:lnTo>
                  <a:pt x="547" y="608"/>
                </a:lnTo>
                <a:lnTo>
                  <a:pt x="556" y="609"/>
                </a:lnTo>
                <a:lnTo>
                  <a:pt x="567" y="611"/>
                </a:lnTo>
                <a:lnTo>
                  <a:pt x="578" y="612"/>
                </a:lnTo>
                <a:lnTo>
                  <a:pt x="589" y="614"/>
                </a:lnTo>
                <a:lnTo>
                  <a:pt x="599" y="615"/>
                </a:lnTo>
                <a:lnTo>
                  <a:pt x="609" y="615"/>
                </a:lnTo>
                <a:lnTo>
                  <a:pt x="620" y="616"/>
                </a:lnTo>
                <a:lnTo>
                  <a:pt x="631" y="616"/>
                </a:lnTo>
                <a:lnTo>
                  <a:pt x="642" y="616"/>
                </a:lnTo>
                <a:lnTo>
                  <a:pt x="652" y="618"/>
                </a:lnTo>
                <a:lnTo>
                  <a:pt x="663" y="618"/>
                </a:lnTo>
                <a:lnTo>
                  <a:pt x="674" y="618"/>
                </a:lnTo>
                <a:lnTo>
                  <a:pt x="685" y="618"/>
                </a:lnTo>
                <a:lnTo>
                  <a:pt x="696" y="616"/>
                </a:lnTo>
                <a:lnTo>
                  <a:pt x="705" y="616"/>
                </a:lnTo>
                <a:lnTo>
                  <a:pt x="716" y="616"/>
                </a:lnTo>
                <a:lnTo>
                  <a:pt x="727" y="615"/>
                </a:lnTo>
                <a:lnTo>
                  <a:pt x="738" y="615"/>
                </a:lnTo>
                <a:lnTo>
                  <a:pt x="748" y="614"/>
                </a:lnTo>
                <a:lnTo>
                  <a:pt x="758" y="612"/>
                </a:lnTo>
                <a:lnTo>
                  <a:pt x="769" y="612"/>
                </a:lnTo>
                <a:lnTo>
                  <a:pt x="779" y="611"/>
                </a:lnTo>
                <a:lnTo>
                  <a:pt x="790" y="609"/>
                </a:lnTo>
                <a:lnTo>
                  <a:pt x="801" y="608"/>
                </a:lnTo>
                <a:lnTo>
                  <a:pt x="810" y="605"/>
                </a:lnTo>
                <a:lnTo>
                  <a:pt x="821" y="604"/>
                </a:lnTo>
                <a:lnTo>
                  <a:pt x="831" y="603"/>
                </a:lnTo>
                <a:lnTo>
                  <a:pt x="842" y="600"/>
                </a:lnTo>
                <a:lnTo>
                  <a:pt x="853" y="599"/>
                </a:lnTo>
                <a:lnTo>
                  <a:pt x="862" y="596"/>
                </a:lnTo>
                <a:lnTo>
                  <a:pt x="873" y="594"/>
                </a:lnTo>
                <a:lnTo>
                  <a:pt x="883" y="592"/>
                </a:lnTo>
                <a:lnTo>
                  <a:pt x="892" y="589"/>
                </a:lnTo>
                <a:lnTo>
                  <a:pt x="903" y="586"/>
                </a:lnTo>
                <a:lnTo>
                  <a:pt x="913" y="583"/>
                </a:lnTo>
                <a:lnTo>
                  <a:pt x="922" y="581"/>
                </a:lnTo>
                <a:lnTo>
                  <a:pt x="933" y="578"/>
                </a:lnTo>
                <a:lnTo>
                  <a:pt x="943" y="574"/>
                </a:lnTo>
                <a:lnTo>
                  <a:pt x="953" y="571"/>
                </a:lnTo>
                <a:lnTo>
                  <a:pt x="962" y="568"/>
                </a:lnTo>
                <a:lnTo>
                  <a:pt x="972" y="564"/>
                </a:lnTo>
                <a:lnTo>
                  <a:pt x="983" y="562"/>
                </a:lnTo>
                <a:lnTo>
                  <a:pt x="992" y="557"/>
                </a:lnTo>
                <a:lnTo>
                  <a:pt x="1002" y="553"/>
                </a:lnTo>
                <a:lnTo>
                  <a:pt x="1011" y="549"/>
                </a:lnTo>
                <a:lnTo>
                  <a:pt x="1021" y="545"/>
                </a:lnTo>
                <a:lnTo>
                  <a:pt x="1029" y="541"/>
                </a:lnTo>
                <a:lnTo>
                  <a:pt x="1039" y="537"/>
                </a:lnTo>
                <a:lnTo>
                  <a:pt x="1048" y="533"/>
                </a:lnTo>
                <a:lnTo>
                  <a:pt x="1058" y="529"/>
                </a:lnTo>
                <a:lnTo>
                  <a:pt x="1066" y="525"/>
                </a:lnTo>
                <a:lnTo>
                  <a:pt x="1076" y="519"/>
                </a:lnTo>
                <a:lnTo>
                  <a:pt x="1085" y="515"/>
                </a:lnTo>
                <a:lnTo>
                  <a:pt x="1093" y="510"/>
                </a:lnTo>
                <a:lnTo>
                  <a:pt x="1102" y="505"/>
                </a:lnTo>
                <a:lnTo>
                  <a:pt x="1111" y="500"/>
                </a:lnTo>
                <a:lnTo>
                  <a:pt x="1119" y="495"/>
                </a:lnTo>
                <a:lnTo>
                  <a:pt x="1128" y="489"/>
                </a:lnTo>
                <a:lnTo>
                  <a:pt x="1137" y="484"/>
                </a:lnTo>
                <a:lnTo>
                  <a:pt x="1145" y="479"/>
                </a:lnTo>
                <a:lnTo>
                  <a:pt x="1153" y="473"/>
                </a:lnTo>
                <a:lnTo>
                  <a:pt x="1162" y="467"/>
                </a:lnTo>
                <a:lnTo>
                  <a:pt x="1170" y="462"/>
                </a:lnTo>
                <a:lnTo>
                  <a:pt x="1178" y="456"/>
                </a:lnTo>
                <a:lnTo>
                  <a:pt x="1185" y="451"/>
                </a:lnTo>
                <a:lnTo>
                  <a:pt x="1193" y="444"/>
                </a:lnTo>
                <a:lnTo>
                  <a:pt x="1201" y="438"/>
                </a:lnTo>
                <a:lnTo>
                  <a:pt x="1208" y="432"/>
                </a:lnTo>
                <a:lnTo>
                  <a:pt x="1216" y="426"/>
                </a:lnTo>
                <a:lnTo>
                  <a:pt x="1223" y="419"/>
                </a:lnTo>
                <a:lnTo>
                  <a:pt x="1231" y="412"/>
                </a:lnTo>
                <a:lnTo>
                  <a:pt x="1238" y="406"/>
                </a:lnTo>
                <a:lnTo>
                  <a:pt x="1245" y="399"/>
                </a:lnTo>
                <a:lnTo>
                  <a:pt x="1252" y="393"/>
                </a:lnTo>
                <a:lnTo>
                  <a:pt x="1259" y="385"/>
                </a:lnTo>
                <a:lnTo>
                  <a:pt x="1266" y="378"/>
                </a:lnTo>
                <a:lnTo>
                  <a:pt x="1272" y="371"/>
                </a:lnTo>
                <a:lnTo>
                  <a:pt x="1279" y="365"/>
                </a:lnTo>
                <a:lnTo>
                  <a:pt x="1285" y="369"/>
                </a:lnTo>
                <a:lnTo>
                  <a:pt x="1278" y="377"/>
                </a:lnTo>
                <a:lnTo>
                  <a:pt x="1271" y="384"/>
                </a:lnTo>
                <a:lnTo>
                  <a:pt x="1264" y="391"/>
                </a:lnTo>
                <a:lnTo>
                  <a:pt x="1257" y="397"/>
                </a:lnTo>
                <a:lnTo>
                  <a:pt x="1251" y="404"/>
                </a:lnTo>
                <a:lnTo>
                  <a:pt x="1242" y="411"/>
                </a:lnTo>
                <a:lnTo>
                  <a:pt x="1236" y="418"/>
                </a:lnTo>
                <a:lnTo>
                  <a:pt x="1229" y="425"/>
                </a:lnTo>
                <a:lnTo>
                  <a:pt x="1220" y="430"/>
                </a:lnTo>
                <a:lnTo>
                  <a:pt x="1214" y="437"/>
                </a:lnTo>
                <a:lnTo>
                  <a:pt x="1205" y="444"/>
                </a:lnTo>
                <a:lnTo>
                  <a:pt x="1197" y="449"/>
                </a:lnTo>
                <a:lnTo>
                  <a:pt x="1189" y="456"/>
                </a:lnTo>
                <a:lnTo>
                  <a:pt x="1182" y="462"/>
                </a:lnTo>
                <a:lnTo>
                  <a:pt x="1174" y="467"/>
                </a:lnTo>
                <a:lnTo>
                  <a:pt x="1166" y="473"/>
                </a:lnTo>
                <a:lnTo>
                  <a:pt x="1158" y="479"/>
                </a:lnTo>
                <a:lnTo>
                  <a:pt x="1149" y="485"/>
                </a:lnTo>
                <a:lnTo>
                  <a:pt x="1140" y="490"/>
                </a:lnTo>
                <a:lnTo>
                  <a:pt x="1132" y="496"/>
                </a:lnTo>
                <a:lnTo>
                  <a:pt x="1123" y="500"/>
                </a:lnTo>
                <a:lnTo>
                  <a:pt x="1114" y="505"/>
                </a:lnTo>
                <a:lnTo>
                  <a:pt x="1106" y="511"/>
                </a:lnTo>
                <a:lnTo>
                  <a:pt x="1096" y="516"/>
                </a:lnTo>
                <a:lnTo>
                  <a:pt x="1088" y="521"/>
                </a:lnTo>
                <a:lnTo>
                  <a:pt x="1078" y="526"/>
                </a:lnTo>
                <a:lnTo>
                  <a:pt x="1070" y="530"/>
                </a:lnTo>
                <a:lnTo>
                  <a:pt x="1061" y="534"/>
                </a:lnTo>
                <a:lnTo>
                  <a:pt x="1051" y="540"/>
                </a:lnTo>
                <a:lnTo>
                  <a:pt x="1041" y="544"/>
                </a:lnTo>
                <a:lnTo>
                  <a:pt x="1032" y="548"/>
                </a:lnTo>
                <a:lnTo>
                  <a:pt x="1022" y="552"/>
                </a:lnTo>
                <a:lnTo>
                  <a:pt x="1014" y="556"/>
                </a:lnTo>
                <a:lnTo>
                  <a:pt x="1003" y="560"/>
                </a:lnTo>
                <a:lnTo>
                  <a:pt x="994" y="563"/>
                </a:lnTo>
                <a:lnTo>
                  <a:pt x="984" y="567"/>
                </a:lnTo>
                <a:lnTo>
                  <a:pt x="974" y="571"/>
                </a:lnTo>
                <a:lnTo>
                  <a:pt x="965" y="574"/>
                </a:lnTo>
                <a:lnTo>
                  <a:pt x="955" y="578"/>
                </a:lnTo>
                <a:lnTo>
                  <a:pt x="946" y="581"/>
                </a:lnTo>
                <a:lnTo>
                  <a:pt x="935" y="583"/>
                </a:lnTo>
                <a:lnTo>
                  <a:pt x="925" y="588"/>
                </a:lnTo>
                <a:lnTo>
                  <a:pt x="914" y="590"/>
                </a:lnTo>
                <a:lnTo>
                  <a:pt x="905" y="593"/>
                </a:lnTo>
                <a:lnTo>
                  <a:pt x="895" y="596"/>
                </a:lnTo>
                <a:lnTo>
                  <a:pt x="884" y="599"/>
                </a:lnTo>
                <a:lnTo>
                  <a:pt x="875" y="600"/>
                </a:lnTo>
                <a:lnTo>
                  <a:pt x="864" y="603"/>
                </a:lnTo>
                <a:lnTo>
                  <a:pt x="854" y="605"/>
                </a:lnTo>
                <a:lnTo>
                  <a:pt x="843" y="607"/>
                </a:lnTo>
                <a:lnTo>
                  <a:pt x="832" y="609"/>
                </a:lnTo>
                <a:lnTo>
                  <a:pt x="823" y="611"/>
                </a:lnTo>
                <a:lnTo>
                  <a:pt x="812" y="612"/>
                </a:lnTo>
                <a:lnTo>
                  <a:pt x="801" y="615"/>
                </a:lnTo>
                <a:lnTo>
                  <a:pt x="791" y="616"/>
                </a:lnTo>
                <a:lnTo>
                  <a:pt x="780" y="618"/>
                </a:lnTo>
                <a:lnTo>
                  <a:pt x="769" y="619"/>
                </a:lnTo>
                <a:lnTo>
                  <a:pt x="758" y="619"/>
                </a:lnTo>
                <a:lnTo>
                  <a:pt x="749" y="620"/>
                </a:lnTo>
                <a:lnTo>
                  <a:pt x="738" y="622"/>
                </a:lnTo>
                <a:lnTo>
                  <a:pt x="727" y="622"/>
                </a:lnTo>
                <a:lnTo>
                  <a:pt x="716" y="623"/>
                </a:lnTo>
                <a:lnTo>
                  <a:pt x="707" y="623"/>
                </a:lnTo>
                <a:lnTo>
                  <a:pt x="696" y="623"/>
                </a:lnTo>
                <a:lnTo>
                  <a:pt x="685" y="625"/>
                </a:lnTo>
                <a:lnTo>
                  <a:pt x="674" y="625"/>
                </a:lnTo>
                <a:lnTo>
                  <a:pt x="663" y="625"/>
                </a:lnTo>
                <a:lnTo>
                  <a:pt x="652" y="625"/>
                </a:lnTo>
                <a:lnTo>
                  <a:pt x="641" y="623"/>
                </a:lnTo>
                <a:lnTo>
                  <a:pt x="631" y="623"/>
                </a:lnTo>
                <a:lnTo>
                  <a:pt x="620" y="623"/>
                </a:lnTo>
                <a:lnTo>
                  <a:pt x="609" y="622"/>
                </a:lnTo>
                <a:lnTo>
                  <a:pt x="599" y="622"/>
                </a:lnTo>
                <a:lnTo>
                  <a:pt x="588" y="620"/>
                </a:lnTo>
                <a:lnTo>
                  <a:pt x="577" y="619"/>
                </a:lnTo>
                <a:lnTo>
                  <a:pt x="567" y="618"/>
                </a:lnTo>
                <a:lnTo>
                  <a:pt x="556" y="616"/>
                </a:lnTo>
                <a:lnTo>
                  <a:pt x="545" y="615"/>
                </a:lnTo>
                <a:lnTo>
                  <a:pt x="534" y="614"/>
                </a:lnTo>
                <a:lnTo>
                  <a:pt x="523" y="612"/>
                </a:lnTo>
                <a:lnTo>
                  <a:pt x="512" y="609"/>
                </a:lnTo>
                <a:lnTo>
                  <a:pt x="503" y="608"/>
                </a:lnTo>
                <a:lnTo>
                  <a:pt x="492" y="605"/>
                </a:lnTo>
                <a:lnTo>
                  <a:pt x="481" y="604"/>
                </a:lnTo>
                <a:lnTo>
                  <a:pt x="470" y="601"/>
                </a:lnTo>
                <a:lnTo>
                  <a:pt x="460" y="599"/>
                </a:lnTo>
                <a:lnTo>
                  <a:pt x="450" y="596"/>
                </a:lnTo>
                <a:lnTo>
                  <a:pt x="439" y="593"/>
                </a:lnTo>
                <a:lnTo>
                  <a:pt x="429" y="590"/>
                </a:lnTo>
                <a:lnTo>
                  <a:pt x="418" y="588"/>
                </a:lnTo>
                <a:lnTo>
                  <a:pt x="407" y="583"/>
                </a:lnTo>
                <a:lnTo>
                  <a:pt x="398" y="581"/>
                </a:lnTo>
                <a:lnTo>
                  <a:pt x="387" y="577"/>
                </a:lnTo>
                <a:lnTo>
                  <a:pt x="377" y="573"/>
                </a:lnTo>
                <a:lnTo>
                  <a:pt x="366" y="570"/>
                </a:lnTo>
                <a:lnTo>
                  <a:pt x="357" y="566"/>
                </a:lnTo>
                <a:lnTo>
                  <a:pt x="346" y="562"/>
                </a:lnTo>
                <a:lnTo>
                  <a:pt x="336" y="557"/>
                </a:lnTo>
                <a:lnTo>
                  <a:pt x="325" y="552"/>
                </a:lnTo>
                <a:lnTo>
                  <a:pt x="316" y="548"/>
                </a:lnTo>
                <a:lnTo>
                  <a:pt x="306" y="544"/>
                </a:lnTo>
                <a:lnTo>
                  <a:pt x="296" y="538"/>
                </a:lnTo>
                <a:lnTo>
                  <a:pt x="286" y="533"/>
                </a:lnTo>
                <a:lnTo>
                  <a:pt x="276" y="529"/>
                </a:lnTo>
                <a:lnTo>
                  <a:pt x="266" y="523"/>
                </a:lnTo>
                <a:lnTo>
                  <a:pt x="257" y="518"/>
                </a:lnTo>
                <a:lnTo>
                  <a:pt x="247" y="512"/>
                </a:lnTo>
                <a:lnTo>
                  <a:pt x="238" y="505"/>
                </a:lnTo>
                <a:lnTo>
                  <a:pt x="228" y="500"/>
                </a:lnTo>
                <a:lnTo>
                  <a:pt x="219" y="495"/>
                </a:lnTo>
                <a:lnTo>
                  <a:pt x="209" y="488"/>
                </a:lnTo>
                <a:lnTo>
                  <a:pt x="199" y="481"/>
                </a:lnTo>
                <a:lnTo>
                  <a:pt x="190" y="475"/>
                </a:lnTo>
                <a:lnTo>
                  <a:pt x="182" y="469"/>
                </a:lnTo>
                <a:lnTo>
                  <a:pt x="172" y="462"/>
                </a:lnTo>
                <a:lnTo>
                  <a:pt x="162" y="455"/>
                </a:lnTo>
                <a:lnTo>
                  <a:pt x="154" y="447"/>
                </a:lnTo>
                <a:lnTo>
                  <a:pt x="145" y="440"/>
                </a:lnTo>
                <a:lnTo>
                  <a:pt x="137" y="432"/>
                </a:lnTo>
                <a:lnTo>
                  <a:pt x="127" y="425"/>
                </a:lnTo>
                <a:lnTo>
                  <a:pt x="119" y="417"/>
                </a:lnTo>
                <a:lnTo>
                  <a:pt x="111" y="408"/>
                </a:lnTo>
                <a:lnTo>
                  <a:pt x="102" y="400"/>
                </a:lnTo>
                <a:lnTo>
                  <a:pt x="94" y="392"/>
                </a:lnTo>
                <a:lnTo>
                  <a:pt x="86" y="384"/>
                </a:lnTo>
                <a:lnTo>
                  <a:pt x="78" y="375"/>
                </a:lnTo>
                <a:lnTo>
                  <a:pt x="70" y="366"/>
                </a:lnTo>
                <a:lnTo>
                  <a:pt x="61" y="358"/>
                </a:lnTo>
                <a:lnTo>
                  <a:pt x="60" y="358"/>
                </a:lnTo>
                <a:close/>
                <a:moveTo>
                  <a:pt x="61" y="358"/>
                </a:moveTo>
                <a:lnTo>
                  <a:pt x="61" y="358"/>
                </a:lnTo>
                <a:lnTo>
                  <a:pt x="60" y="358"/>
                </a:lnTo>
                <a:lnTo>
                  <a:pt x="61" y="358"/>
                </a:lnTo>
                <a:close/>
                <a:moveTo>
                  <a:pt x="0" y="150"/>
                </a:moveTo>
                <a:lnTo>
                  <a:pt x="7" y="150"/>
                </a:lnTo>
                <a:lnTo>
                  <a:pt x="7" y="158"/>
                </a:lnTo>
                <a:lnTo>
                  <a:pt x="7" y="166"/>
                </a:lnTo>
                <a:lnTo>
                  <a:pt x="7" y="174"/>
                </a:lnTo>
                <a:lnTo>
                  <a:pt x="8" y="182"/>
                </a:lnTo>
                <a:lnTo>
                  <a:pt x="8" y="189"/>
                </a:lnTo>
                <a:lnTo>
                  <a:pt x="9" y="198"/>
                </a:lnTo>
                <a:lnTo>
                  <a:pt x="11" y="204"/>
                </a:lnTo>
                <a:lnTo>
                  <a:pt x="12" y="213"/>
                </a:lnTo>
                <a:lnTo>
                  <a:pt x="14" y="219"/>
                </a:lnTo>
                <a:lnTo>
                  <a:pt x="15" y="226"/>
                </a:lnTo>
                <a:lnTo>
                  <a:pt x="16" y="233"/>
                </a:lnTo>
                <a:lnTo>
                  <a:pt x="18" y="240"/>
                </a:lnTo>
                <a:lnTo>
                  <a:pt x="19" y="247"/>
                </a:lnTo>
                <a:lnTo>
                  <a:pt x="20" y="254"/>
                </a:lnTo>
                <a:lnTo>
                  <a:pt x="23" y="259"/>
                </a:lnTo>
                <a:lnTo>
                  <a:pt x="24" y="266"/>
                </a:lnTo>
                <a:lnTo>
                  <a:pt x="27" y="271"/>
                </a:lnTo>
                <a:lnTo>
                  <a:pt x="29" y="278"/>
                </a:lnTo>
                <a:lnTo>
                  <a:pt x="31" y="284"/>
                </a:lnTo>
                <a:lnTo>
                  <a:pt x="34" y="289"/>
                </a:lnTo>
                <a:lnTo>
                  <a:pt x="38" y="302"/>
                </a:lnTo>
                <a:lnTo>
                  <a:pt x="44" y="313"/>
                </a:lnTo>
                <a:lnTo>
                  <a:pt x="49" y="323"/>
                </a:lnTo>
                <a:lnTo>
                  <a:pt x="55" y="333"/>
                </a:lnTo>
                <a:lnTo>
                  <a:pt x="60" y="344"/>
                </a:lnTo>
                <a:lnTo>
                  <a:pt x="67" y="354"/>
                </a:lnTo>
                <a:lnTo>
                  <a:pt x="60" y="358"/>
                </a:lnTo>
                <a:lnTo>
                  <a:pt x="55" y="347"/>
                </a:lnTo>
                <a:lnTo>
                  <a:pt x="49" y="337"/>
                </a:lnTo>
                <a:lnTo>
                  <a:pt x="42" y="326"/>
                </a:lnTo>
                <a:lnTo>
                  <a:pt x="37" y="315"/>
                </a:lnTo>
                <a:lnTo>
                  <a:pt x="33" y="304"/>
                </a:lnTo>
                <a:lnTo>
                  <a:pt x="27" y="292"/>
                </a:lnTo>
                <a:lnTo>
                  <a:pt x="24" y="286"/>
                </a:lnTo>
                <a:lnTo>
                  <a:pt x="23" y="281"/>
                </a:lnTo>
                <a:lnTo>
                  <a:pt x="20" y="274"/>
                </a:lnTo>
                <a:lnTo>
                  <a:pt x="18" y="267"/>
                </a:lnTo>
                <a:lnTo>
                  <a:pt x="16" y="262"/>
                </a:lnTo>
                <a:lnTo>
                  <a:pt x="15" y="255"/>
                </a:lnTo>
                <a:lnTo>
                  <a:pt x="12" y="248"/>
                </a:lnTo>
                <a:lnTo>
                  <a:pt x="11" y="241"/>
                </a:lnTo>
                <a:lnTo>
                  <a:pt x="9" y="234"/>
                </a:lnTo>
                <a:lnTo>
                  <a:pt x="8" y="228"/>
                </a:lnTo>
                <a:lnTo>
                  <a:pt x="7" y="221"/>
                </a:lnTo>
                <a:lnTo>
                  <a:pt x="5" y="214"/>
                </a:lnTo>
                <a:lnTo>
                  <a:pt x="4" y="206"/>
                </a:lnTo>
                <a:lnTo>
                  <a:pt x="3" y="199"/>
                </a:lnTo>
                <a:lnTo>
                  <a:pt x="1" y="191"/>
                </a:lnTo>
                <a:lnTo>
                  <a:pt x="1" y="182"/>
                </a:lnTo>
                <a:lnTo>
                  <a:pt x="0" y="174"/>
                </a:lnTo>
                <a:lnTo>
                  <a:pt x="0" y="166"/>
                </a:lnTo>
                <a:lnTo>
                  <a:pt x="0" y="158"/>
                </a:lnTo>
                <a:lnTo>
                  <a:pt x="0" y="150"/>
                </a:lnTo>
                <a:close/>
                <a:moveTo>
                  <a:pt x="7" y="150"/>
                </a:moveTo>
                <a:lnTo>
                  <a:pt x="7" y="150"/>
                </a:lnTo>
                <a:close/>
                <a:moveTo>
                  <a:pt x="137" y="0"/>
                </a:moveTo>
                <a:lnTo>
                  <a:pt x="137" y="7"/>
                </a:lnTo>
                <a:lnTo>
                  <a:pt x="138" y="7"/>
                </a:lnTo>
                <a:lnTo>
                  <a:pt x="128" y="11"/>
                </a:lnTo>
                <a:lnTo>
                  <a:pt x="121" y="14"/>
                </a:lnTo>
                <a:lnTo>
                  <a:pt x="113" y="17"/>
                </a:lnTo>
                <a:lnTo>
                  <a:pt x="105" y="21"/>
                </a:lnTo>
                <a:lnTo>
                  <a:pt x="98" y="24"/>
                </a:lnTo>
                <a:lnTo>
                  <a:pt x="91" y="28"/>
                </a:lnTo>
                <a:lnTo>
                  <a:pt x="85" y="32"/>
                </a:lnTo>
                <a:lnTo>
                  <a:pt x="78" y="35"/>
                </a:lnTo>
                <a:lnTo>
                  <a:pt x="72" y="39"/>
                </a:lnTo>
                <a:lnTo>
                  <a:pt x="67" y="43"/>
                </a:lnTo>
                <a:lnTo>
                  <a:pt x="61" y="47"/>
                </a:lnTo>
                <a:lnTo>
                  <a:pt x="56" y="51"/>
                </a:lnTo>
                <a:lnTo>
                  <a:pt x="50" y="55"/>
                </a:lnTo>
                <a:lnTo>
                  <a:pt x="46" y="59"/>
                </a:lnTo>
                <a:lnTo>
                  <a:pt x="41" y="63"/>
                </a:lnTo>
                <a:lnTo>
                  <a:pt x="37" y="68"/>
                </a:lnTo>
                <a:lnTo>
                  <a:pt x="33" y="72"/>
                </a:lnTo>
                <a:lnTo>
                  <a:pt x="30" y="77"/>
                </a:lnTo>
                <a:lnTo>
                  <a:pt x="26" y="81"/>
                </a:lnTo>
                <a:lnTo>
                  <a:pt x="23" y="87"/>
                </a:lnTo>
                <a:lnTo>
                  <a:pt x="20" y="91"/>
                </a:lnTo>
                <a:lnTo>
                  <a:pt x="18" y="96"/>
                </a:lnTo>
                <a:lnTo>
                  <a:pt x="15" y="100"/>
                </a:lnTo>
                <a:lnTo>
                  <a:pt x="14" y="106"/>
                </a:lnTo>
                <a:lnTo>
                  <a:pt x="11" y="111"/>
                </a:lnTo>
                <a:lnTo>
                  <a:pt x="9" y="115"/>
                </a:lnTo>
                <a:lnTo>
                  <a:pt x="8" y="121"/>
                </a:lnTo>
                <a:lnTo>
                  <a:pt x="8" y="126"/>
                </a:lnTo>
                <a:lnTo>
                  <a:pt x="7" y="132"/>
                </a:lnTo>
                <a:lnTo>
                  <a:pt x="7" y="137"/>
                </a:lnTo>
                <a:lnTo>
                  <a:pt x="5" y="144"/>
                </a:lnTo>
                <a:lnTo>
                  <a:pt x="7" y="150"/>
                </a:lnTo>
                <a:lnTo>
                  <a:pt x="0" y="150"/>
                </a:lnTo>
                <a:lnTo>
                  <a:pt x="0" y="144"/>
                </a:lnTo>
                <a:lnTo>
                  <a:pt x="0" y="137"/>
                </a:lnTo>
                <a:lnTo>
                  <a:pt x="0" y="132"/>
                </a:lnTo>
                <a:lnTo>
                  <a:pt x="1" y="126"/>
                </a:lnTo>
                <a:lnTo>
                  <a:pt x="1" y="120"/>
                </a:lnTo>
                <a:lnTo>
                  <a:pt x="3" y="114"/>
                </a:lnTo>
                <a:lnTo>
                  <a:pt x="5" y="109"/>
                </a:lnTo>
                <a:lnTo>
                  <a:pt x="7" y="103"/>
                </a:lnTo>
                <a:lnTo>
                  <a:pt x="9" y="98"/>
                </a:lnTo>
                <a:lnTo>
                  <a:pt x="11" y="92"/>
                </a:lnTo>
                <a:lnTo>
                  <a:pt x="14" y="88"/>
                </a:lnTo>
                <a:lnTo>
                  <a:pt x="18" y="83"/>
                </a:lnTo>
                <a:lnTo>
                  <a:pt x="20" y="77"/>
                </a:lnTo>
                <a:lnTo>
                  <a:pt x="24" y="73"/>
                </a:lnTo>
                <a:lnTo>
                  <a:pt x="29" y="68"/>
                </a:lnTo>
                <a:lnTo>
                  <a:pt x="33" y="63"/>
                </a:lnTo>
                <a:lnTo>
                  <a:pt x="37" y="58"/>
                </a:lnTo>
                <a:lnTo>
                  <a:pt x="41" y="54"/>
                </a:lnTo>
                <a:lnTo>
                  <a:pt x="46" y="50"/>
                </a:lnTo>
                <a:lnTo>
                  <a:pt x="52" y="46"/>
                </a:lnTo>
                <a:lnTo>
                  <a:pt x="57" y="42"/>
                </a:lnTo>
                <a:lnTo>
                  <a:pt x="63" y="37"/>
                </a:lnTo>
                <a:lnTo>
                  <a:pt x="68" y="33"/>
                </a:lnTo>
                <a:lnTo>
                  <a:pt x="75" y="29"/>
                </a:lnTo>
                <a:lnTo>
                  <a:pt x="82" y="25"/>
                </a:lnTo>
                <a:lnTo>
                  <a:pt x="89" y="21"/>
                </a:lnTo>
                <a:lnTo>
                  <a:pt x="96" y="18"/>
                </a:lnTo>
                <a:lnTo>
                  <a:pt x="102" y="14"/>
                </a:lnTo>
                <a:lnTo>
                  <a:pt x="111" y="11"/>
                </a:lnTo>
                <a:lnTo>
                  <a:pt x="119" y="7"/>
                </a:lnTo>
                <a:lnTo>
                  <a:pt x="127" y="5"/>
                </a:lnTo>
                <a:lnTo>
                  <a:pt x="135" y="2"/>
                </a:lnTo>
                <a:lnTo>
                  <a:pt x="137" y="0"/>
                </a:lnTo>
                <a:close/>
                <a:moveTo>
                  <a:pt x="135" y="2"/>
                </a:moveTo>
                <a:lnTo>
                  <a:pt x="135" y="0"/>
                </a:lnTo>
                <a:lnTo>
                  <a:pt x="137" y="0"/>
                </a:lnTo>
                <a:lnTo>
                  <a:pt x="135" y="2"/>
                </a:lnTo>
                <a:close/>
              </a:path>
            </a:pathLst>
          </a:custGeom>
          <a:solidFill>
            <a:srgbClr val="92D05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smtClean="0">
              <a:solidFill>
                <a:sysClr val="windowText" lastClr="000000"/>
              </a:solidFill>
              <a:latin typeface="Bookman Old Style" pitchFamily="18" charset="0"/>
            </a:endParaRPr>
          </a:p>
        </p:txBody>
      </p:sp>
      <p:sp>
        <p:nvSpPr>
          <p:cNvPr id="58" name="Freeform 183"/>
          <p:cNvSpPr>
            <a:spLocks noEditPoints="1"/>
          </p:cNvSpPr>
          <p:nvPr/>
        </p:nvSpPr>
        <p:spPr bwMode="auto">
          <a:xfrm>
            <a:off x="1312790" y="1461603"/>
            <a:ext cx="2362058" cy="1118500"/>
          </a:xfrm>
          <a:custGeom>
            <a:avLst/>
            <a:gdLst>
              <a:gd name="T0" fmla="*/ 2147483647 w 1579"/>
              <a:gd name="T1" fmla="*/ 2147483647 h 813"/>
              <a:gd name="T2" fmla="*/ 2147483647 w 1579"/>
              <a:gd name="T3" fmla="*/ 2147483647 h 813"/>
              <a:gd name="T4" fmla="*/ 2147483647 w 1579"/>
              <a:gd name="T5" fmla="*/ 2147483647 h 813"/>
              <a:gd name="T6" fmla="*/ 2147483647 w 1579"/>
              <a:gd name="T7" fmla="*/ 2147483647 h 813"/>
              <a:gd name="T8" fmla="*/ 2147483647 w 1579"/>
              <a:gd name="T9" fmla="*/ 2147483647 h 813"/>
              <a:gd name="T10" fmla="*/ 2147483647 w 1579"/>
              <a:gd name="T11" fmla="*/ 2147483647 h 813"/>
              <a:gd name="T12" fmla="*/ 2147483647 w 1579"/>
              <a:gd name="T13" fmla="*/ 2147483647 h 813"/>
              <a:gd name="T14" fmla="*/ 2147483647 w 1579"/>
              <a:gd name="T15" fmla="*/ 2147483647 h 813"/>
              <a:gd name="T16" fmla="*/ 2147483647 w 1579"/>
              <a:gd name="T17" fmla="*/ 2147483647 h 813"/>
              <a:gd name="T18" fmla="*/ 2147483647 w 1579"/>
              <a:gd name="T19" fmla="*/ 2147483647 h 813"/>
              <a:gd name="T20" fmla="*/ 2147483647 w 1579"/>
              <a:gd name="T21" fmla="*/ 2147483647 h 813"/>
              <a:gd name="T22" fmla="*/ 2147483647 w 1579"/>
              <a:gd name="T23" fmla="*/ 2147483647 h 813"/>
              <a:gd name="T24" fmla="*/ 2147483647 w 1579"/>
              <a:gd name="T25" fmla="*/ 2147483647 h 813"/>
              <a:gd name="T26" fmla="*/ 2147483647 w 1579"/>
              <a:gd name="T27" fmla="*/ 2147483647 h 813"/>
              <a:gd name="T28" fmla="*/ 2147483647 w 1579"/>
              <a:gd name="T29" fmla="*/ 2147483647 h 813"/>
              <a:gd name="T30" fmla="*/ 2147483647 w 1579"/>
              <a:gd name="T31" fmla="*/ 2147483647 h 813"/>
              <a:gd name="T32" fmla="*/ 2147483647 w 1579"/>
              <a:gd name="T33" fmla="*/ 2147483647 h 813"/>
              <a:gd name="T34" fmla="*/ 2147483647 w 1579"/>
              <a:gd name="T35" fmla="*/ 2147483647 h 813"/>
              <a:gd name="T36" fmla="*/ 2147483647 w 1579"/>
              <a:gd name="T37" fmla="*/ 2147483647 h 813"/>
              <a:gd name="T38" fmla="*/ 2147483647 w 1579"/>
              <a:gd name="T39" fmla="*/ 2147483647 h 813"/>
              <a:gd name="T40" fmla="*/ 2147483647 w 1579"/>
              <a:gd name="T41" fmla="*/ 2147483647 h 813"/>
              <a:gd name="T42" fmla="*/ 2147483647 w 1579"/>
              <a:gd name="T43" fmla="*/ 2147483647 h 813"/>
              <a:gd name="T44" fmla="*/ 2147483647 w 1579"/>
              <a:gd name="T45" fmla="*/ 2147483647 h 813"/>
              <a:gd name="T46" fmla="*/ 2147483647 w 1579"/>
              <a:gd name="T47" fmla="*/ 2147483647 h 813"/>
              <a:gd name="T48" fmla="*/ 2147483647 w 1579"/>
              <a:gd name="T49" fmla="*/ 2147483647 h 813"/>
              <a:gd name="T50" fmla="*/ 2147483647 w 1579"/>
              <a:gd name="T51" fmla="*/ 2147483647 h 813"/>
              <a:gd name="T52" fmla="*/ 2147483647 w 1579"/>
              <a:gd name="T53" fmla="*/ 2147483647 h 813"/>
              <a:gd name="T54" fmla="*/ 2147483647 w 1579"/>
              <a:gd name="T55" fmla="*/ 2147483647 h 813"/>
              <a:gd name="T56" fmla="*/ 2147483647 w 1579"/>
              <a:gd name="T57" fmla="*/ 2147483647 h 813"/>
              <a:gd name="T58" fmla="*/ 2147483647 w 1579"/>
              <a:gd name="T59" fmla="*/ 2147483647 h 813"/>
              <a:gd name="T60" fmla="*/ 2147483647 w 1579"/>
              <a:gd name="T61" fmla="*/ 2147483647 h 813"/>
              <a:gd name="T62" fmla="*/ 2147483647 w 1579"/>
              <a:gd name="T63" fmla="*/ 2147483647 h 813"/>
              <a:gd name="T64" fmla="*/ 2147483647 w 1579"/>
              <a:gd name="T65" fmla="*/ 2147483647 h 813"/>
              <a:gd name="T66" fmla="*/ 2147483647 w 1579"/>
              <a:gd name="T67" fmla="*/ 2147483647 h 813"/>
              <a:gd name="T68" fmla="*/ 2147483647 w 1579"/>
              <a:gd name="T69" fmla="*/ 2147483647 h 813"/>
              <a:gd name="T70" fmla="*/ 2147483647 w 1579"/>
              <a:gd name="T71" fmla="*/ 2147483647 h 813"/>
              <a:gd name="T72" fmla="*/ 2147483647 w 1579"/>
              <a:gd name="T73" fmla="*/ 2147483647 h 813"/>
              <a:gd name="T74" fmla="*/ 2147483647 w 1579"/>
              <a:gd name="T75" fmla="*/ 2147483647 h 813"/>
              <a:gd name="T76" fmla="*/ 2147483647 w 1579"/>
              <a:gd name="T77" fmla="*/ 2147483647 h 813"/>
              <a:gd name="T78" fmla="*/ 2147483647 w 1579"/>
              <a:gd name="T79" fmla="*/ 2147483647 h 813"/>
              <a:gd name="T80" fmla="*/ 2147483647 w 1579"/>
              <a:gd name="T81" fmla="*/ 2147483647 h 813"/>
              <a:gd name="T82" fmla="*/ 2147483647 w 1579"/>
              <a:gd name="T83" fmla="*/ 2147483647 h 813"/>
              <a:gd name="T84" fmla="*/ 2147483647 w 1579"/>
              <a:gd name="T85" fmla="*/ 2147483647 h 813"/>
              <a:gd name="T86" fmla="*/ 2147483647 w 1579"/>
              <a:gd name="T87" fmla="*/ 2147483647 h 813"/>
              <a:gd name="T88" fmla="*/ 2147483647 w 1579"/>
              <a:gd name="T89" fmla="*/ 2147483647 h 813"/>
              <a:gd name="T90" fmla="*/ 2147483647 w 1579"/>
              <a:gd name="T91" fmla="*/ 2147483647 h 813"/>
              <a:gd name="T92" fmla="*/ 2147483647 w 1579"/>
              <a:gd name="T93" fmla="*/ 2147483647 h 813"/>
              <a:gd name="T94" fmla="*/ 2147483647 w 1579"/>
              <a:gd name="T95" fmla="*/ 2147483647 h 813"/>
              <a:gd name="T96" fmla="*/ 2147483647 w 1579"/>
              <a:gd name="T97" fmla="*/ 2147483647 h 813"/>
              <a:gd name="T98" fmla="*/ 2147483647 w 1579"/>
              <a:gd name="T99" fmla="*/ 2147483647 h 813"/>
              <a:gd name="T100" fmla="*/ 2147483647 w 1579"/>
              <a:gd name="T101" fmla="*/ 2147483647 h 813"/>
              <a:gd name="T102" fmla="*/ 2147483647 w 1579"/>
              <a:gd name="T103" fmla="*/ 2147483647 h 813"/>
              <a:gd name="T104" fmla="*/ 2147483647 w 1579"/>
              <a:gd name="T105" fmla="*/ 2147483647 h 813"/>
              <a:gd name="T106" fmla="*/ 2147483647 w 1579"/>
              <a:gd name="T107" fmla="*/ 2147483647 h 813"/>
              <a:gd name="T108" fmla="*/ 2147483647 w 1579"/>
              <a:gd name="T109" fmla="*/ 2147483647 h 813"/>
              <a:gd name="T110" fmla="*/ 2147483647 w 1579"/>
              <a:gd name="T111" fmla="*/ 2147483647 h 813"/>
              <a:gd name="T112" fmla="*/ 2147483647 w 1579"/>
              <a:gd name="T113" fmla="*/ 2147483647 h 813"/>
              <a:gd name="T114" fmla="*/ 2147483647 w 1579"/>
              <a:gd name="T115" fmla="*/ 2147483647 h 813"/>
              <a:gd name="T116" fmla="*/ 2147483647 w 1579"/>
              <a:gd name="T117" fmla="*/ 2147483647 h 813"/>
              <a:gd name="T118" fmla="*/ 2147483647 w 1579"/>
              <a:gd name="T119" fmla="*/ 2147483647 h 813"/>
              <a:gd name="T120" fmla="*/ 2147483647 w 1579"/>
              <a:gd name="T121" fmla="*/ 2147483647 h 813"/>
              <a:gd name="T122" fmla="*/ 2147483647 w 1579"/>
              <a:gd name="T123" fmla="*/ 2147483647 h 8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79"/>
              <a:gd name="T187" fmla="*/ 0 h 813"/>
              <a:gd name="T188" fmla="*/ 1579 w 1579"/>
              <a:gd name="T189" fmla="*/ 813 h 8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79" h="813">
                <a:moveTo>
                  <a:pt x="1351" y="806"/>
                </a:moveTo>
                <a:lnTo>
                  <a:pt x="1351" y="806"/>
                </a:lnTo>
                <a:lnTo>
                  <a:pt x="160" y="813"/>
                </a:lnTo>
                <a:lnTo>
                  <a:pt x="160" y="808"/>
                </a:lnTo>
                <a:lnTo>
                  <a:pt x="1351" y="800"/>
                </a:lnTo>
                <a:lnTo>
                  <a:pt x="1351" y="806"/>
                </a:lnTo>
                <a:close/>
                <a:moveTo>
                  <a:pt x="1351" y="806"/>
                </a:moveTo>
                <a:lnTo>
                  <a:pt x="1351" y="806"/>
                </a:lnTo>
                <a:close/>
                <a:moveTo>
                  <a:pt x="1570" y="666"/>
                </a:moveTo>
                <a:lnTo>
                  <a:pt x="1576" y="667"/>
                </a:lnTo>
                <a:lnTo>
                  <a:pt x="1574" y="675"/>
                </a:lnTo>
                <a:lnTo>
                  <a:pt x="1570" y="682"/>
                </a:lnTo>
                <a:lnTo>
                  <a:pt x="1567" y="690"/>
                </a:lnTo>
                <a:lnTo>
                  <a:pt x="1563" y="697"/>
                </a:lnTo>
                <a:lnTo>
                  <a:pt x="1559" y="704"/>
                </a:lnTo>
                <a:lnTo>
                  <a:pt x="1555" y="709"/>
                </a:lnTo>
                <a:lnTo>
                  <a:pt x="1550" y="716"/>
                </a:lnTo>
                <a:lnTo>
                  <a:pt x="1545" y="723"/>
                </a:lnTo>
                <a:lnTo>
                  <a:pt x="1541" y="728"/>
                </a:lnTo>
                <a:lnTo>
                  <a:pt x="1535" y="734"/>
                </a:lnTo>
                <a:lnTo>
                  <a:pt x="1530" y="739"/>
                </a:lnTo>
                <a:lnTo>
                  <a:pt x="1523" y="745"/>
                </a:lnTo>
                <a:lnTo>
                  <a:pt x="1518" y="750"/>
                </a:lnTo>
                <a:lnTo>
                  <a:pt x="1511" y="754"/>
                </a:lnTo>
                <a:lnTo>
                  <a:pt x="1504" y="760"/>
                </a:lnTo>
                <a:lnTo>
                  <a:pt x="1497" y="764"/>
                </a:lnTo>
                <a:lnTo>
                  <a:pt x="1490" y="768"/>
                </a:lnTo>
                <a:lnTo>
                  <a:pt x="1482" y="772"/>
                </a:lnTo>
                <a:lnTo>
                  <a:pt x="1475" y="776"/>
                </a:lnTo>
                <a:lnTo>
                  <a:pt x="1467" y="779"/>
                </a:lnTo>
                <a:lnTo>
                  <a:pt x="1459" y="783"/>
                </a:lnTo>
                <a:lnTo>
                  <a:pt x="1451" y="786"/>
                </a:lnTo>
                <a:lnTo>
                  <a:pt x="1441" y="789"/>
                </a:lnTo>
                <a:lnTo>
                  <a:pt x="1433" y="791"/>
                </a:lnTo>
                <a:lnTo>
                  <a:pt x="1423" y="794"/>
                </a:lnTo>
                <a:lnTo>
                  <a:pt x="1414" y="797"/>
                </a:lnTo>
                <a:lnTo>
                  <a:pt x="1404" y="800"/>
                </a:lnTo>
                <a:lnTo>
                  <a:pt x="1393" y="801"/>
                </a:lnTo>
                <a:lnTo>
                  <a:pt x="1384" y="802"/>
                </a:lnTo>
                <a:lnTo>
                  <a:pt x="1373" y="804"/>
                </a:lnTo>
                <a:lnTo>
                  <a:pt x="1362" y="805"/>
                </a:lnTo>
                <a:lnTo>
                  <a:pt x="1351" y="806"/>
                </a:lnTo>
                <a:lnTo>
                  <a:pt x="1350" y="800"/>
                </a:lnTo>
                <a:lnTo>
                  <a:pt x="1360" y="798"/>
                </a:lnTo>
                <a:lnTo>
                  <a:pt x="1371" y="797"/>
                </a:lnTo>
                <a:lnTo>
                  <a:pt x="1382" y="795"/>
                </a:lnTo>
                <a:lnTo>
                  <a:pt x="1392" y="794"/>
                </a:lnTo>
                <a:lnTo>
                  <a:pt x="1403" y="793"/>
                </a:lnTo>
                <a:lnTo>
                  <a:pt x="1412" y="790"/>
                </a:lnTo>
                <a:lnTo>
                  <a:pt x="1422" y="787"/>
                </a:lnTo>
                <a:lnTo>
                  <a:pt x="1430" y="786"/>
                </a:lnTo>
                <a:lnTo>
                  <a:pt x="1440" y="783"/>
                </a:lnTo>
                <a:lnTo>
                  <a:pt x="1448" y="780"/>
                </a:lnTo>
                <a:lnTo>
                  <a:pt x="1456" y="776"/>
                </a:lnTo>
                <a:lnTo>
                  <a:pt x="1464" y="774"/>
                </a:lnTo>
                <a:lnTo>
                  <a:pt x="1473" y="769"/>
                </a:lnTo>
                <a:lnTo>
                  <a:pt x="1479" y="767"/>
                </a:lnTo>
                <a:lnTo>
                  <a:pt x="1486" y="763"/>
                </a:lnTo>
                <a:lnTo>
                  <a:pt x="1493" y="759"/>
                </a:lnTo>
                <a:lnTo>
                  <a:pt x="1500" y="754"/>
                </a:lnTo>
                <a:lnTo>
                  <a:pt x="1507" y="749"/>
                </a:lnTo>
                <a:lnTo>
                  <a:pt x="1514" y="745"/>
                </a:lnTo>
                <a:lnTo>
                  <a:pt x="1519" y="739"/>
                </a:lnTo>
                <a:lnTo>
                  <a:pt x="1524" y="735"/>
                </a:lnTo>
                <a:lnTo>
                  <a:pt x="1530" y="730"/>
                </a:lnTo>
                <a:lnTo>
                  <a:pt x="1535" y="724"/>
                </a:lnTo>
                <a:lnTo>
                  <a:pt x="1540" y="718"/>
                </a:lnTo>
                <a:lnTo>
                  <a:pt x="1545" y="712"/>
                </a:lnTo>
                <a:lnTo>
                  <a:pt x="1549" y="707"/>
                </a:lnTo>
                <a:lnTo>
                  <a:pt x="1553" y="700"/>
                </a:lnTo>
                <a:lnTo>
                  <a:pt x="1557" y="693"/>
                </a:lnTo>
                <a:lnTo>
                  <a:pt x="1560" y="686"/>
                </a:lnTo>
                <a:lnTo>
                  <a:pt x="1564" y="679"/>
                </a:lnTo>
                <a:lnTo>
                  <a:pt x="1567" y="672"/>
                </a:lnTo>
                <a:lnTo>
                  <a:pt x="1570" y="666"/>
                </a:lnTo>
                <a:close/>
                <a:moveTo>
                  <a:pt x="1576" y="667"/>
                </a:moveTo>
                <a:lnTo>
                  <a:pt x="1576" y="667"/>
                </a:lnTo>
                <a:close/>
                <a:moveTo>
                  <a:pt x="1489" y="338"/>
                </a:moveTo>
                <a:lnTo>
                  <a:pt x="1494" y="334"/>
                </a:lnTo>
                <a:lnTo>
                  <a:pt x="1494" y="335"/>
                </a:lnTo>
                <a:lnTo>
                  <a:pt x="1501" y="345"/>
                </a:lnTo>
                <a:lnTo>
                  <a:pt x="1507" y="356"/>
                </a:lnTo>
                <a:lnTo>
                  <a:pt x="1514" y="365"/>
                </a:lnTo>
                <a:lnTo>
                  <a:pt x="1519" y="376"/>
                </a:lnTo>
                <a:lnTo>
                  <a:pt x="1524" y="387"/>
                </a:lnTo>
                <a:lnTo>
                  <a:pt x="1529" y="397"/>
                </a:lnTo>
                <a:lnTo>
                  <a:pt x="1534" y="408"/>
                </a:lnTo>
                <a:lnTo>
                  <a:pt x="1538" y="417"/>
                </a:lnTo>
                <a:lnTo>
                  <a:pt x="1542" y="428"/>
                </a:lnTo>
                <a:lnTo>
                  <a:pt x="1546" y="439"/>
                </a:lnTo>
                <a:lnTo>
                  <a:pt x="1550" y="448"/>
                </a:lnTo>
                <a:lnTo>
                  <a:pt x="1555" y="459"/>
                </a:lnTo>
                <a:lnTo>
                  <a:pt x="1557" y="469"/>
                </a:lnTo>
                <a:lnTo>
                  <a:pt x="1560" y="480"/>
                </a:lnTo>
                <a:lnTo>
                  <a:pt x="1564" y="491"/>
                </a:lnTo>
                <a:lnTo>
                  <a:pt x="1567" y="500"/>
                </a:lnTo>
                <a:lnTo>
                  <a:pt x="1568" y="511"/>
                </a:lnTo>
                <a:lnTo>
                  <a:pt x="1571" y="521"/>
                </a:lnTo>
                <a:lnTo>
                  <a:pt x="1572" y="532"/>
                </a:lnTo>
                <a:lnTo>
                  <a:pt x="1575" y="543"/>
                </a:lnTo>
                <a:lnTo>
                  <a:pt x="1576" y="552"/>
                </a:lnTo>
                <a:lnTo>
                  <a:pt x="1578" y="563"/>
                </a:lnTo>
                <a:lnTo>
                  <a:pt x="1578" y="573"/>
                </a:lnTo>
                <a:lnTo>
                  <a:pt x="1579" y="584"/>
                </a:lnTo>
                <a:lnTo>
                  <a:pt x="1579" y="595"/>
                </a:lnTo>
                <a:lnTo>
                  <a:pt x="1579" y="604"/>
                </a:lnTo>
                <a:lnTo>
                  <a:pt x="1579" y="615"/>
                </a:lnTo>
                <a:lnTo>
                  <a:pt x="1579" y="625"/>
                </a:lnTo>
                <a:lnTo>
                  <a:pt x="1579" y="636"/>
                </a:lnTo>
                <a:lnTo>
                  <a:pt x="1579" y="647"/>
                </a:lnTo>
                <a:lnTo>
                  <a:pt x="1578" y="656"/>
                </a:lnTo>
                <a:lnTo>
                  <a:pt x="1576" y="667"/>
                </a:lnTo>
                <a:lnTo>
                  <a:pt x="1570" y="666"/>
                </a:lnTo>
                <a:lnTo>
                  <a:pt x="1571" y="656"/>
                </a:lnTo>
                <a:lnTo>
                  <a:pt x="1572" y="645"/>
                </a:lnTo>
                <a:lnTo>
                  <a:pt x="1572" y="636"/>
                </a:lnTo>
                <a:lnTo>
                  <a:pt x="1572" y="625"/>
                </a:lnTo>
                <a:lnTo>
                  <a:pt x="1574" y="615"/>
                </a:lnTo>
                <a:lnTo>
                  <a:pt x="1572" y="604"/>
                </a:lnTo>
                <a:lnTo>
                  <a:pt x="1572" y="595"/>
                </a:lnTo>
                <a:lnTo>
                  <a:pt x="1572" y="584"/>
                </a:lnTo>
                <a:lnTo>
                  <a:pt x="1571" y="574"/>
                </a:lnTo>
                <a:lnTo>
                  <a:pt x="1571" y="563"/>
                </a:lnTo>
                <a:lnTo>
                  <a:pt x="1570" y="554"/>
                </a:lnTo>
                <a:lnTo>
                  <a:pt x="1568" y="543"/>
                </a:lnTo>
                <a:lnTo>
                  <a:pt x="1565" y="533"/>
                </a:lnTo>
                <a:lnTo>
                  <a:pt x="1564" y="522"/>
                </a:lnTo>
                <a:lnTo>
                  <a:pt x="1561" y="513"/>
                </a:lnTo>
                <a:lnTo>
                  <a:pt x="1560" y="502"/>
                </a:lnTo>
                <a:lnTo>
                  <a:pt x="1557" y="492"/>
                </a:lnTo>
                <a:lnTo>
                  <a:pt x="1555" y="481"/>
                </a:lnTo>
                <a:lnTo>
                  <a:pt x="1550" y="472"/>
                </a:lnTo>
                <a:lnTo>
                  <a:pt x="1548" y="461"/>
                </a:lnTo>
                <a:lnTo>
                  <a:pt x="1544" y="451"/>
                </a:lnTo>
                <a:lnTo>
                  <a:pt x="1541" y="440"/>
                </a:lnTo>
                <a:lnTo>
                  <a:pt x="1537" y="431"/>
                </a:lnTo>
                <a:lnTo>
                  <a:pt x="1531" y="420"/>
                </a:lnTo>
                <a:lnTo>
                  <a:pt x="1527" y="410"/>
                </a:lnTo>
                <a:lnTo>
                  <a:pt x="1523" y="399"/>
                </a:lnTo>
                <a:lnTo>
                  <a:pt x="1518" y="390"/>
                </a:lnTo>
                <a:lnTo>
                  <a:pt x="1512" y="379"/>
                </a:lnTo>
                <a:lnTo>
                  <a:pt x="1507" y="369"/>
                </a:lnTo>
                <a:lnTo>
                  <a:pt x="1501" y="358"/>
                </a:lnTo>
                <a:lnTo>
                  <a:pt x="1496" y="349"/>
                </a:lnTo>
                <a:lnTo>
                  <a:pt x="1489" y="338"/>
                </a:lnTo>
                <a:close/>
                <a:moveTo>
                  <a:pt x="1494" y="334"/>
                </a:moveTo>
                <a:lnTo>
                  <a:pt x="1494" y="334"/>
                </a:lnTo>
                <a:lnTo>
                  <a:pt x="1494" y="335"/>
                </a:lnTo>
                <a:lnTo>
                  <a:pt x="1494" y="334"/>
                </a:lnTo>
                <a:close/>
                <a:moveTo>
                  <a:pt x="78" y="353"/>
                </a:moveTo>
                <a:lnTo>
                  <a:pt x="73" y="350"/>
                </a:lnTo>
                <a:lnTo>
                  <a:pt x="73" y="349"/>
                </a:lnTo>
                <a:lnTo>
                  <a:pt x="82" y="338"/>
                </a:lnTo>
                <a:lnTo>
                  <a:pt x="92" y="327"/>
                </a:lnTo>
                <a:lnTo>
                  <a:pt x="102" y="315"/>
                </a:lnTo>
                <a:lnTo>
                  <a:pt x="111" y="304"/>
                </a:lnTo>
                <a:lnTo>
                  <a:pt x="121" y="293"/>
                </a:lnTo>
                <a:lnTo>
                  <a:pt x="130" y="282"/>
                </a:lnTo>
                <a:lnTo>
                  <a:pt x="140" y="272"/>
                </a:lnTo>
                <a:lnTo>
                  <a:pt x="151" y="261"/>
                </a:lnTo>
                <a:lnTo>
                  <a:pt x="160" y="252"/>
                </a:lnTo>
                <a:lnTo>
                  <a:pt x="170" y="242"/>
                </a:lnTo>
                <a:lnTo>
                  <a:pt x="181" y="233"/>
                </a:lnTo>
                <a:lnTo>
                  <a:pt x="192" y="223"/>
                </a:lnTo>
                <a:lnTo>
                  <a:pt x="201" y="214"/>
                </a:lnTo>
                <a:lnTo>
                  <a:pt x="212" y="205"/>
                </a:lnTo>
                <a:lnTo>
                  <a:pt x="223" y="196"/>
                </a:lnTo>
                <a:lnTo>
                  <a:pt x="234" y="188"/>
                </a:lnTo>
                <a:lnTo>
                  <a:pt x="245" y="179"/>
                </a:lnTo>
                <a:lnTo>
                  <a:pt x="256" y="171"/>
                </a:lnTo>
                <a:lnTo>
                  <a:pt x="267" y="163"/>
                </a:lnTo>
                <a:lnTo>
                  <a:pt x="278" y="155"/>
                </a:lnTo>
                <a:lnTo>
                  <a:pt x="289" y="148"/>
                </a:lnTo>
                <a:lnTo>
                  <a:pt x="300" y="141"/>
                </a:lnTo>
                <a:lnTo>
                  <a:pt x="311" y="133"/>
                </a:lnTo>
                <a:lnTo>
                  <a:pt x="323" y="126"/>
                </a:lnTo>
                <a:lnTo>
                  <a:pt x="334" y="119"/>
                </a:lnTo>
                <a:lnTo>
                  <a:pt x="346" y="112"/>
                </a:lnTo>
                <a:lnTo>
                  <a:pt x="357" y="107"/>
                </a:lnTo>
                <a:lnTo>
                  <a:pt x="368" y="100"/>
                </a:lnTo>
                <a:lnTo>
                  <a:pt x="380" y="95"/>
                </a:lnTo>
                <a:lnTo>
                  <a:pt x="393" y="89"/>
                </a:lnTo>
                <a:lnTo>
                  <a:pt x="404" y="84"/>
                </a:lnTo>
                <a:lnTo>
                  <a:pt x="416" y="78"/>
                </a:lnTo>
                <a:lnTo>
                  <a:pt x="428" y="73"/>
                </a:lnTo>
                <a:lnTo>
                  <a:pt x="439" y="67"/>
                </a:lnTo>
                <a:lnTo>
                  <a:pt x="452" y="63"/>
                </a:lnTo>
                <a:lnTo>
                  <a:pt x="464" y="58"/>
                </a:lnTo>
                <a:lnTo>
                  <a:pt x="476" y="54"/>
                </a:lnTo>
                <a:lnTo>
                  <a:pt x="487" y="50"/>
                </a:lnTo>
                <a:lnTo>
                  <a:pt x="499" y="46"/>
                </a:lnTo>
                <a:lnTo>
                  <a:pt x="512" y="41"/>
                </a:lnTo>
                <a:lnTo>
                  <a:pt x="524" y="37"/>
                </a:lnTo>
                <a:lnTo>
                  <a:pt x="536" y="35"/>
                </a:lnTo>
                <a:lnTo>
                  <a:pt x="549" y="31"/>
                </a:lnTo>
                <a:lnTo>
                  <a:pt x="561" y="28"/>
                </a:lnTo>
                <a:lnTo>
                  <a:pt x="573" y="25"/>
                </a:lnTo>
                <a:lnTo>
                  <a:pt x="585" y="22"/>
                </a:lnTo>
                <a:lnTo>
                  <a:pt x="598" y="20"/>
                </a:lnTo>
                <a:lnTo>
                  <a:pt x="610" y="17"/>
                </a:lnTo>
                <a:lnTo>
                  <a:pt x="622" y="14"/>
                </a:lnTo>
                <a:lnTo>
                  <a:pt x="635" y="13"/>
                </a:lnTo>
                <a:lnTo>
                  <a:pt x="648" y="10"/>
                </a:lnTo>
                <a:lnTo>
                  <a:pt x="661" y="9"/>
                </a:lnTo>
                <a:lnTo>
                  <a:pt x="673" y="7"/>
                </a:lnTo>
                <a:lnTo>
                  <a:pt x="685" y="6"/>
                </a:lnTo>
                <a:lnTo>
                  <a:pt x="698" y="5"/>
                </a:lnTo>
                <a:lnTo>
                  <a:pt x="710" y="3"/>
                </a:lnTo>
                <a:lnTo>
                  <a:pt x="722" y="3"/>
                </a:lnTo>
                <a:lnTo>
                  <a:pt x="734" y="2"/>
                </a:lnTo>
                <a:lnTo>
                  <a:pt x="748" y="2"/>
                </a:lnTo>
                <a:lnTo>
                  <a:pt x="760" y="2"/>
                </a:lnTo>
                <a:lnTo>
                  <a:pt x="773" y="0"/>
                </a:lnTo>
                <a:lnTo>
                  <a:pt x="785" y="0"/>
                </a:lnTo>
                <a:lnTo>
                  <a:pt x="797" y="0"/>
                </a:lnTo>
                <a:lnTo>
                  <a:pt x="810" y="2"/>
                </a:lnTo>
                <a:lnTo>
                  <a:pt x="822" y="2"/>
                </a:lnTo>
                <a:lnTo>
                  <a:pt x="834" y="3"/>
                </a:lnTo>
                <a:lnTo>
                  <a:pt x="847" y="3"/>
                </a:lnTo>
                <a:lnTo>
                  <a:pt x="860" y="5"/>
                </a:lnTo>
                <a:lnTo>
                  <a:pt x="873" y="6"/>
                </a:lnTo>
                <a:lnTo>
                  <a:pt x="885" y="7"/>
                </a:lnTo>
                <a:lnTo>
                  <a:pt x="897" y="9"/>
                </a:lnTo>
                <a:lnTo>
                  <a:pt x="909" y="10"/>
                </a:lnTo>
                <a:lnTo>
                  <a:pt x="922" y="11"/>
                </a:lnTo>
                <a:lnTo>
                  <a:pt x="934" y="14"/>
                </a:lnTo>
                <a:lnTo>
                  <a:pt x="945" y="15"/>
                </a:lnTo>
                <a:lnTo>
                  <a:pt x="957" y="18"/>
                </a:lnTo>
                <a:lnTo>
                  <a:pt x="970" y="21"/>
                </a:lnTo>
                <a:lnTo>
                  <a:pt x="982" y="24"/>
                </a:lnTo>
                <a:lnTo>
                  <a:pt x="994" y="26"/>
                </a:lnTo>
                <a:lnTo>
                  <a:pt x="1006" y="29"/>
                </a:lnTo>
                <a:lnTo>
                  <a:pt x="1017" y="32"/>
                </a:lnTo>
                <a:lnTo>
                  <a:pt x="1030" y="35"/>
                </a:lnTo>
                <a:lnTo>
                  <a:pt x="1042" y="39"/>
                </a:lnTo>
                <a:lnTo>
                  <a:pt x="1054" y="41"/>
                </a:lnTo>
                <a:lnTo>
                  <a:pt x="1065" y="46"/>
                </a:lnTo>
                <a:lnTo>
                  <a:pt x="1078" y="50"/>
                </a:lnTo>
                <a:lnTo>
                  <a:pt x="1088" y="54"/>
                </a:lnTo>
                <a:lnTo>
                  <a:pt x="1101" y="58"/>
                </a:lnTo>
                <a:lnTo>
                  <a:pt x="1112" y="62"/>
                </a:lnTo>
                <a:lnTo>
                  <a:pt x="1124" y="66"/>
                </a:lnTo>
                <a:lnTo>
                  <a:pt x="1135" y="70"/>
                </a:lnTo>
                <a:lnTo>
                  <a:pt x="1146" y="76"/>
                </a:lnTo>
                <a:lnTo>
                  <a:pt x="1157" y="80"/>
                </a:lnTo>
                <a:lnTo>
                  <a:pt x="1169" y="85"/>
                </a:lnTo>
                <a:lnTo>
                  <a:pt x="1180" y="91"/>
                </a:lnTo>
                <a:lnTo>
                  <a:pt x="1191" y="95"/>
                </a:lnTo>
                <a:lnTo>
                  <a:pt x="1202" y="100"/>
                </a:lnTo>
                <a:lnTo>
                  <a:pt x="1213" y="106"/>
                </a:lnTo>
                <a:lnTo>
                  <a:pt x="1224" y="112"/>
                </a:lnTo>
                <a:lnTo>
                  <a:pt x="1235" y="118"/>
                </a:lnTo>
                <a:lnTo>
                  <a:pt x="1246" y="123"/>
                </a:lnTo>
                <a:lnTo>
                  <a:pt x="1255" y="130"/>
                </a:lnTo>
                <a:lnTo>
                  <a:pt x="1266" y="136"/>
                </a:lnTo>
                <a:lnTo>
                  <a:pt x="1277" y="143"/>
                </a:lnTo>
                <a:lnTo>
                  <a:pt x="1287" y="149"/>
                </a:lnTo>
                <a:lnTo>
                  <a:pt x="1298" y="156"/>
                </a:lnTo>
                <a:lnTo>
                  <a:pt x="1307" y="163"/>
                </a:lnTo>
                <a:lnTo>
                  <a:pt x="1317" y="170"/>
                </a:lnTo>
                <a:lnTo>
                  <a:pt x="1328" y="177"/>
                </a:lnTo>
                <a:lnTo>
                  <a:pt x="1337" y="183"/>
                </a:lnTo>
                <a:lnTo>
                  <a:pt x="1347" y="190"/>
                </a:lnTo>
                <a:lnTo>
                  <a:pt x="1356" y="199"/>
                </a:lnTo>
                <a:lnTo>
                  <a:pt x="1366" y="205"/>
                </a:lnTo>
                <a:lnTo>
                  <a:pt x="1376" y="214"/>
                </a:lnTo>
                <a:lnTo>
                  <a:pt x="1385" y="222"/>
                </a:lnTo>
                <a:lnTo>
                  <a:pt x="1393" y="229"/>
                </a:lnTo>
                <a:lnTo>
                  <a:pt x="1403" y="237"/>
                </a:lnTo>
                <a:lnTo>
                  <a:pt x="1412" y="245"/>
                </a:lnTo>
                <a:lnTo>
                  <a:pt x="1421" y="253"/>
                </a:lnTo>
                <a:lnTo>
                  <a:pt x="1430" y="263"/>
                </a:lnTo>
                <a:lnTo>
                  <a:pt x="1438" y="271"/>
                </a:lnTo>
                <a:lnTo>
                  <a:pt x="1447" y="279"/>
                </a:lnTo>
                <a:lnTo>
                  <a:pt x="1455" y="289"/>
                </a:lnTo>
                <a:lnTo>
                  <a:pt x="1463" y="297"/>
                </a:lnTo>
                <a:lnTo>
                  <a:pt x="1471" y="306"/>
                </a:lnTo>
                <a:lnTo>
                  <a:pt x="1479" y="316"/>
                </a:lnTo>
                <a:lnTo>
                  <a:pt x="1488" y="324"/>
                </a:lnTo>
                <a:lnTo>
                  <a:pt x="1494" y="334"/>
                </a:lnTo>
                <a:lnTo>
                  <a:pt x="1489" y="338"/>
                </a:lnTo>
                <a:lnTo>
                  <a:pt x="1482" y="330"/>
                </a:lnTo>
                <a:lnTo>
                  <a:pt x="1474" y="320"/>
                </a:lnTo>
                <a:lnTo>
                  <a:pt x="1466" y="311"/>
                </a:lnTo>
                <a:lnTo>
                  <a:pt x="1458" y="302"/>
                </a:lnTo>
                <a:lnTo>
                  <a:pt x="1449" y="293"/>
                </a:lnTo>
                <a:lnTo>
                  <a:pt x="1441" y="285"/>
                </a:lnTo>
                <a:lnTo>
                  <a:pt x="1433" y="275"/>
                </a:lnTo>
                <a:lnTo>
                  <a:pt x="1425" y="267"/>
                </a:lnTo>
                <a:lnTo>
                  <a:pt x="1417" y="259"/>
                </a:lnTo>
                <a:lnTo>
                  <a:pt x="1407" y="250"/>
                </a:lnTo>
                <a:lnTo>
                  <a:pt x="1399" y="242"/>
                </a:lnTo>
                <a:lnTo>
                  <a:pt x="1389" y="234"/>
                </a:lnTo>
                <a:lnTo>
                  <a:pt x="1381" y="226"/>
                </a:lnTo>
                <a:lnTo>
                  <a:pt x="1371" y="219"/>
                </a:lnTo>
                <a:lnTo>
                  <a:pt x="1362" y="211"/>
                </a:lnTo>
                <a:lnTo>
                  <a:pt x="1352" y="204"/>
                </a:lnTo>
                <a:lnTo>
                  <a:pt x="1343" y="196"/>
                </a:lnTo>
                <a:lnTo>
                  <a:pt x="1333" y="189"/>
                </a:lnTo>
                <a:lnTo>
                  <a:pt x="1324" y="182"/>
                </a:lnTo>
                <a:lnTo>
                  <a:pt x="1314" y="175"/>
                </a:lnTo>
                <a:lnTo>
                  <a:pt x="1303" y="168"/>
                </a:lnTo>
                <a:lnTo>
                  <a:pt x="1293" y="162"/>
                </a:lnTo>
                <a:lnTo>
                  <a:pt x="1284" y="155"/>
                </a:lnTo>
                <a:lnTo>
                  <a:pt x="1273" y="148"/>
                </a:lnTo>
                <a:lnTo>
                  <a:pt x="1262" y="143"/>
                </a:lnTo>
                <a:lnTo>
                  <a:pt x="1252" y="136"/>
                </a:lnTo>
                <a:lnTo>
                  <a:pt x="1242" y="130"/>
                </a:lnTo>
                <a:lnTo>
                  <a:pt x="1231" y="123"/>
                </a:lnTo>
                <a:lnTo>
                  <a:pt x="1221" y="118"/>
                </a:lnTo>
                <a:lnTo>
                  <a:pt x="1210" y="112"/>
                </a:lnTo>
                <a:lnTo>
                  <a:pt x="1199" y="107"/>
                </a:lnTo>
                <a:lnTo>
                  <a:pt x="1188" y="102"/>
                </a:lnTo>
                <a:lnTo>
                  <a:pt x="1177" y="96"/>
                </a:lnTo>
                <a:lnTo>
                  <a:pt x="1166" y="91"/>
                </a:lnTo>
                <a:lnTo>
                  <a:pt x="1154" y="87"/>
                </a:lnTo>
                <a:lnTo>
                  <a:pt x="1143" y="81"/>
                </a:lnTo>
                <a:lnTo>
                  <a:pt x="1132" y="77"/>
                </a:lnTo>
                <a:lnTo>
                  <a:pt x="1121" y="73"/>
                </a:lnTo>
                <a:lnTo>
                  <a:pt x="1109" y="67"/>
                </a:lnTo>
                <a:lnTo>
                  <a:pt x="1098" y="63"/>
                </a:lnTo>
                <a:lnTo>
                  <a:pt x="1087" y="59"/>
                </a:lnTo>
                <a:lnTo>
                  <a:pt x="1075" y="55"/>
                </a:lnTo>
                <a:lnTo>
                  <a:pt x="1064" y="52"/>
                </a:lnTo>
                <a:lnTo>
                  <a:pt x="1052" y="48"/>
                </a:lnTo>
                <a:lnTo>
                  <a:pt x="1039" y="44"/>
                </a:lnTo>
                <a:lnTo>
                  <a:pt x="1028" y="41"/>
                </a:lnTo>
                <a:lnTo>
                  <a:pt x="1016" y="39"/>
                </a:lnTo>
                <a:lnTo>
                  <a:pt x="1004" y="36"/>
                </a:lnTo>
                <a:lnTo>
                  <a:pt x="993" y="32"/>
                </a:lnTo>
                <a:lnTo>
                  <a:pt x="980" y="29"/>
                </a:lnTo>
                <a:lnTo>
                  <a:pt x="968" y="28"/>
                </a:lnTo>
                <a:lnTo>
                  <a:pt x="956" y="25"/>
                </a:lnTo>
                <a:lnTo>
                  <a:pt x="945" y="22"/>
                </a:lnTo>
                <a:lnTo>
                  <a:pt x="933" y="21"/>
                </a:lnTo>
                <a:lnTo>
                  <a:pt x="920" y="18"/>
                </a:lnTo>
                <a:lnTo>
                  <a:pt x="908" y="17"/>
                </a:lnTo>
                <a:lnTo>
                  <a:pt x="896" y="15"/>
                </a:lnTo>
                <a:lnTo>
                  <a:pt x="883" y="14"/>
                </a:lnTo>
                <a:lnTo>
                  <a:pt x="871" y="13"/>
                </a:lnTo>
                <a:lnTo>
                  <a:pt x="859" y="11"/>
                </a:lnTo>
                <a:lnTo>
                  <a:pt x="847" y="10"/>
                </a:lnTo>
                <a:lnTo>
                  <a:pt x="834" y="10"/>
                </a:lnTo>
                <a:lnTo>
                  <a:pt x="822" y="9"/>
                </a:lnTo>
                <a:lnTo>
                  <a:pt x="810" y="9"/>
                </a:lnTo>
                <a:lnTo>
                  <a:pt x="797" y="7"/>
                </a:lnTo>
                <a:lnTo>
                  <a:pt x="785" y="7"/>
                </a:lnTo>
                <a:lnTo>
                  <a:pt x="773" y="7"/>
                </a:lnTo>
                <a:lnTo>
                  <a:pt x="760" y="7"/>
                </a:lnTo>
                <a:lnTo>
                  <a:pt x="748" y="9"/>
                </a:lnTo>
                <a:lnTo>
                  <a:pt x="736" y="9"/>
                </a:lnTo>
                <a:lnTo>
                  <a:pt x="724" y="10"/>
                </a:lnTo>
                <a:lnTo>
                  <a:pt x="711" y="10"/>
                </a:lnTo>
                <a:lnTo>
                  <a:pt x="698" y="11"/>
                </a:lnTo>
                <a:lnTo>
                  <a:pt x="685" y="13"/>
                </a:lnTo>
                <a:lnTo>
                  <a:pt x="673" y="14"/>
                </a:lnTo>
                <a:lnTo>
                  <a:pt x="661" y="15"/>
                </a:lnTo>
                <a:lnTo>
                  <a:pt x="648" y="17"/>
                </a:lnTo>
                <a:lnTo>
                  <a:pt x="636" y="20"/>
                </a:lnTo>
                <a:lnTo>
                  <a:pt x="624" y="21"/>
                </a:lnTo>
                <a:lnTo>
                  <a:pt x="611" y="24"/>
                </a:lnTo>
                <a:lnTo>
                  <a:pt x="599" y="26"/>
                </a:lnTo>
                <a:lnTo>
                  <a:pt x="587" y="29"/>
                </a:lnTo>
                <a:lnTo>
                  <a:pt x="575" y="32"/>
                </a:lnTo>
                <a:lnTo>
                  <a:pt x="562" y="35"/>
                </a:lnTo>
                <a:lnTo>
                  <a:pt x="550" y="37"/>
                </a:lnTo>
                <a:lnTo>
                  <a:pt x="538" y="40"/>
                </a:lnTo>
                <a:lnTo>
                  <a:pt x="527" y="44"/>
                </a:lnTo>
                <a:lnTo>
                  <a:pt x="514" y="48"/>
                </a:lnTo>
                <a:lnTo>
                  <a:pt x="502" y="52"/>
                </a:lnTo>
                <a:lnTo>
                  <a:pt x="490" y="55"/>
                </a:lnTo>
                <a:lnTo>
                  <a:pt x="477" y="61"/>
                </a:lnTo>
                <a:lnTo>
                  <a:pt x="467" y="65"/>
                </a:lnTo>
                <a:lnTo>
                  <a:pt x="454" y="69"/>
                </a:lnTo>
                <a:lnTo>
                  <a:pt x="442" y="74"/>
                </a:lnTo>
                <a:lnTo>
                  <a:pt x="430" y="78"/>
                </a:lnTo>
                <a:lnTo>
                  <a:pt x="419" y="84"/>
                </a:lnTo>
                <a:lnTo>
                  <a:pt x="406" y="89"/>
                </a:lnTo>
                <a:lnTo>
                  <a:pt x="395" y="95"/>
                </a:lnTo>
                <a:lnTo>
                  <a:pt x="383" y="100"/>
                </a:lnTo>
                <a:lnTo>
                  <a:pt x="372" y="107"/>
                </a:lnTo>
                <a:lnTo>
                  <a:pt x="360" y="112"/>
                </a:lnTo>
                <a:lnTo>
                  <a:pt x="349" y="119"/>
                </a:lnTo>
                <a:lnTo>
                  <a:pt x="338" y="126"/>
                </a:lnTo>
                <a:lnTo>
                  <a:pt x="326" y="132"/>
                </a:lnTo>
                <a:lnTo>
                  <a:pt x="315" y="140"/>
                </a:lnTo>
                <a:lnTo>
                  <a:pt x="304" y="147"/>
                </a:lnTo>
                <a:lnTo>
                  <a:pt x="293" y="153"/>
                </a:lnTo>
                <a:lnTo>
                  <a:pt x="282" y="162"/>
                </a:lnTo>
                <a:lnTo>
                  <a:pt x="271" y="168"/>
                </a:lnTo>
                <a:lnTo>
                  <a:pt x="260" y="177"/>
                </a:lnTo>
                <a:lnTo>
                  <a:pt x="249" y="185"/>
                </a:lnTo>
                <a:lnTo>
                  <a:pt x="238" y="193"/>
                </a:lnTo>
                <a:lnTo>
                  <a:pt x="227" y="201"/>
                </a:lnTo>
                <a:lnTo>
                  <a:pt x="216" y="211"/>
                </a:lnTo>
                <a:lnTo>
                  <a:pt x="207" y="219"/>
                </a:lnTo>
                <a:lnTo>
                  <a:pt x="196" y="229"/>
                </a:lnTo>
                <a:lnTo>
                  <a:pt x="185" y="238"/>
                </a:lnTo>
                <a:lnTo>
                  <a:pt x="175" y="246"/>
                </a:lnTo>
                <a:lnTo>
                  <a:pt x="164" y="257"/>
                </a:lnTo>
                <a:lnTo>
                  <a:pt x="155" y="267"/>
                </a:lnTo>
                <a:lnTo>
                  <a:pt x="145" y="276"/>
                </a:lnTo>
                <a:lnTo>
                  <a:pt x="136" y="287"/>
                </a:lnTo>
                <a:lnTo>
                  <a:pt x="125" y="298"/>
                </a:lnTo>
                <a:lnTo>
                  <a:pt x="115" y="308"/>
                </a:lnTo>
                <a:lnTo>
                  <a:pt x="106" y="320"/>
                </a:lnTo>
                <a:lnTo>
                  <a:pt x="96" y="331"/>
                </a:lnTo>
                <a:lnTo>
                  <a:pt x="88" y="342"/>
                </a:lnTo>
                <a:lnTo>
                  <a:pt x="78" y="354"/>
                </a:lnTo>
                <a:lnTo>
                  <a:pt x="78" y="353"/>
                </a:lnTo>
                <a:close/>
                <a:moveTo>
                  <a:pt x="73" y="350"/>
                </a:moveTo>
                <a:lnTo>
                  <a:pt x="73" y="350"/>
                </a:lnTo>
                <a:lnTo>
                  <a:pt x="73" y="349"/>
                </a:lnTo>
                <a:lnTo>
                  <a:pt x="73" y="350"/>
                </a:lnTo>
                <a:close/>
                <a:moveTo>
                  <a:pt x="9" y="621"/>
                </a:moveTo>
                <a:lnTo>
                  <a:pt x="2" y="621"/>
                </a:lnTo>
                <a:lnTo>
                  <a:pt x="2" y="610"/>
                </a:lnTo>
                <a:lnTo>
                  <a:pt x="2" y="599"/>
                </a:lnTo>
                <a:lnTo>
                  <a:pt x="3" y="588"/>
                </a:lnTo>
                <a:lnTo>
                  <a:pt x="3" y="577"/>
                </a:lnTo>
                <a:lnTo>
                  <a:pt x="5" y="567"/>
                </a:lnTo>
                <a:lnTo>
                  <a:pt x="6" y="556"/>
                </a:lnTo>
                <a:lnTo>
                  <a:pt x="6" y="547"/>
                </a:lnTo>
                <a:lnTo>
                  <a:pt x="7" y="537"/>
                </a:lnTo>
                <a:lnTo>
                  <a:pt x="9" y="528"/>
                </a:lnTo>
                <a:lnTo>
                  <a:pt x="11" y="518"/>
                </a:lnTo>
                <a:lnTo>
                  <a:pt x="13" y="510"/>
                </a:lnTo>
                <a:lnTo>
                  <a:pt x="14" y="500"/>
                </a:lnTo>
                <a:lnTo>
                  <a:pt x="17" y="492"/>
                </a:lnTo>
                <a:lnTo>
                  <a:pt x="18" y="483"/>
                </a:lnTo>
                <a:lnTo>
                  <a:pt x="21" y="474"/>
                </a:lnTo>
                <a:lnTo>
                  <a:pt x="24" y="466"/>
                </a:lnTo>
                <a:lnTo>
                  <a:pt x="25" y="458"/>
                </a:lnTo>
                <a:lnTo>
                  <a:pt x="28" y="450"/>
                </a:lnTo>
                <a:lnTo>
                  <a:pt x="31" y="442"/>
                </a:lnTo>
                <a:lnTo>
                  <a:pt x="33" y="435"/>
                </a:lnTo>
                <a:lnTo>
                  <a:pt x="36" y="427"/>
                </a:lnTo>
                <a:lnTo>
                  <a:pt x="39" y="420"/>
                </a:lnTo>
                <a:lnTo>
                  <a:pt x="43" y="412"/>
                </a:lnTo>
                <a:lnTo>
                  <a:pt x="46" y="405"/>
                </a:lnTo>
                <a:lnTo>
                  <a:pt x="52" y="390"/>
                </a:lnTo>
                <a:lnTo>
                  <a:pt x="58" y="376"/>
                </a:lnTo>
                <a:lnTo>
                  <a:pt x="65" y="362"/>
                </a:lnTo>
                <a:lnTo>
                  <a:pt x="73" y="350"/>
                </a:lnTo>
                <a:lnTo>
                  <a:pt x="78" y="353"/>
                </a:lnTo>
                <a:lnTo>
                  <a:pt x="72" y="367"/>
                </a:lnTo>
                <a:lnTo>
                  <a:pt x="65" y="380"/>
                </a:lnTo>
                <a:lnTo>
                  <a:pt x="58" y="394"/>
                </a:lnTo>
                <a:lnTo>
                  <a:pt x="51" y="408"/>
                </a:lnTo>
                <a:lnTo>
                  <a:pt x="48" y="414"/>
                </a:lnTo>
                <a:lnTo>
                  <a:pt x="46" y="421"/>
                </a:lnTo>
                <a:lnTo>
                  <a:pt x="43" y="429"/>
                </a:lnTo>
                <a:lnTo>
                  <a:pt x="40" y="436"/>
                </a:lnTo>
                <a:lnTo>
                  <a:pt x="37" y="444"/>
                </a:lnTo>
                <a:lnTo>
                  <a:pt x="35" y="453"/>
                </a:lnTo>
                <a:lnTo>
                  <a:pt x="32" y="459"/>
                </a:lnTo>
                <a:lnTo>
                  <a:pt x="29" y="468"/>
                </a:lnTo>
                <a:lnTo>
                  <a:pt x="28" y="476"/>
                </a:lnTo>
                <a:lnTo>
                  <a:pt x="25" y="485"/>
                </a:lnTo>
                <a:lnTo>
                  <a:pt x="24" y="494"/>
                </a:lnTo>
                <a:lnTo>
                  <a:pt x="21" y="502"/>
                </a:lnTo>
                <a:lnTo>
                  <a:pt x="20" y="511"/>
                </a:lnTo>
                <a:lnTo>
                  <a:pt x="18" y="520"/>
                </a:lnTo>
                <a:lnTo>
                  <a:pt x="16" y="529"/>
                </a:lnTo>
                <a:lnTo>
                  <a:pt x="14" y="539"/>
                </a:lnTo>
                <a:lnTo>
                  <a:pt x="13" y="548"/>
                </a:lnTo>
                <a:lnTo>
                  <a:pt x="13" y="558"/>
                </a:lnTo>
                <a:lnTo>
                  <a:pt x="11" y="567"/>
                </a:lnTo>
                <a:lnTo>
                  <a:pt x="10" y="578"/>
                </a:lnTo>
                <a:lnTo>
                  <a:pt x="10" y="588"/>
                </a:lnTo>
                <a:lnTo>
                  <a:pt x="9" y="599"/>
                </a:lnTo>
                <a:lnTo>
                  <a:pt x="9" y="610"/>
                </a:lnTo>
                <a:lnTo>
                  <a:pt x="9" y="621"/>
                </a:lnTo>
                <a:close/>
                <a:moveTo>
                  <a:pt x="9" y="621"/>
                </a:moveTo>
                <a:lnTo>
                  <a:pt x="9" y="621"/>
                </a:lnTo>
                <a:close/>
                <a:moveTo>
                  <a:pt x="160" y="808"/>
                </a:moveTo>
                <a:lnTo>
                  <a:pt x="160" y="813"/>
                </a:lnTo>
                <a:lnTo>
                  <a:pt x="159" y="813"/>
                </a:lnTo>
                <a:lnTo>
                  <a:pt x="148" y="809"/>
                </a:lnTo>
                <a:lnTo>
                  <a:pt x="139" y="805"/>
                </a:lnTo>
                <a:lnTo>
                  <a:pt x="130" y="801"/>
                </a:lnTo>
                <a:lnTo>
                  <a:pt x="121" y="797"/>
                </a:lnTo>
                <a:lnTo>
                  <a:pt x="113" y="791"/>
                </a:lnTo>
                <a:lnTo>
                  <a:pt x="104" y="787"/>
                </a:lnTo>
                <a:lnTo>
                  <a:pt x="96" y="782"/>
                </a:lnTo>
                <a:lnTo>
                  <a:pt x="89" y="778"/>
                </a:lnTo>
                <a:lnTo>
                  <a:pt x="81" y="772"/>
                </a:lnTo>
                <a:lnTo>
                  <a:pt x="74" y="767"/>
                </a:lnTo>
                <a:lnTo>
                  <a:pt x="67" y="761"/>
                </a:lnTo>
                <a:lnTo>
                  <a:pt x="62" y="756"/>
                </a:lnTo>
                <a:lnTo>
                  <a:pt x="55" y="750"/>
                </a:lnTo>
                <a:lnTo>
                  <a:pt x="50" y="745"/>
                </a:lnTo>
                <a:lnTo>
                  <a:pt x="44" y="739"/>
                </a:lnTo>
                <a:lnTo>
                  <a:pt x="39" y="733"/>
                </a:lnTo>
                <a:lnTo>
                  <a:pt x="35" y="727"/>
                </a:lnTo>
                <a:lnTo>
                  <a:pt x="29" y="720"/>
                </a:lnTo>
                <a:lnTo>
                  <a:pt x="25" y="715"/>
                </a:lnTo>
                <a:lnTo>
                  <a:pt x="22" y="708"/>
                </a:lnTo>
                <a:lnTo>
                  <a:pt x="18" y="701"/>
                </a:lnTo>
                <a:lnTo>
                  <a:pt x="16" y="694"/>
                </a:lnTo>
                <a:lnTo>
                  <a:pt x="13" y="688"/>
                </a:lnTo>
                <a:lnTo>
                  <a:pt x="10" y="681"/>
                </a:lnTo>
                <a:lnTo>
                  <a:pt x="7" y="674"/>
                </a:lnTo>
                <a:lnTo>
                  <a:pt x="6" y="667"/>
                </a:lnTo>
                <a:lnTo>
                  <a:pt x="5" y="659"/>
                </a:lnTo>
                <a:lnTo>
                  <a:pt x="3" y="652"/>
                </a:lnTo>
                <a:lnTo>
                  <a:pt x="2" y="644"/>
                </a:lnTo>
                <a:lnTo>
                  <a:pt x="2" y="637"/>
                </a:lnTo>
                <a:lnTo>
                  <a:pt x="0" y="629"/>
                </a:lnTo>
                <a:lnTo>
                  <a:pt x="2" y="621"/>
                </a:lnTo>
                <a:lnTo>
                  <a:pt x="9" y="621"/>
                </a:lnTo>
                <a:lnTo>
                  <a:pt x="7" y="629"/>
                </a:lnTo>
                <a:lnTo>
                  <a:pt x="9" y="636"/>
                </a:lnTo>
                <a:lnTo>
                  <a:pt x="9" y="644"/>
                </a:lnTo>
                <a:lnTo>
                  <a:pt x="10" y="651"/>
                </a:lnTo>
                <a:lnTo>
                  <a:pt x="11" y="657"/>
                </a:lnTo>
                <a:lnTo>
                  <a:pt x="13" y="664"/>
                </a:lnTo>
                <a:lnTo>
                  <a:pt x="14" y="671"/>
                </a:lnTo>
                <a:lnTo>
                  <a:pt x="17" y="678"/>
                </a:lnTo>
                <a:lnTo>
                  <a:pt x="18" y="685"/>
                </a:lnTo>
                <a:lnTo>
                  <a:pt x="21" y="692"/>
                </a:lnTo>
                <a:lnTo>
                  <a:pt x="25" y="698"/>
                </a:lnTo>
                <a:lnTo>
                  <a:pt x="28" y="704"/>
                </a:lnTo>
                <a:lnTo>
                  <a:pt x="32" y="711"/>
                </a:lnTo>
                <a:lnTo>
                  <a:pt x="36" y="716"/>
                </a:lnTo>
                <a:lnTo>
                  <a:pt x="40" y="723"/>
                </a:lnTo>
                <a:lnTo>
                  <a:pt x="44" y="728"/>
                </a:lnTo>
                <a:lnTo>
                  <a:pt x="50" y="734"/>
                </a:lnTo>
                <a:lnTo>
                  <a:pt x="55" y="739"/>
                </a:lnTo>
                <a:lnTo>
                  <a:pt x="61" y="746"/>
                </a:lnTo>
                <a:lnTo>
                  <a:pt x="66" y="750"/>
                </a:lnTo>
                <a:lnTo>
                  <a:pt x="72" y="756"/>
                </a:lnTo>
                <a:lnTo>
                  <a:pt x="78" y="761"/>
                </a:lnTo>
                <a:lnTo>
                  <a:pt x="85" y="767"/>
                </a:lnTo>
                <a:lnTo>
                  <a:pt x="92" y="772"/>
                </a:lnTo>
                <a:lnTo>
                  <a:pt x="100" y="776"/>
                </a:lnTo>
                <a:lnTo>
                  <a:pt x="107" y="782"/>
                </a:lnTo>
                <a:lnTo>
                  <a:pt x="115" y="786"/>
                </a:lnTo>
                <a:lnTo>
                  <a:pt x="125" y="790"/>
                </a:lnTo>
                <a:lnTo>
                  <a:pt x="133" y="795"/>
                </a:lnTo>
                <a:lnTo>
                  <a:pt x="143" y="800"/>
                </a:lnTo>
                <a:lnTo>
                  <a:pt x="151" y="804"/>
                </a:lnTo>
                <a:lnTo>
                  <a:pt x="160" y="808"/>
                </a:lnTo>
                <a:close/>
                <a:moveTo>
                  <a:pt x="160" y="813"/>
                </a:moveTo>
                <a:lnTo>
                  <a:pt x="159" y="813"/>
                </a:lnTo>
                <a:lnTo>
                  <a:pt x="160" y="813"/>
                </a:lnTo>
                <a:close/>
              </a:path>
            </a:pathLst>
          </a:custGeom>
          <a:solidFill>
            <a:srgbClr val="FFFF0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a:solidFill>
                <a:sysClr val="windowText" lastClr="000000"/>
              </a:solidFill>
              <a:latin typeface="Bookman Old Style" pitchFamily="18" charset="0"/>
            </a:endParaRPr>
          </a:p>
        </p:txBody>
      </p:sp>
      <p:sp>
        <p:nvSpPr>
          <p:cNvPr id="59" name="Freeform 120"/>
          <p:cNvSpPr>
            <a:spLocks noEditPoints="1"/>
          </p:cNvSpPr>
          <p:nvPr/>
        </p:nvSpPr>
        <p:spPr bwMode="auto">
          <a:xfrm flipV="1">
            <a:off x="1544365" y="1827205"/>
            <a:ext cx="1898908" cy="682678"/>
          </a:xfrm>
          <a:custGeom>
            <a:avLst/>
            <a:gdLst>
              <a:gd name="T0" fmla="*/ 2147483647 w 1357"/>
              <a:gd name="T1" fmla="*/ 2147483647 h 625"/>
              <a:gd name="T2" fmla="*/ 2147483647 w 1357"/>
              <a:gd name="T3" fmla="*/ 2147483647 h 625"/>
              <a:gd name="T4" fmla="*/ 2147483647 w 1357"/>
              <a:gd name="T5" fmla="*/ 2147483647 h 625"/>
              <a:gd name="T6" fmla="*/ 2147483647 w 1357"/>
              <a:gd name="T7" fmla="*/ 2147483647 h 625"/>
              <a:gd name="T8" fmla="*/ 2147483647 w 1357"/>
              <a:gd name="T9" fmla="*/ 2147483647 h 625"/>
              <a:gd name="T10" fmla="*/ 2147483647 w 1357"/>
              <a:gd name="T11" fmla="*/ 2147483647 h 625"/>
              <a:gd name="T12" fmla="*/ 2147483647 w 1357"/>
              <a:gd name="T13" fmla="*/ 2147483647 h 625"/>
              <a:gd name="T14" fmla="*/ 2147483647 w 1357"/>
              <a:gd name="T15" fmla="*/ 2147483647 h 625"/>
              <a:gd name="T16" fmla="*/ 2147483647 w 1357"/>
              <a:gd name="T17" fmla="*/ 2147483647 h 625"/>
              <a:gd name="T18" fmla="*/ 2147483647 w 1357"/>
              <a:gd name="T19" fmla="*/ 2147483647 h 625"/>
              <a:gd name="T20" fmla="*/ 2147483647 w 1357"/>
              <a:gd name="T21" fmla="*/ 2147483647 h 625"/>
              <a:gd name="T22" fmla="*/ 2147483647 w 1357"/>
              <a:gd name="T23" fmla="*/ 2147483647 h 625"/>
              <a:gd name="T24" fmla="*/ 2147483647 w 1357"/>
              <a:gd name="T25" fmla="*/ 2147483647 h 625"/>
              <a:gd name="T26" fmla="*/ 2147483647 w 1357"/>
              <a:gd name="T27" fmla="*/ 2147483647 h 625"/>
              <a:gd name="T28" fmla="*/ 2147483647 w 1357"/>
              <a:gd name="T29" fmla="*/ 2147483647 h 625"/>
              <a:gd name="T30" fmla="*/ 2147483647 w 1357"/>
              <a:gd name="T31" fmla="*/ 2147483647 h 625"/>
              <a:gd name="T32" fmla="*/ 2147483647 w 1357"/>
              <a:gd name="T33" fmla="*/ 2147483647 h 625"/>
              <a:gd name="T34" fmla="*/ 2147483647 w 1357"/>
              <a:gd name="T35" fmla="*/ 2147483647 h 625"/>
              <a:gd name="T36" fmla="*/ 2147483647 w 1357"/>
              <a:gd name="T37" fmla="*/ 2147483647 h 625"/>
              <a:gd name="T38" fmla="*/ 2147483647 w 1357"/>
              <a:gd name="T39" fmla="*/ 2147483647 h 625"/>
              <a:gd name="T40" fmla="*/ 2147483647 w 1357"/>
              <a:gd name="T41" fmla="*/ 2147483647 h 625"/>
              <a:gd name="T42" fmla="*/ 2147483647 w 1357"/>
              <a:gd name="T43" fmla="*/ 2147483647 h 625"/>
              <a:gd name="T44" fmla="*/ 2147483647 w 1357"/>
              <a:gd name="T45" fmla="*/ 2147483647 h 625"/>
              <a:gd name="T46" fmla="*/ 2147483647 w 1357"/>
              <a:gd name="T47" fmla="*/ 2147483647 h 625"/>
              <a:gd name="T48" fmla="*/ 2147483647 w 1357"/>
              <a:gd name="T49" fmla="*/ 2147483647 h 625"/>
              <a:gd name="T50" fmla="*/ 2147483647 w 1357"/>
              <a:gd name="T51" fmla="*/ 2147483647 h 625"/>
              <a:gd name="T52" fmla="*/ 2147483647 w 1357"/>
              <a:gd name="T53" fmla="*/ 2147483647 h 625"/>
              <a:gd name="T54" fmla="*/ 2147483647 w 1357"/>
              <a:gd name="T55" fmla="*/ 2147483647 h 625"/>
              <a:gd name="T56" fmla="*/ 2147483647 w 1357"/>
              <a:gd name="T57" fmla="*/ 2147483647 h 625"/>
              <a:gd name="T58" fmla="*/ 2147483647 w 1357"/>
              <a:gd name="T59" fmla="*/ 2147483647 h 625"/>
              <a:gd name="T60" fmla="*/ 2147483647 w 1357"/>
              <a:gd name="T61" fmla="*/ 2147483647 h 625"/>
              <a:gd name="T62" fmla="*/ 2147483647 w 1357"/>
              <a:gd name="T63" fmla="*/ 2147483647 h 625"/>
              <a:gd name="T64" fmla="*/ 2147483647 w 1357"/>
              <a:gd name="T65" fmla="*/ 2147483647 h 625"/>
              <a:gd name="T66" fmla="*/ 2147483647 w 1357"/>
              <a:gd name="T67" fmla="*/ 2147483647 h 625"/>
              <a:gd name="T68" fmla="*/ 2147483647 w 1357"/>
              <a:gd name="T69" fmla="*/ 2147483647 h 625"/>
              <a:gd name="T70" fmla="*/ 2147483647 w 1357"/>
              <a:gd name="T71" fmla="*/ 2147483647 h 625"/>
              <a:gd name="T72" fmla="*/ 2147483647 w 1357"/>
              <a:gd name="T73" fmla="*/ 2147483647 h 625"/>
              <a:gd name="T74" fmla="*/ 2147483647 w 1357"/>
              <a:gd name="T75" fmla="*/ 2147483647 h 625"/>
              <a:gd name="T76" fmla="*/ 2147483647 w 1357"/>
              <a:gd name="T77" fmla="*/ 2147483647 h 625"/>
              <a:gd name="T78" fmla="*/ 2147483647 w 1357"/>
              <a:gd name="T79" fmla="*/ 2147483647 h 625"/>
              <a:gd name="T80" fmla="*/ 2147483647 w 1357"/>
              <a:gd name="T81" fmla="*/ 2147483647 h 625"/>
              <a:gd name="T82" fmla="*/ 2147483647 w 1357"/>
              <a:gd name="T83" fmla="*/ 2147483647 h 625"/>
              <a:gd name="T84" fmla="*/ 2147483647 w 1357"/>
              <a:gd name="T85" fmla="*/ 2147483647 h 625"/>
              <a:gd name="T86" fmla="*/ 2147483647 w 1357"/>
              <a:gd name="T87" fmla="*/ 2147483647 h 625"/>
              <a:gd name="T88" fmla="*/ 2147483647 w 1357"/>
              <a:gd name="T89" fmla="*/ 2147483647 h 625"/>
              <a:gd name="T90" fmla="*/ 2147483647 w 1357"/>
              <a:gd name="T91" fmla="*/ 2147483647 h 625"/>
              <a:gd name="T92" fmla="*/ 2147483647 w 1357"/>
              <a:gd name="T93" fmla="*/ 2147483647 h 625"/>
              <a:gd name="T94" fmla="*/ 2147483647 w 1357"/>
              <a:gd name="T95" fmla="*/ 2147483647 h 625"/>
              <a:gd name="T96" fmla="*/ 2147483647 w 1357"/>
              <a:gd name="T97" fmla="*/ 2147483647 h 625"/>
              <a:gd name="T98" fmla="*/ 2147483647 w 1357"/>
              <a:gd name="T99" fmla="*/ 2147483647 h 625"/>
              <a:gd name="T100" fmla="*/ 2147483647 w 1357"/>
              <a:gd name="T101" fmla="*/ 2147483647 h 625"/>
              <a:gd name="T102" fmla="*/ 2147483647 w 1357"/>
              <a:gd name="T103" fmla="*/ 2147483647 h 625"/>
              <a:gd name="T104" fmla="*/ 0 w 1357"/>
              <a:gd name="T105" fmla="*/ 2147483647 h 625"/>
              <a:gd name="T106" fmla="*/ 2147483647 w 1357"/>
              <a:gd name="T107" fmla="*/ 2147483647 h 625"/>
              <a:gd name="T108" fmla="*/ 2147483647 w 1357"/>
              <a:gd name="T109" fmla="*/ 2147483647 h 625"/>
              <a:gd name="T110" fmla="*/ 2147483647 w 1357"/>
              <a:gd name="T111" fmla="*/ 2147483647 h 625"/>
              <a:gd name="T112" fmla="*/ 2147483647 w 1357"/>
              <a:gd name="T113" fmla="*/ 2147483647 h 625"/>
              <a:gd name="T114" fmla="*/ 2147483647 w 1357"/>
              <a:gd name="T115" fmla="*/ 2147483647 h 625"/>
              <a:gd name="T116" fmla="*/ 2147483647 w 1357"/>
              <a:gd name="T117" fmla="*/ 2147483647 h 625"/>
              <a:gd name="T118" fmla="*/ 2147483647 w 1357"/>
              <a:gd name="T119" fmla="*/ 2147483647 h 625"/>
              <a:gd name="T120" fmla="*/ 2147483647 w 1357"/>
              <a:gd name="T121" fmla="*/ 2147483647 h 6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
              <a:gd name="T184" fmla="*/ 0 h 625"/>
              <a:gd name="T185" fmla="*/ 1357 w 1357"/>
              <a:gd name="T186" fmla="*/ 625 h 6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 h="625">
                <a:moveTo>
                  <a:pt x="1160" y="7"/>
                </a:moveTo>
                <a:lnTo>
                  <a:pt x="1160" y="14"/>
                </a:lnTo>
                <a:lnTo>
                  <a:pt x="137" y="7"/>
                </a:lnTo>
                <a:lnTo>
                  <a:pt x="137" y="0"/>
                </a:lnTo>
                <a:lnTo>
                  <a:pt x="1160" y="7"/>
                </a:lnTo>
                <a:close/>
                <a:moveTo>
                  <a:pt x="1160" y="7"/>
                </a:moveTo>
                <a:lnTo>
                  <a:pt x="1160" y="7"/>
                </a:lnTo>
                <a:close/>
                <a:moveTo>
                  <a:pt x="1354" y="114"/>
                </a:moveTo>
                <a:lnTo>
                  <a:pt x="1348" y="115"/>
                </a:lnTo>
                <a:lnTo>
                  <a:pt x="1349" y="115"/>
                </a:lnTo>
                <a:lnTo>
                  <a:pt x="1346" y="110"/>
                </a:lnTo>
                <a:lnTo>
                  <a:pt x="1343" y="104"/>
                </a:lnTo>
                <a:lnTo>
                  <a:pt x="1341" y="100"/>
                </a:lnTo>
                <a:lnTo>
                  <a:pt x="1338" y="95"/>
                </a:lnTo>
                <a:lnTo>
                  <a:pt x="1334" y="89"/>
                </a:lnTo>
                <a:lnTo>
                  <a:pt x="1331" y="85"/>
                </a:lnTo>
                <a:lnTo>
                  <a:pt x="1327" y="80"/>
                </a:lnTo>
                <a:lnTo>
                  <a:pt x="1323" y="76"/>
                </a:lnTo>
                <a:lnTo>
                  <a:pt x="1319" y="72"/>
                </a:lnTo>
                <a:lnTo>
                  <a:pt x="1315" y="68"/>
                </a:lnTo>
                <a:lnTo>
                  <a:pt x="1309" y="63"/>
                </a:lnTo>
                <a:lnTo>
                  <a:pt x="1305" y="59"/>
                </a:lnTo>
                <a:lnTo>
                  <a:pt x="1300" y="55"/>
                </a:lnTo>
                <a:lnTo>
                  <a:pt x="1294" y="52"/>
                </a:lnTo>
                <a:lnTo>
                  <a:pt x="1289" y="48"/>
                </a:lnTo>
                <a:lnTo>
                  <a:pt x="1283" y="46"/>
                </a:lnTo>
                <a:lnTo>
                  <a:pt x="1277" y="42"/>
                </a:lnTo>
                <a:lnTo>
                  <a:pt x="1271" y="39"/>
                </a:lnTo>
                <a:lnTo>
                  <a:pt x="1264" y="36"/>
                </a:lnTo>
                <a:lnTo>
                  <a:pt x="1257" y="33"/>
                </a:lnTo>
                <a:lnTo>
                  <a:pt x="1251" y="31"/>
                </a:lnTo>
                <a:lnTo>
                  <a:pt x="1244" y="29"/>
                </a:lnTo>
                <a:lnTo>
                  <a:pt x="1237" y="26"/>
                </a:lnTo>
                <a:lnTo>
                  <a:pt x="1229" y="25"/>
                </a:lnTo>
                <a:lnTo>
                  <a:pt x="1220" y="22"/>
                </a:lnTo>
                <a:lnTo>
                  <a:pt x="1214" y="21"/>
                </a:lnTo>
                <a:lnTo>
                  <a:pt x="1204" y="20"/>
                </a:lnTo>
                <a:lnTo>
                  <a:pt x="1196" y="18"/>
                </a:lnTo>
                <a:lnTo>
                  <a:pt x="1188" y="17"/>
                </a:lnTo>
                <a:lnTo>
                  <a:pt x="1178" y="16"/>
                </a:lnTo>
                <a:lnTo>
                  <a:pt x="1170" y="14"/>
                </a:lnTo>
                <a:lnTo>
                  <a:pt x="1160" y="14"/>
                </a:lnTo>
                <a:lnTo>
                  <a:pt x="1160" y="7"/>
                </a:lnTo>
                <a:lnTo>
                  <a:pt x="1170" y="7"/>
                </a:lnTo>
                <a:lnTo>
                  <a:pt x="1179" y="9"/>
                </a:lnTo>
                <a:lnTo>
                  <a:pt x="1188" y="10"/>
                </a:lnTo>
                <a:lnTo>
                  <a:pt x="1197" y="11"/>
                </a:lnTo>
                <a:lnTo>
                  <a:pt x="1205" y="13"/>
                </a:lnTo>
                <a:lnTo>
                  <a:pt x="1215" y="14"/>
                </a:lnTo>
                <a:lnTo>
                  <a:pt x="1223" y="16"/>
                </a:lnTo>
                <a:lnTo>
                  <a:pt x="1230" y="18"/>
                </a:lnTo>
                <a:lnTo>
                  <a:pt x="1238" y="20"/>
                </a:lnTo>
                <a:lnTo>
                  <a:pt x="1246" y="22"/>
                </a:lnTo>
                <a:lnTo>
                  <a:pt x="1253" y="25"/>
                </a:lnTo>
                <a:lnTo>
                  <a:pt x="1260" y="28"/>
                </a:lnTo>
                <a:lnTo>
                  <a:pt x="1267" y="31"/>
                </a:lnTo>
                <a:lnTo>
                  <a:pt x="1274" y="33"/>
                </a:lnTo>
                <a:lnTo>
                  <a:pt x="1281" y="36"/>
                </a:lnTo>
                <a:lnTo>
                  <a:pt x="1286" y="39"/>
                </a:lnTo>
                <a:lnTo>
                  <a:pt x="1293" y="43"/>
                </a:lnTo>
                <a:lnTo>
                  <a:pt x="1298" y="46"/>
                </a:lnTo>
                <a:lnTo>
                  <a:pt x="1304" y="50"/>
                </a:lnTo>
                <a:lnTo>
                  <a:pt x="1309" y="54"/>
                </a:lnTo>
                <a:lnTo>
                  <a:pt x="1313" y="58"/>
                </a:lnTo>
                <a:lnTo>
                  <a:pt x="1319" y="62"/>
                </a:lnTo>
                <a:lnTo>
                  <a:pt x="1323" y="66"/>
                </a:lnTo>
                <a:lnTo>
                  <a:pt x="1328" y="72"/>
                </a:lnTo>
                <a:lnTo>
                  <a:pt x="1333" y="76"/>
                </a:lnTo>
                <a:lnTo>
                  <a:pt x="1337" y="81"/>
                </a:lnTo>
                <a:lnTo>
                  <a:pt x="1339" y="85"/>
                </a:lnTo>
                <a:lnTo>
                  <a:pt x="1343" y="91"/>
                </a:lnTo>
                <a:lnTo>
                  <a:pt x="1346" y="96"/>
                </a:lnTo>
                <a:lnTo>
                  <a:pt x="1349" y="102"/>
                </a:lnTo>
                <a:lnTo>
                  <a:pt x="1352" y="107"/>
                </a:lnTo>
                <a:lnTo>
                  <a:pt x="1354" y="114"/>
                </a:lnTo>
                <a:close/>
                <a:moveTo>
                  <a:pt x="1354" y="114"/>
                </a:moveTo>
                <a:lnTo>
                  <a:pt x="1354" y="114"/>
                </a:lnTo>
                <a:close/>
                <a:moveTo>
                  <a:pt x="1285" y="369"/>
                </a:moveTo>
                <a:lnTo>
                  <a:pt x="1279" y="365"/>
                </a:lnTo>
                <a:lnTo>
                  <a:pt x="1285" y="358"/>
                </a:lnTo>
                <a:lnTo>
                  <a:pt x="1290" y="349"/>
                </a:lnTo>
                <a:lnTo>
                  <a:pt x="1294" y="341"/>
                </a:lnTo>
                <a:lnTo>
                  <a:pt x="1300" y="333"/>
                </a:lnTo>
                <a:lnTo>
                  <a:pt x="1304" y="326"/>
                </a:lnTo>
                <a:lnTo>
                  <a:pt x="1308" y="318"/>
                </a:lnTo>
                <a:lnTo>
                  <a:pt x="1312" y="310"/>
                </a:lnTo>
                <a:lnTo>
                  <a:pt x="1316" y="303"/>
                </a:lnTo>
                <a:lnTo>
                  <a:pt x="1319" y="295"/>
                </a:lnTo>
                <a:lnTo>
                  <a:pt x="1323" y="286"/>
                </a:lnTo>
                <a:lnTo>
                  <a:pt x="1326" y="278"/>
                </a:lnTo>
                <a:lnTo>
                  <a:pt x="1330" y="271"/>
                </a:lnTo>
                <a:lnTo>
                  <a:pt x="1333" y="263"/>
                </a:lnTo>
                <a:lnTo>
                  <a:pt x="1335" y="255"/>
                </a:lnTo>
                <a:lnTo>
                  <a:pt x="1337" y="248"/>
                </a:lnTo>
                <a:lnTo>
                  <a:pt x="1339" y="240"/>
                </a:lnTo>
                <a:lnTo>
                  <a:pt x="1342" y="232"/>
                </a:lnTo>
                <a:lnTo>
                  <a:pt x="1343" y="225"/>
                </a:lnTo>
                <a:lnTo>
                  <a:pt x="1345" y="217"/>
                </a:lnTo>
                <a:lnTo>
                  <a:pt x="1346" y="208"/>
                </a:lnTo>
                <a:lnTo>
                  <a:pt x="1348" y="200"/>
                </a:lnTo>
                <a:lnTo>
                  <a:pt x="1349" y="193"/>
                </a:lnTo>
                <a:lnTo>
                  <a:pt x="1350" y="185"/>
                </a:lnTo>
                <a:lnTo>
                  <a:pt x="1350" y="177"/>
                </a:lnTo>
                <a:lnTo>
                  <a:pt x="1350" y="170"/>
                </a:lnTo>
                <a:lnTo>
                  <a:pt x="1350" y="162"/>
                </a:lnTo>
                <a:lnTo>
                  <a:pt x="1352" y="154"/>
                </a:lnTo>
                <a:lnTo>
                  <a:pt x="1350" y="147"/>
                </a:lnTo>
                <a:lnTo>
                  <a:pt x="1350" y="139"/>
                </a:lnTo>
                <a:lnTo>
                  <a:pt x="1350" y="130"/>
                </a:lnTo>
                <a:lnTo>
                  <a:pt x="1349" y="122"/>
                </a:lnTo>
                <a:lnTo>
                  <a:pt x="1348" y="115"/>
                </a:lnTo>
                <a:lnTo>
                  <a:pt x="1354" y="114"/>
                </a:lnTo>
                <a:lnTo>
                  <a:pt x="1356" y="122"/>
                </a:lnTo>
                <a:lnTo>
                  <a:pt x="1357" y="130"/>
                </a:lnTo>
                <a:lnTo>
                  <a:pt x="1357" y="139"/>
                </a:lnTo>
                <a:lnTo>
                  <a:pt x="1357" y="146"/>
                </a:lnTo>
                <a:lnTo>
                  <a:pt x="1357" y="154"/>
                </a:lnTo>
                <a:lnTo>
                  <a:pt x="1357" y="162"/>
                </a:lnTo>
                <a:lnTo>
                  <a:pt x="1357" y="170"/>
                </a:lnTo>
                <a:lnTo>
                  <a:pt x="1357" y="178"/>
                </a:lnTo>
                <a:lnTo>
                  <a:pt x="1356" y="187"/>
                </a:lnTo>
                <a:lnTo>
                  <a:pt x="1356" y="193"/>
                </a:lnTo>
                <a:lnTo>
                  <a:pt x="1354" y="202"/>
                </a:lnTo>
                <a:lnTo>
                  <a:pt x="1353" y="210"/>
                </a:lnTo>
                <a:lnTo>
                  <a:pt x="1352" y="218"/>
                </a:lnTo>
                <a:lnTo>
                  <a:pt x="1350" y="226"/>
                </a:lnTo>
                <a:lnTo>
                  <a:pt x="1348" y="233"/>
                </a:lnTo>
                <a:lnTo>
                  <a:pt x="1346" y="241"/>
                </a:lnTo>
                <a:lnTo>
                  <a:pt x="1343" y="250"/>
                </a:lnTo>
                <a:lnTo>
                  <a:pt x="1341" y="258"/>
                </a:lnTo>
                <a:lnTo>
                  <a:pt x="1338" y="266"/>
                </a:lnTo>
                <a:lnTo>
                  <a:pt x="1335" y="274"/>
                </a:lnTo>
                <a:lnTo>
                  <a:pt x="1333" y="281"/>
                </a:lnTo>
                <a:lnTo>
                  <a:pt x="1330" y="289"/>
                </a:lnTo>
                <a:lnTo>
                  <a:pt x="1326" y="297"/>
                </a:lnTo>
                <a:lnTo>
                  <a:pt x="1322" y="306"/>
                </a:lnTo>
                <a:lnTo>
                  <a:pt x="1318" y="314"/>
                </a:lnTo>
                <a:lnTo>
                  <a:pt x="1313" y="321"/>
                </a:lnTo>
                <a:lnTo>
                  <a:pt x="1309" y="329"/>
                </a:lnTo>
                <a:lnTo>
                  <a:pt x="1305" y="337"/>
                </a:lnTo>
                <a:lnTo>
                  <a:pt x="1300" y="345"/>
                </a:lnTo>
                <a:lnTo>
                  <a:pt x="1296" y="354"/>
                </a:lnTo>
                <a:lnTo>
                  <a:pt x="1290" y="360"/>
                </a:lnTo>
                <a:lnTo>
                  <a:pt x="1285" y="369"/>
                </a:lnTo>
                <a:close/>
                <a:moveTo>
                  <a:pt x="1285" y="369"/>
                </a:moveTo>
                <a:lnTo>
                  <a:pt x="1285" y="369"/>
                </a:lnTo>
                <a:close/>
                <a:moveTo>
                  <a:pt x="60" y="358"/>
                </a:moveTo>
                <a:lnTo>
                  <a:pt x="67" y="354"/>
                </a:lnTo>
                <a:lnTo>
                  <a:pt x="65" y="354"/>
                </a:lnTo>
                <a:lnTo>
                  <a:pt x="74" y="362"/>
                </a:lnTo>
                <a:lnTo>
                  <a:pt x="82" y="370"/>
                </a:lnTo>
                <a:lnTo>
                  <a:pt x="90" y="380"/>
                </a:lnTo>
                <a:lnTo>
                  <a:pt x="98" y="388"/>
                </a:lnTo>
                <a:lnTo>
                  <a:pt x="106" y="396"/>
                </a:lnTo>
                <a:lnTo>
                  <a:pt x="115" y="404"/>
                </a:lnTo>
                <a:lnTo>
                  <a:pt x="124" y="411"/>
                </a:lnTo>
                <a:lnTo>
                  <a:pt x="132" y="419"/>
                </a:lnTo>
                <a:lnTo>
                  <a:pt x="141" y="427"/>
                </a:lnTo>
                <a:lnTo>
                  <a:pt x="150" y="434"/>
                </a:lnTo>
                <a:lnTo>
                  <a:pt x="158" y="441"/>
                </a:lnTo>
                <a:lnTo>
                  <a:pt x="167" y="449"/>
                </a:lnTo>
                <a:lnTo>
                  <a:pt x="176" y="456"/>
                </a:lnTo>
                <a:lnTo>
                  <a:pt x="186" y="463"/>
                </a:lnTo>
                <a:lnTo>
                  <a:pt x="194" y="470"/>
                </a:lnTo>
                <a:lnTo>
                  <a:pt x="204" y="475"/>
                </a:lnTo>
                <a:lnTo>
                  <a:pt x="213" y="482"/>
                </a:lnTo>
                <a:lnTo>
                  <a:pt x="223" y="488"/>
                </a:lnTo>
                <a:lnTo>
                  <a:pt x="231" y="495"/>
                </a:lnTo>
                <a:lnTo>
                  <a:pt x="240" y="500"/>
                </a:lnTo>
                <a:lnTo>
                  <a:pt x="250" y="505"/>
                </a:lnTo>
                <a:lnTo>
                  <a:pt x="260" y="511"/>
                </a:lnTo>
                <a:lnTo>
                  <a:pt x="269" y="516"/>
                </a:lnTo>
                <a:lnTo>
                  <a:pt x="279" y="522"/>
                </a:lnTo>
                <a:lnTo>
                  <a:pt x="290" y="527"/>
                </a:lnTo>
                <a:lnTo>
                  <a:pt x="299" y="533"/>
                </a:lnTo>
                <a:lnTo>
                  <a:pt x="309" y="537"/>
                </a:lnTo>
                <a:lnTo>
                  <a:pt x="318" y="541"/>
                </a:lnTo>
                <a:lnTo>
                  <a:pt x="328" y="547"/>
                </a:lnTo>
                <a:lnTo>
                  <a:pt x="339" y="551"/>
                </a:lnTo>
                <a:lnTo>
                  <a:pt x="348" y="555"/>
                </a:lnTo>
                <a:lnTo>
                  <a:pt x="359" y="559"/>
                </a:lnTo>
                <a:lnTo>
                  <a:pt x="369" y="563"/>
                </a:lnTo>
                <a:lnTo>
                  <a:pt x="378" y="567"/>
                </a:lnTo>
                <a:lnTo>
                  <a:pt x="389" y="570"/>
                </a:lnTo>
                <a:lnTo>
                  <a:pt x="399" y="574"/>
                </a:lnTo>
                <a:lnTo>
                  <a:pt x="410" y="577"/>
                </a:lnTo>
                <a:lnTo>
                  <a:pt x="419" y="581"/>
                </a:lnTo>
                <a:lnTo>
                  <a:pt x="430" y="583"/>
                </a:lnTo>
                <a:lnTo>
                  <a:pt x="441" y="586"/>
                </a:lnTo>
                <a:lnTo>
                  <a:pt x="451" y="589"/>
                </a:lnTo>
                <a:lnTo>
                  <a:pt x="462" y="592"/>
                </a:lnTo>
                <a:lnTo>
                  <a:pt x="471" y="594"/>
                </a:lnTo>
                <a:lnTo>
                  <a:pt x="482" y="597"/>
                </a:lnTo>
                <a:lnTo>
                  <a:pt x="493" y="600"/>
                </a:lnTo>
                <a:lnTo>
                  <a:pt x="504" y="601"/>
                </a:lnTo>
                <a:lnTo>
                  <a:pt x="514" y="604"/>
                </a:lnTo>
                <a:lnTo>
                  <a:pt x="525" y="605"/>
                </a:lnTo>
                <a:lnTo>
                  <a:pt x="536" y="607"/>
                </a:lnTo>
                <a:lnTo>
                  <a:pt x="547" y="608"/>
                </a:lnTo>
                <a:lnTo>
                  <a:pt x="556" y="609"/>
                </a:lnTo>
                <a:lnTo>
                  <a:pt x="567" y="611"/>
                </a:lnTo>
                <a:lnTo>
                  <a:pt x="578" y="612"/>
                </a:lnTo>
                <a:lnTo>
                  <a:pt x="589" y="614"/>
                </a:lnTo>
                <a:lnTo>
                  <a:pt x="599" y="615"/>
                </a:lnTo>
                <a:lnTo>
                  <a:pt x="609" y="615"/>
                </a:lnTo>
                <a:lnTo>
                  <a:pt x="620" y="616"/>
                </a:lnTo>
                <a:lnTo>
                  <a:pt x="631" y="616"/>
                </a:lnTo>
                <a:lnTo>
                  <a:pt x="642" y="616"/>
                </a:lnTo>
                <a:lnTo>
                  <a:pt x="652" y="618"/>
                </a:lnTo>
                <a:lnTo>
                  <a:pt x="663" y="618"/>
                </a:lnTo>
                <a:lnTo>
                  <a:pt x="674" y="618"/>
                </a:lnTo>
                <a:lnTo>
                  <a:pt x="685" y="618"/>
                </a:lnTo>
                <a:lnTo>
                  <a:pt x="696" y="616"/>
                </a:lnTo>
                <a:lnTo>
                  <a:pt x="705" y="616"/>
                </a:lnTo>
                <a:lnTo>
                  <a:pt x="716" y="616"/>
                </a:lnTo>
                <a:lnTo>
                  <a:pt x="727" y="615"/>
                </a:lnTo>
                <a:lnTo>
                  <a:pt x="738" y="615"/>
                </a:lnTo>
                <a:lnTo>
                  <a:pt x="748" y="614"/>
                </a:lnTo>
                <a:lnTo>
                  <a:pt x="758" y="612"/>
                </a:lnTo>
                <a:lnTo>
                  <a:pt x="769" y="612"/>
                </a:lnTo>
                <a:lnTo>
                  <a:pt x="779" y="611"/>
                </a:lnTo>
                <a:lnTo>
                  <a:pt x="790" y="609"/>
                </a:lnTo>
                <a:lnTo>
                  <a:pt x="801" y="608"/>
                </a:lnTo>
                <a:lnTo>
                  <a:pt x="810" y="605"/>
                </a:lnTo>
                <a:lnTo>
                  <a:pt x="821" y="604"/>
                </a:lnTo>
                <a:lnTo>
                  <a:pt x="831" y="603"/>
                </a:lnTo>
                <a:lnTo>
                  <a:pt x="842" y="600"/>
                </a:lnTo>
                <a:lnTo>
                  <a:pt x="853" y="599"/>
                </a:lnTo>
                <a:lnTo>
                  <a:pt x="862" y="596"/>
                </a:lnTo>
                <a:lnTo>
                  <a:pt x="873" y="594"/>
                </a:lnTo>
                <a:lnTo>
                  <a:pt x="883" y="592"/>
                </a:lnTo>
                <a:lnTo>
                  <a:pt x="892" y="589"/>
                </a:lnTo>
                <a:lnTo>
                  <a:pt x="903" y="586"/>
                </a:lnTo>
                <a:lnTo>
                  <a:pt x="913" y="583"/>
                </a:lnTo>
                <a:lnTo>
                  <a:pt x="922" y="581"/>
                </a:lnTo>
                <a:lnTo>
                  <a:pt x="933" y="578"/>
                </a:lnTo>
                <a:lnTo>
                  <a:pt x="943" y="574"/>
                </a:lnTo>
                <a:lnTo>
                  <a:pt x="953" y="571"/>
                </a:lnTo>
                <a:lnTo>
                  <a:pt x="962" y="568"/>
                </a:lnTo>
                <a:lnTo>
                  <a:pt x="972" y="564"/>
                </a:lnTo>
                <a:lnTo>
                  <a:pt x="983" y="562"/>
                </a:lnTo>
                <a:lnTo>
                  <a:pt x="992" y="557"/>
                </a:lnTo>
                <a:lnTo>
                  <a:pt x="1002" y="553"/>
                </a:lnTo>
                <a:lnTo>
                  <a:pt x="1011" y="549"/>
                </a:lnTo>
                <a:lnTo>
                  <a:pt x="1021" y="545"/>
                </a:lnTo>
                <a:lnTo>
                  <a:pt x="1029" y="541"/>
                </a:lnTo>
                <a:lnTo>
                  <a:pt x="1039" y="537"/>
                </a:lnTo>
                <a:lnTo>
                  <a:pt x="1048" y="533"/>
                </a:lnTo>
                <a:lnTo>
                  <a:pt x="1058" y="529"/>
                </a:lnTo>
                <a:lnTo>
                  <a:pt x="1066" y="525"/>
                </a:lnTo>
                <a:lnTo>
                  <a:pt x="1076" y="519"/>
                </a:lnTo>
                <a:lnTo>
                  <a:pt x="1085" y="515"/>
                </a:lnTo>
                <a:lnTo>
                  <a:pt x="1093" y="510"/>
                </a:lnTo>
                <a:lnTo>
                  <a:pt x="1102" y="505"/>
                </a:lnTo>
                <a:lnTo>
                  <a:pt x="1111" y="500"/>
                </a:lnTo>
                <a:lnTo>
                  <a:pt x="1119" y="495"/>
                </a:lnTo>
                <a:lnTo>
                  <a:pt x="1128" y="489"/>
                </a:lnTo>
                <a:lnTo>
                  <a:pt x="1137" y="484"/>
                </a:lnTo>
                <a:lnTo>
                  <a:pt x="1145" y="479"/>
                </a:lnTo>
                <a:lnTo>
                  <a:pt x="1153" y="473"/>
                </a:lnTo>
                <a:lnTo>
                  <a:pt x="1162" y="467"/>
                </a:lnTo>
                <a:lnTo>
                  <a:pt x="1170" y="462"/>
                </a:lnTo>
                <a:lnTo>
                  <a:pt x="1178" y="456"/>
                </a:lnTo>
                <a:lnTo>
                  <a:pt x="1185" y="451"/>
                </a:lnTo>
                <a:lnTo>
                  <a:pt x="1193" y="444"/>
                </a:lnTo>
                <a:lnTo>
                  <a:pt x="1201" y="438"/>
                </a:lnTo>
                <a:lnTo>
                  <a:pt x="1208" y="432"/>
                </a:lnTo>
                <a:lnTo>
                  <a:pt x="1216" y="426"/>
                </a:lnTo>
                <a:lnTo>
                  <a:pt x="1223" y="419"/>
                </a:lnTo>
                <a:lnTo>
                  <a:pt x="1231" y="412"/>
                </a:lnTo>
                <a:lnTo>
                  <a:pt x="1238" y="406"/>
                </a:lnTo>
                <a:lnTo>
                  <a:pt x="1245" y="399"/>
                </a:lnTo>
                <a:lnTo>
                  <a:pt x="1252" y="393"/>
                </a:lnTo>
                <a:lnTo>
                  <a:pt x="1259" y="385"/>
                </a:lnTo>
                <a:lnTo>
                  <a:pt x="1266" y="378"/>
                </a:lnTo>
                <a:lnTo>
                  <a:pt x="1272" y="371"/>
                </a:lnTo>
                <a:lnTo>
                  <a:pt x="1279" y="365"/>
                </a:lnTo>
                <a:lnTo>
                  <a:pt x="1285" y="369"/>
                </a:lnTo>
                <a:lnTo>
                  <a:pt x="1278" y="377"/>
                </a:lnTo>
                <a:lnTo>
                  <a:pt x="1271" y="384"/>
                </a:lnTo>
                <a:lnTo>
                  <a:pt x="1264" y="391"/>
                </a:lnTo>
                <a:lnTo>
                  <a:pt x="1257" y="397"/>
                </a:lnTo>
                <a:lnTo>
                  <a:pt x="1251" y="404"/>
                </a:lnTo>
                <a:lnTo>
                  <a:pt x="1242" y="411"/>
                </a:lnTo>
                <a:lnTo>
                  <a:pt x="1236" y="418"/>
                </a:lnTo>
                <a:lnTo>
                  <a:pt x="1229" y="425"/>
                </a:lnTo>
                <a:lnTo>
                  <a:pt x="1220" y="430"/>
                </a:lnTo>
                <a:lnTo>
                  <a:pt x="1214" y="437"/>
                </a:lnTo>
                <a:lnTo>
                  <a:pt x="1205" y="444"/>
                </a:lnTo>
                <a:lnTo>
                  <a:pt x="1197" y="449"/>
                </a:lnTo>
                <a:lnTo>
                  <a:pt x="1189" y="456"/>
                </a:lnTo>
                <a:lnTo>
                  <a:pt x="1182" y="462"/>
                </a:lnTo>
                <a:lnTo>
                  <a:pt x="1174" y="467"/>
                </a:lnTo>
                <a:lnTo>
                  <a:pt x="1166" y="473"/>
                </a:lnTo>
                <a:lnTo>
                  <a:pt x="1158" y="479"/>
                </a:lnTo>
                <a:lnTo>
                  <a:pt x="1149" y="485"/>
                </a:lnTo>
                <a:lnTo>
                  <a:pt x="1140" y="490"/>
                </a:lnTo>
                <a:lnTo>
                  <a:pt x="1132" y="496"/>
                </a:lnTo>
                <a:lnTo>
                  <a:pt x="1123" y="500"/>
                </a:lnTo>
                <a:lnTo>
                  <a:pt x="1114" y="505"/>
                </a:lnTo>
                <a:lnTo>
                  <a:pt x="1106" y="511"/>
                </a:lnTo>
                <a:lnTo>
                  <a:pt x="1096" y="516"/>
                </a:lnTo>
                <a:lnTo>
                  <a:pt x="1088" y="521"/>
                </a:lnTo>
                <a:lnTo>
                  <a:pt x="1078" y="526"/>
                </a:lnTo>
                <a:lnTo>
                  <a:pt x="1070" y="530"/>
                </a:lnTo>
                <a:lnTo>
                  <a:pt x="1061" y="534"/>
                </a:lnTo>
                <a:lnTo>
                  <a:pt x="1051" y="540"/>
                </a:lnTo>
                <a:lnTo>
                  <a:pt x="1041" y="544"/>
                </a:lnTo>
                <a:lnTo>
                  <a:pt x="1032" y="548"/>
                </a:lnTo>
                <a:lnTo>
                  <a:pt x="1022" y="552"/>
                </a:lnTo>
                <a:lnTo>
                  <a:pt x="1014" y="556"/>
                </a:lnTo>
                <a:lnTo>
                  <a:pt x="1003" y="560"/>
                </a:lnTo>
                <a:lnTo>
                  <a:pt x="994" y="563"/>
                </a:lnTo>
                <a:lnTo>
                  <a:pt x="984" y="567"/>
                </a:lnTo>
                <a:lnTo>
                  <a:pt x="974" y="571"/>
                </a:lnTo>
                <a:lnTo>
                  <a:pt x="965" y="574"/>
                </a:lnTo>
                <a:lnTo>
                  <a:pt x="955" y="578"/>
                </a:lnTo>
                <a:lnTo>
                  <a:pt x="946" y="581"/>
                </a:lnTo>
                <a:lnTo>
                  <a:pt x="935" y="583"/>
                </a:lnTo>
                <a:lnTo>
                  <a:pt x="925" y="588"/>
                </a:lnTo>
                <a:lnTo>
                  <a:pt x="914" y="590"/>
                </a:lnTo>
                <a:lnTo>
                  <a:pt x="905" y="593"/>
                </a:lnTo>
                <a:lnTo>
                  <a:pt x="895" y="596"/>
                </a:lnTo>
                <a:lnTo>
                  <a:pt x="884" y="599"/>
                </a:lnTo>
                <a:lnTo>
                  <a:pt x="875" y="600"/>
                </a:lnTo>
                <a:lnTo>
                  <a:pt x="864" y="603"/>
                </a:lnTo>
                <a:lnTo>
                  <a:pt x="854" y="605"/>
                </a:lnTo>
                <a:lnTo>
                  <a:pt x="843" y="607"/>
                </a:lnTo>
                <a:lnTo>
                  <a:pt x="832" y="609"/>
                </a:lnTo>
                <a:lnTo>
                  <a:pt x="823" y="611"/>
                </a:lnTo>
                <a:lnTo>
                  <a:pt x="812" y="612"/>
                </a:lnTo>
                <a:lnTo>
                  <a:pt x="801" y="615"/>
                </a:lnTo>
                <a:lnTo>
                  <a:pt x="791" y="616"/>
                </a:lnTo>
                <a:lnTo>
                  <a:pt x="780" y="618"/>
                </a:lnTo>
                <a:lnTo>
                  <a:pt x="769" y="619"/>
                </a:lnTo>
                <a:lnTo>
                  <a:pt x="758" y="619"/>
                </a:lnTo>
                <a:lnTo>
                  <a:pt x="749" y="620"/>
                </a:lnTo>
                <a:lnTo>
                  <a:pt x="738" y="622"/>
                </a:lnTo>
                <a:lnTo>
                  <a:pt x="727" y="622"/>
                </a:lnTo>
                <a:lnTo>
                  <a:pt x="716" y="623"/>
                </a:lnTo>
                <a:lnTo>
                  <a:pt x="707" y="623"/>
                </a:lnTo>
                <a:lnTo>
                  <a:pt x="696" y="623"/>
                </a:lnTo>
                <a:lnTo>
                  <a:pt x="685" y="625"/>
                </a:lnTo>
                <a:lnTo>
                  <a:pt x="674" y="625"/>
                </a:lnTo>
                <a:lnTo>
                  <a:pt x="663" y="625"/>
                </a:lnTo>
                <a:lnTo>
                  <a:pt x="652" y="625"/>
                </a:lnTo>
                <a:lnTo>
                  <a:pt x="641" y="623"/>
                </a:lnTo>
                <a:lnTo>
                  <a:pt x="631" y="623"/>
                </a:lnTo>
                <a:lnTo>
                  <a:pt x="620" y="623"/>
                </a:lnTo>
                <a:lnTo>
                  <a:pt x="609" y="622"/>
                </a:lnTo>
                <a:lnTo>
                  <a:pt x="599" y="622"/>
                </a:lnTo>
                <a:lnTo>
                  <a:pt x="588" y="620"/>
                </a:lnTo>
                <a:lnTo>
                  <a:pt x="577" y="619"/>
                </a:lnTo>
                <a:lnTo>
                  <a:pt x="567" y="618"/>
                </a:lnTo>
                <a:lnTo>
                  <a:pt x="556" y="616"/>
                </a:lnTo>
                <a:lnTo>
                  <a:pt x="545" y="615"/>
                </a:lnTo>
                <a:lnTo>
                  <a:pt x="534" y="614"/>
                </a:lnTo>
                <a:lnTo>
                  <a:pt x="523" y="612"/>
                </a:lnTo>
                <a:lnTo>
                  <a:pt x="512" y="609"/>
                </a:lnTo>
                <a:lnTo>
                  <a:pt x="503" y="608"/>
                </a:lnTo>
                <a:lnTo>
                  <a:pt x="492" y="605"/>
                </a:lnTo>
                <a:lnTo>
                  <a:pt x="481" y="604"/>
                </a:lnTo>
                <a:lnTo>
                  <a:pt x="470" y="601"/>
                </a:lnTo>
                <a:lnTo>
                  <a:pt x="460" y="599"/>
                </a:lnTo>
                <a:lnTo>
                  <a:pt x="450" y="596"/>
                </a:lnTo>
                <a:lnTo>
                  <a:pt x="439" y="593"/>
                </a:lnTo>
                <a:lnTo>
                  <a:pt x="429" y="590"/>
                </a:lnTo>
                <a:lnTo>
                  <a:pt x="418" y="588"/>
                </a:lnTo>
                <a:lnTo>
                  <a:pt x="407" y="583"/>
                </a:lnTo>
                <a:lnTo>
                  <a:pt x="398" y="581"/>
                </a:lnTo>
                <a:lnTo>
                  <a:pt x="387" y="577"/>
                </a:lnTo>
                <a:lnTo>
                  <a:pt x="377" y="573"/>
                </a:lnTo>
                <a:lnTo>
                  <a:pt x="366" y="570"/>
                </a:lnTo>
                <a:lnTo>
                  <a:pt x="357" y="566"/>
                </a:lnTo>
                <a:lnTo>
                  <a:pt x="346" y="562"/>
                </a:lnTo>
                <a:lnTo>
                  <a:pt x="336" y="557"/>
                </a:lnTo>
                <a:lnTo>
                  <a:pt x="325" y="552"/>
                </a:lnTo>
                <a:lnTo>
                  <a:pt x="316" y="548"/>
                </a:lnTo>
                <a:lnTo>
                  <a:pt x="306" y="544"/>
                </a:lnTo>
                <a:lnTo>
                  <a:pt x="296" y="538"/>
                </a:lnTo>
                <a:lnTo>
                  <a:pt x="286" y="533"/>
                </a:lnTo>
                <a:lnTo>
                  <a:pt x="276" y="529"/>
                </a:lnTo>
                <a:lnTo>
                  <a:pt x="266" y="523"/>
                </a:lnTo>
                <a:lnTo>
                  <a:pt x="257" y="518"/>
                </a:lnTo>
                <a:lnTo>
                  <a:pt x="247" y="512"/>
                </a:lnTo>
                <a:lnTo>
                  <a:pt x="238" y="505"/>
                </a:lnTo>
                <a:lnTo>
                  <a:pt x="228" y="500"/>
                </a:lnTo>
                <a:lnTo>
                  <a:pt x="219" y="495"/>
                </a:lnTo>
                <a:lnTo>
                  <a:pt x="209" y="488"/>
                </a:lnTo>
                <a:lnTo>
                  <a:pt x="199" y="481"/>
                </a:lnTo>
                <a:lnTo>
                  <a:pt x="190" y="475"/>
                </a:lnTo>
                <a:lnTo>
                  <a:pt x="182" y="469"/>
                </a:lnTo>
                <a:lnTo>
                  <a:pt x="172" y="462"/>
                </a:lnTo>
                <a:lnTo>
                  <a:pt x="162" y="455"/>
                </a:lnTo>
                <a:lnTo>
                  <a:pt x="154" y="447"/>
                </a:lnTo>
                <a:lnTo>
                  <a:pt x="145" y="440"/>
                </a:lnTo>
                <a:lnTo>
                  <a:pt x="137" y="432"/>
                </a:lnTo>
                <a:lnTo>
                  <a:pt x="127" y="425"/>
                </a:lnTo>
                <a:lnTo>
                  <a:pt x="119" y="417"/>
                </a:lnTo>
                <a:lnTo>
                  <a:pt x="111" y="408"/>
                </a:lnTo>
                <a:lnTo>
                  <a:pt x="102" y="400"/>
                </a:lnTo>
                <a:lnTo>
                  <a:pt x="94" y="392"/>
                </a:lnTo>
                <a:lnTo>
                  <a:pt x="86" y="384"/>
                </a:lnTo>
                <a:lnTo>
                  <a:pt x="78" y="375"/>
                </a:lnTo>
                <a:lnTo>
                  <a:pt x="70" y="366"/>
                </a:lnTo>
                <a:lnTo>
                  <a:pt x="61" y="358"/>
                </a:lnTo>
                <a:lnTo>
                  <a:pt x="60" y="358"/>
                </a:lnTo>
                <a:close/>
                <a:moveTo>
                  <a:pt x="61" y="358"/>
                </a:moveTo>
                <a:lnTo>
                  <a:pt x="61" y="358"/>
                </a:lnTo>
                <a:lnTo>
                  <a:pt x="60" y="358"/>
                </a:lnTo>
                <a:lnTo>
                  <a:pt x="61" y="358"/>
                </a:lnTo>
                <a:close/>
                <a:moveTo>
                  <a:pt x="0" y="150"/>
                </a:moveTo>
                <a:lnTo>
                  <a:pt x="7" y="150"/>
                </a:lnTo>
                <a:lnTo>
                  <a:pt x="7" y="158"/>
                </a:lnTo>
                <a:lnTo>
                  <a:pt x="7" y="166"/>
                </a:lnTo>
                <a:lnTo>
                  <a:pt x="7" y="174"/>
                </a:lnTo>
                <a:lnTo>
                  <a:pt x="8" y="182"/>
                </a:lnTo>
                <a:lnTo>
                  <a:pt x="8" y="189"/>
                </a:lnTo>
                <a:lnTo>
                  <a:pt x="9" y="198"/>
                </a:lnTo>
                <a:lnTo>
                  <a:pt x="11" y="204"/>
                </a:lnTo>
                <a:lnTo>
                  <a:pt x="12" y="213"/>
                </a:lnTo>
                <a:lnTo>
                  <a:pt x="14" y="219"/>
                </a:lnTo>
                <a:lnTo>
                  <a:pt x="15" y="226"/>
                </a:lnTo>
                <a:lnTo>
                  <a:pt x="16" y="233"/>
                </a:lnTo>
                <a:lnTo>
                  <a:pt x="18" y="240"/>
                </a:lnTo>
                <a:lnTo>
                  <a:pt x="19" y="247"/>
                </a:lnTo>
                <a:lnTo>
                  <a:pt x="20" y="254"/>
                </a:lnTo>
                <a:lnTo>
                  <a:pt x="23" y="259"/>
                </a:lnTo>
                <a:lnTo>
                  <a:pt x="24" y="266"/>
                </a:lnTo>
                <a:lnTo>
                  <a:pt x="27" y="271"/>
                </a:lnTo>
                <a:lnTo>
                  <a:pt x="29" y="278"/>
                </a:lnTo>
                <a:lnTo>
                  <a:pt x="31" y="284"/>
                </a:lnTo>
                <a:lnTo>
                  <a:pt x="34" y="289"/>
                </a:lnTo>
                <a:lnTo>
                  <a:pt x="38" y="302"/>
                </a:lnTo>
                <a:lnTo>
                  <a:pt x="44" y="313"/>
                </a:lnTo>
                <a:lnTo>
                  <a:pt x="49" y="323"/>
                </a:lnTo>
                <a:lnTo>
                  <a:pt x="55" y="333"/>
                </a:lnTo>
                <a:lnTo>
                  <a:pt x="60" y="344"/>
                </a:lnTo>
                <a:lnTo>
                  <a:pt x="67" y="354"/>
                </a:lnTo>
                <a:lnTo>
                  <a:pt x="60" y="358"/>
                </a:lnTo>
                <a:lnTo>
                  <a:pt x="55" y="347"/>
                </a:lnTo>
                <a:lnTo>
                  <a:pt x="49" y="337"/>
                </a:lnTo>
                <a:lnTo>
                  <a:pt x="42" y="326"/>
                </a:lnTo>
                <a:lnTo>
                  <a:pt x="37" y="315"/>
                </a:lnTo>
                <a:lnTo>
                  <a:pt x="33" y="304"/>
                </a:lnTo>
                <a:lnTo>
                  <a:pt x="27" y="292"/>
                </a:lnTo>
                <a:lnTo>
                  <a:pt x="24" y="286"/>
                </a:lnTo>
                <a:lnTo>
                  <a:pt x="23" y="281"/>
                </a:lnTo>
                <a:lnTo>
                  <a:pt x="20" y="274"/>
                </a:lnTo>
                <a:lnTo>
                  <a:pt x="18" y="267"/>
                </a:lnTo>
                <a:lnTo>
                  <a:pt x="16" y="262"/>
                </a:lnTo>
                <a:lnTo>
                  <a:pt x="15" y="255"/>
                </a:lnTo>
                <a:lnTo>
                  <a:pt x="12" y="248"/>
                </a:lnTo>
                <a:lnTo>
                  <a:pt x="11" y="241"/>
                </a:lnTo>
                <a:lnTo>
                  <a:pt x="9" y="234"/>
                </a:lnTo>
                <a:lnTo>
                  <a:pt x="8" y="228"/>
                </a:lnTo>
                <a:lnTo>
                  <a:pt x="7" y="221"/>
                </a:lnTo>
                <a:lnTo>
                  <a:pt x="5" y="214"/>
                </a:lnTo>
                <a:lnTo>
                  <a:pt x="4" y="206"/>
                </a:lnTo>
                <a:lnTo>
                  <a:pt x="3" y="199"/>
                </a:lnTo>
                <a:lnTo>
                  <a:pt x="1" y="191"/>
                </a:lnTo>
                <a:lnTo>
                  <a:pt x="1" y="182"/>
                </a:lnTo>
                <a:lnTo>
                  <a:pt x="0" y="174"/>
                </a:lnTo>
                <a:lnTo>
                  <a:pt x="0" y="166"/>
                </a:lnTo>
                <a:lnTo>
                  <a:pt x="0" y="158"/>
                </a:lnTo>
                <a:lnTo>
                  <a:pt x="0" y="150"/>
                </a:lnTo>
                <a:close/>
                <a:moveTo>
                  <a:pt x="7" y="150"/>
                </a:moveTo>
                <a:lnTo>
                  <a:pt x="7" y="150"/>
                </a:lnTo>
                <a:close/>
                <a:moveTo>
                  <a:pt x="137" y="0"/>
                </a:moveTo>
                <a:lnTo>
                  <a:pt x="137" y="7"/>
                </a:lnTo>
                <a:lnTo>
                  <a:pt x="138" y="7"/>
                </a:lnTo>
                <a:lnTo>
                  <a:pt x="128" y="11"/>
                </a:lnTo>
                <a:lnTo>
                  <a:pt x="121" y="14"/>
                </a:lnTo>
                <a:lnTo>
                  <a:pt x="113" y="17"/>
                </a:lnTo>
                <a:lnTo>
                  <a:pt x="105" y="21"/>
                </a:lnTo>
                <a:lnTo>
                  <a:pt x="98" y="24"/>
                </a:lnTo>
                <a:lnTo>
                  <a:pt x="91" y="28"/>
                </a:lnTo>
                <a:lnTo>
                  <a:pt x="85" y="32"/>
                </a:lnTo>
                <a:lnTo>
                  <a:pt x="78" y="35"/>
                </a:lnTo>
                <a:lnTo>
                  <a:pt x="72" y="39"/>
                </a:lnTo>
                <a:lnTo>
                  <a:pt x="67" y="43"/>
                </a:lnTo>
                <a:lnTo>
                  <a:pt x="61" y="47"/>
                </a:lnTo>
                <a:lnTo>
                  <a:pt x="56" y="51"/>
                </a:lnTo>
                <a:lnTo>
                  <a:pt x="50" y="55"/>
                </a:lnTo>
                <a:lnTo>
                  <a:pt x="46" y="59"/>
                </a:lnTo>
                <a:lnTo>
                  <a:pt x="41" y="63"/>
                </a:lnTo>
                <a:lnTo>
                  <a:pt x="37" y="68"/>
                </a:lnTo>
                <a:lnTo>
                  <a:pt x="33" y="72"/>
                </a:lnTo>
                <a:lnTo>
                  <a:pt x="30" y="77"/>
                </a:lnTo>
                <a:lnTo>
                  <a:pt x="26" y="81"/>
                </a:lnTo>
                <a:lnTo>
                  <a:pt x="23" y="87"/>
                </a:lnTo>
                <a:lnTo>
                  <a:pt x="20" y="91"/>
                </a:lnTo>
                <a:lnTo>
                  <a:pt x="18" y="96"/>
                </a:lnTo>
                <a:lnTo>
                  <a:pt x="15" y="100"/>
                </a:lnTo>
                <a:lnTo>
                  <a:pt x="14" y="106"/>
                </a:lnTo>
                <a:lnTo>
                  <a:pt x="11" y="111"/>
                </a:lnTo>
                <a:lnTo>
                  <a:pt x="9" y="115"/>
                </a:lnTo>
                <a:lnTo>
                  <a:pt x="8" y="121"/>
                </a:lnTo>
                <a:lnTo>
                  <a:pt x="8" y="126"/>
                </a:lnTo>
                <a:lnTo>
                  <a:pt x="7" y="132"/>
                </a:lnTo>
                <a:lnTo>
                  <a:pt x="7" y="137"/>
                </a:lnTo>
                <a:lnTo>
                  <a:pt x="5" y="144"/>
                </a:lnTo>
                <a:lnTo>
                  <a:pt x="7" y="150"/>
                </a:lnTo>
                <a:lnTo>
                  <a:pt x="0" y="150"/>
                </a:lnTo>
                <a:lnTo>
                  <a:pt x="0" y="144"/>
                </a:lnTo>
                <a:lnTo>
                  <a:pt x="0" y="137"/>
                </a:lnTo>
                <a:lnTo>
                  <a:pt x="0" y="132"/>
                </a:lnTo>
                <a:lnTo>
                  <a:pt x="1" y="126"/>
                </a:lnTo>
                <a:lnTo>
                  <a:pt x="1" y="120"/>
                </a:lnTo>
                <a:lnTo>
                  <a:pt x="3" y="114"/>
                </a:lnTo>
                <a:lnTo>
                  <a:pt x="5" y="109"/>
                </a:lnTo>
                <a:lnTo>
                  <a:pt x="7" y="103"/>
                </a:lnTo>
                <a:lnTo>
                  <a:pt x="9" y="98"/>
                </a:lnTo>
                <a:lnTo>
                  <a:pt x="11" y="92"/>
                </a:lnTo>
                <a:lnTo>
                  <a:pt x="14" y="88"/>
                </a:lnTo>
                <a:lnTo>
                  <a:pt x="18" y="83"/>
                </a:lnTo>
                <a:lnTo>
                  <a:pt x="20" y="77"/>
                </a:lnTo>
                <a:lnTo>
                  <a:pt x="24" y="73"/>
                </a:lnTo>
                <a:lnTo>
                  <a:pt x="29" y="68"/>
                </a:lnTo>
                <a:lnTo>
                  <a:pt x="33" y="63"/>
                </a:lnTo>
                <a:lnTo>
                  <a:pt x="37" y="58"/>
                </a:lnTo>
                <a:lnTo>
                  <a:pt x="41" y="54"/>
                </a:lnTo>
                <a:lnTo>
                  <a:pt x="46" y="50"/>
                </a:lnTo>
                <a:lnTo>
                  <a:pt x="52" y="46"/>
                </a:lnTo>
                <a:lnTo>
                  <a:pt x="57" y="42"/>
                </a:lnTo>
                <a:lnTo>
                  <a:pt x="63" y="37"/>
                </a:lnTo>
                <a:lnTo>
                  <a:pt x="68" y="33"/>
                </a:lnTo>
                <a:lnTo>
                  <a:pt x="75" y="29"/>
                </a:lnTo>
                <a:lnTo>
                  <a:pt x="82" y="25"/>
                </a:lnTo>
                <a:lnTo>
                  <a:pt x="89" y="21"/>
                </a:lnTo>
                <a:lnTo>
                  <a:pt x="96" y="18"/>
                </a:lnTo>
                <a:lnTo>
                  <a:pt x="102" y="14"/>
                </a:lnTo>
                <a:lnTo>
                  <a:pt x="111" y="11"/>
                </a:lnTo>
                <a:lnTo>
                  <a:pt x="119" y="7"/>
                </a:lnTo>
                <a:lnTo>
                  <a:pt x="127" y="5"/>
                </a:lnTo>
                <a:lnTo>
                  <a:pt x="135" y="2"/>
                </a:lnTo>
                <a:lnTo>
                  <a:pt x="137" y="0"/>
                </a:lnTo>
                <a:close/>
                <a:moveTo>
                  <a:pt x="135" y="2"/>
                </a:moveTo>
                <a:lnTo>
                  <a:pt x="135" y="0"/>
                </a:lnTo>
                <a:lnTo>
                  <a:pt x="137" y="0"/>
                </a:lnTo>
                <a:lnTo>
                  <a:pt x="135" y="2"/>
                </a:lnTo>
                <a:close/>
              </a:path>
            </a:pathLst>
          </a:custGeom>
          <a:solidFill>
            <a:srgbClr val="FFFF0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smtClean="0">
              <a:solidFill>
                <a:sysClr val="windowText" lastClr="000000"/>
              </a:solidFill>
              <a:latin typeface="Bookman Old Style" pitchFamily="18" charset="0"/>
            </a:endParaRPr>
          </a:p>
        </p:txBody>
      </p:sp>
      <p:sp>
        <p:nvSpPr>
          <p:cNvPr id="60" name="Freeform 183"/>
          <p:cNvSpPr>
            <a:spLocks noEditPoints="1"/>
          </p:cNvSpPr>
          <p:nvPr/>
        </p:nvSpPr>
        <p:spPr bwMode="auto">
          <a:xfrm flipV="1">
            <a:off x="1312790" y="3375973"/>
            <a:ext cx="2362058" cy="1118500"/>
          </a:xfrm>
          <a:custGeom>
            <a:avLst/>
            <a:gdLst>
              <a:gd name="T0" fmla="*/ 2147483647 w 1579"/>
              <a:gd name="T1" fmla="*/ 2147483647 h 813"/>
              <a:gd name="T2" fmla="*/ 2147483647 w 1579"/>
              <a:gd name="T3" fmla="*/ 2147483647 h 813"/>
              <a:gd name="T4" fmla="*/ 2147483647 w 1579"/>
              <a:gd name="T5" fmla="*/ 2147483647 h 813"/>
              <a:gd name="T6" fmla="*/ 2147483647 w 1579"/>
              <a:gd name="T7" fmla="*/ 2147483647 h 813"/>
              <a:gd name="T8" fmla="*/ 2147483647 w 1579"/>
              <a:gd name="T9" fmla="*/ 2147483647 h 813"/>
              <a:gd name="T10" fmla="*/ 2147483647 w 1579"/>
              <a:gd name="T11" fmla="*/ 2147483647 h 813"/>
              <a:gd name="T12" fmla="*/ 2147483647 w 1579"/>
              <a:gd name="T13" fmla="*/ 2147483647 h 813"/>
              <a:gd name="T14" fmla="*/ 2147483647 w 1579"/>
              <a:gd name="T15" fmla="*/ 2147483647 h 813"/>
              <a:gd name="T16" fmla="*/ 2147483647 w 1579"/>
              <a:gd name="T17" fmla="*/ 2147483647 h 813"/>
              <a:gd name="T18" fmla="*/ 2147483647 w 1579"/>
              <a:gd name="T19" fmla="*/ 2147483647 h 813"/>
              <a:gd name="T20" fmla="*/ 2147483647 w 1579"/>
              <a:gd name="T21" fmla="*/ 2147483647 h 813"/>
              <a:gd name="T22" fmla="*/ 2147483647 w 1579"/>
              <a:gd name="T23" fmla="*/ 2147483647 h 813"/>
              <a:gd name="T24" fmla="*/ 2147483647 w 1579"/>
              <a:gd name="T25" fmla="*/ 2147483647 h 813"/>
              <a:gd name="T26" fmla="*/ 2147483647 w 1579"/>
              <a:gd name="T27" fmla="*/ 2147483647 h 813"/>
              <a:gd name="T28" fmla="*/ 2147483647 w 1579"/>
              <a:gd name="T29" fmla="*/ 2147483647 h 813"/>
              <a:gd name="T30" fmla="*/ 2147483647 w 1579"/>
              <a:gd name="T31" fmla="*/ 2147483647 h 813"/>
              <a:gd name="T32" fmla="*/ 2147483647 w 1579"/>
              <a:gd name="T33" fmla="*/ 2147483647 h 813"/>
              <a:gd name="T34" fmla="*/ 2147483647 w 1579"/>
              <a:gd name="T35" fmla="*/ 2147483647 h 813"/>
              <a:gd name="T36" fmla="*/ 2147483647 w 1579"/>
              <a:gd name="T37" fmla="*/ 2147483647 h 813"/>
              <a:gd name="T38" fmla="*/ 2147483647 w 1579"/>
              <a:gd name="T39" fmla="*/ 2147483647 h 813"/>
              <a:gd name="T40" fmla="*/ 2147483647 w 1579"/>
              <a:gd name="T41" fmla="*/ 2147483647 h 813"/>
              <a:gd name="T42" fmla="*/ 2147483647 w 1579"/>
              <a:gd name="T43" fmla="*/ 2147483647 h 813"/>
              <a:gd name="T44" fmla="*/ 2147483647 w 1579"/>
              <a:gd name="T45" fmla="*/ 2147483647 h 813"/>
              <a:gd name="T46" fmla="*/ 2147483647 w 1579"/>
              <a:gd name="T47" fmla="*/ 2147483647 h 813"/>
              <a:gd name="T48" fmla="*/ 2147483647 w 1579"/>
              <a:gd name="T49" fmla="*/ 2147483647 h 813"/>
              <a:gd name="T50" fmla="*/ 2147483647 w 1579"/>
              <a:gd name="T51" fmla="*/ 2147483647 h 813"/>
              <a:gd name="T52" fmla="*/ 2147483647 w 1579"/>
              <a:gd name="T53" fmla="*/ 2147483647 h 813"/>
              <a:gd name="T54" fmla="*/ 2147483647 w 1579"/>
              <a:gd name="T55" fmla="*/ 2147483647 h 813"/>
              <a:gd name="T56" fmla="*/ 2147483647 w 1579"/>
              <a:gd name="T57" fmla="*/ 2147483647 h 813"/>
              <a:gd name="T58" fmla="*/ 2147483647 w 1579"/>
              <a:gd name="T59" fmla="*/ 2147483647 h 813"/>
              <a:gd name="T60" fmla="*/ 2147483647 w 1579"/>
              <a:gd name="T61" fmla="*/ 2147483647 h 813"/>
              <a:gd name="T62" fmla="*/ 2147483647 w 1579"/>
              <a:gd name="T63" fmla="*/ 2147483647 h 813"/>
              <a:gd name="T64" fmla="*/ 2147483647 w 1579"/>
              <a:gd name="T65" fmla="*/ 2147483647 h 813"/>
              <a:gd name="T66" fmla="*/ 2147483647 w 1579"/>
              <a:gd name="T67" fmla="*/ 2147483647 h 813"/>
              <a:gd name="T68" fmla="*/ 2147483647 w 1579"/>
              <a:gd name="T69" fmla="*/ 2147483647 h 813"/>
              <a:gd name="T70" fmla="*/ 2147483647 w 1579"/>
              <a:gd name="T71" fmla="*/ 2147483647 h 813"/>
              <a:gd name="T72" fmla="*/ 2147483647 w 1579"/>
              <a:gd name="T73" fmla="*/ 2147483647 h 813"/>
              <a:gd name="T74" fmla="*/ 2147483647 w 1579"/>
              <a:gd name="T75" fmla="*/ 2147483647 h 813"/>
              <a:gd name="T76" fmla="*/ 2147483647 w 1579"/>
              <a:gd name="T77" fmla="*/ 2147483647 h 813"/>
              <a:gd name="T78" fmla="*/ 2147483647 w 1579"/>
              <a:gd name="T79" fmla="*/ 2147483647 h 813"/>
              <a:gd name="T80" fmla="*/ 2147483647 w 1579"/>
              <a:gd name="T81" fmla="*/ 2147483647 h 813"/>
              <a:gd name="T82" fmla="*/ 2147483647 w 1579"/>
              <a:gd name="T83" fmla="*/ 2147483647 h 813"/>
              <a:gd name="T84" fmla="*/ 2147483647 w 1579"/>
              <a:gd name="T85" fmla="*/ 2147483647 h 813"/>
              <a:gd name="T86" fmla="*/ 2147483647 w 1579"/>
              <a:gd name="T87" fmla="*/ 2147483647 h 813"/>
              <a:gd name="T88" fmla="*/ 2147483647 w 1579"/>
              <a:gd name="T89" fmla="*/ 2147483647 h 813"/>
              <a:gd name="T90" fmla="*/ 2147483647 w 1579"/>
              <a:gd name="T91" fmla="*/ 2147483647 h 813"/>
              <a:gd name="T92" fmla="*/ 2147483647 w 1579"/>
              <a:gd name="T93" fmla="*/ 2147483647 h 813"/>
              <a:gd name="T94" fmla="*/ 2147483647 w 1579"/>
              <a:gd name="T95" fmla="*/ 2147483647 h 813"/>
              <a:gd name="T96" fmla="*/ 2147483647 w 1579"/>
              <a:gd name="T97" fmla="*/ 2147483647 h 813"/>
              <a:gd name="T98" fmla="*/ 2147483647 w 1579"/>
              <a:gd name="T99" fmla="*/ 2147483647 h 813"/>
              <a:gd name="T100" fmla="*/ 2147483647 w 1579"/>
              <a:gd name="T101" fmla="*/ 2147483647 h 813"/>
              <a:gd name="T102" fmla="*/ 2147483647 w 1579"/>
              <a:gd name="T103" fmla="*/ 2147483647 h 813"/>
              <a:gd name="T104" fmla="*/ 2147483647 w 1579"/>
              <a:gd name="T105" fmla="*/ 2147483647 h 813"/>
              <a:gd name="T106" fmla="*/ 2147483647 w 1579"/>
              <a:gd name="T107" fmla="*/ 2147483647 h 813"/>
              <a:gd name="T108" fmla="*/ 2147483647 w 1579"/>
              <a:gd name="T109" fmla="*/ 2147483647 h 813"/>
              <a:gd name="T110" fmla="*/ 2147483647 w 1579"/>
              <a:gd name="T111" fmla="*/ 2147483647 h 813"/>
              <a:gd name="T112" fmla="*/ 2147483647 w 1579"/>
              <a:gd name="T113" fmla="*/ 2147483647 h 813"/>
              <a:gd name="T114" fmla="*/ 2147483647 w 1579"/>
              <a:gd name="T115" fmla="*/ 2147483647 h 813"/>
              <a:gd name="T116" fmla="*/ 2147483647 w 1579"/>
              <a:gd name="T117" fmla="*/ 2147483647 h 813"/>
              <a:gd name="T118" fmla="*/ 2147483647 w 1579"/>
              <a:gd name="T119" fmla="*/ 2147483647 h 813"/>
              <a:gd name="T120" fmla="*/ 2147483647 w 1579"/>
              <a:gd name="T121" fmla="*/ 2147483647 h 813"/>
              <a:gd name="T122" fmla="*/ 2147483647 w 1579"/>
              <a:gd name="T123" fmla="*/ 2147483647 h 8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79"/>
              <a:gd name="T187" fmla="*/ 0 h 813"/>
              <a:gd name="T188" fmla="*/ 1579 w 1579"/>
              <a:gd name="T189" fmla="*/ 813 h 8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79" h="813">
                <a:moveTo>
                  <a:pt x="1351" y="806"/>
                </a:moveTo>
                <a:lnTo>
                  <a:pt x="1351" y="806"/>
                </a:lnTo>
                <a:lnTo>
                  <a:pt x="160" y="813"/>
                </a:lnTo>
                <a:lnTo>
                  <a:pt x="160" y="808"/>
                </a:lnTo>
                <a:lnTo>
                  <a:pt x="1351" y="800"/>
                </a:lnTo>
                <a:lnTo>
                  <a:pt x="1351" y="806"/>
                </a:lnTo>
                <a:close/>
                <a:moveTo>
                  <a:pt x="1351" y="806"/>
                </a:moveTo>
                <a:lnTo>
                  <a:pt x="1351" y="806"/>
                </a:lnTo>
                <a:close/>
                <a:moveTo>
                  <a:pt x="1570" y="666"/>
                </a:moveTo>
                <a:lnTo>
                  <a:pt x="1576" y="667"/>
                </a:lnTo>
                <a:lnTo>
                  <a:pt x="1574" y="675"/>
                </a:lnTo>
                <a:lnTo>
                  <a:pt x="1570" y="682"/>
                </a:lnTo>
                <a:lnTo>
                  <a:pt x="1567" y="690"/>
                </a:lnTo>
                <a:lnTo>
                  <a:pt x="1563" y="697"/>
                </a:lnTo>
                <a:lnTo>
                  <a:pt x="1559" y="704"/>
                </a:lnTo>
                <a:lnTo>
                  <a:pt x="1555" y="709"/>
                </a:lnTo>
                <a:lnTo>
                  <a:pt x="1550" y="716"/>
                </a:lnTo>
                <a:lnTo>
                  <a:pt x="1545" y="723"/>
                </a:lnTo>
                <a:lnTo>
                  <a:pt x="1541" y="728"/>
                </a:lnTo>
                <a:lnTo>
                  <a:pt x="1535" y="734"/>
                </a:lnTo>
                <a:lnTo>
                  <a:pt x="1530" y="739"/>
                </a:lnTo>
                <a:lnTo>
                  <a:pt x="1523" y="745"/>
                </a:lnTo>
                <a:lnTo>
                  <a:pt x="1518" y="750"/>
                </a:lnTo>
                <a:lnTo>
                  <a:pt x="1511" y="754"/>
                </a:lnTo>
                <a:lnTo>
                  <a:pt x="1504" y="760"/>
                </a:lnTo>
                <a:lnTo>
                  <a:pt x="1497" y="764"/>
                </a:lnTo>
                <a:lnTo>
                  <a:pt x="1490" y="768"/>
                </a:lnTo>
                <a:lnTo>
                  <a:pt x="1482" y="772"/>
                </a:lnTo>
                <a:lnTo>
                  <a:pt x="1475" y="776"/>
                </a:lnTo>
                <a:lnTo>
                  <a:pt x="1467" y="779"/>
                </a:lnTo>
                <a:lnTo>
                  <a:pt x="1459" y="783"/>
                </a:lnTo>
                <a:lnTo>
                  <a:pt x="1451" y="786"/>
                </a:lnTo>
                <a:lnTo>
                  <a:pt x="1441" y="789"/>
                </a:lnTo>
                <a:lnTo>
                  <a:pt x="1433" y="791"/>
                </a:lnTo>
                <a:lnTo>
                  <a:pt x="1423" y="794"/>
                </a:lnTo>
                <a:lnTo>
                  <a:pt x="1414" y="797"/>
                </a:lnTo>
                <a:lnTo>
                  <a:pt x="1404" y="800"/>
                </a:lnTo>
                <a:lnTo>
                  <a:pt x="1393" y="801"/>
                </a:lnTo>
                <a:lnTo>
                  <a:pt x="1384" y="802"/>
                </a:lnTo>
                <a:lnTo>
                  <a:pt x="1373" y="804"/>
                </a:lnTo>
                <a:lnTo>
                  <a:pt x="1362" y="805"/>
                </a:lnTo>
                <a:lnTo>
                  <a:pt x="1351" y="806"/>
                </a:lnTo>
                <a:lnTo>
                  <a:pt x="1350" y="800"/>
                </a:lnTo>
                <a:lnTo>
                  <a:pt x="1360" y="798"/>
                </a:lnTo>
                <a:lnTo>
                  <a:pt x="1371" y="797"/>
                </a:lnTo>
                <a:lnTo>
                  <a:pt x="1382" y="795"/>
                </a:lnTo>
                <a:lnTo>
                  <a:pt x="1392" y="794"/>
                </a:lnTo>
                <a:lnTo>
                  <a:pt x="1403" y="793"/>
                </a:lnTo>
                <a:lnTo>
                  <a:pt x="1412" y="790"/>
                </a:lnTo>
                <a:lnTo>
                  <a:pt x="1422" y="787"/>
                </a:lnTo>
                <a:lnTo>
                  <a:pt x="1430" y="786"/>
                </a:lnTo>
                <a:lnTo>
                  <a:pt x="1440" y="783"/>
                </a:lnTo>
                <a:lnTo>
                  <a:pt x="1448" y="780"/>
                </a:lnTo>
                <a:lnTo>
                  <a:pt x="1456" y="776"/>
                </a:lnTo>
                <a:lnTo>
                  <a:pt x="1464" y="774"/>
                </a:lnTo>
                <a:lnTo>
                  <a:pt x="1473" y="769"/>
                </a:lnTo>
                <a:lnTo>
                  <a:pt x="1479" y="767"/>
                </a:lnTo>
                <a:lnTo>
                  <a:pt x="1486" y="763"/>
                </a:lnTo>
                <a:lnTo>
                  <a:pt x="1493" y="759"/>
                </a:lnTo>
                <a:lnTo>
                  <a:pt x="1500" y="754"/>
                </a:lnTo>
                <a:lnTo>
                  <a:pt x="1507" y="749"/>
                </a:lnTo>
                <a:lnTo>
                  <a:pt x="1514" y="745"/>
                </a:lnTo>
                <a:lnTo>
                  <a:pt x="1519" y="739"/>
                </a:lnTo>
                <a:lnTo>
                  <a:pt x="1524" y="735"/>
                </a:lnTo>
                <a:lnTo>
                  <a:pt x="1530" y="730"/>
                </a:lnTo>
                <a:lnTo>
                  <a:pt x="1535" y="724"/>
                </a:lnTo>
                <a:lnTo>
                  <a:pt x="1540" y="718"/>
                </a:lnTo>
                <a:lnTo>
                  <a:pt x="1545" y="712"/>
                </a:lnTo>
                <a:lnTo>
                  <a:pt x="1549" y="707"/>
                </a:lnTo>
                <a:lnTo>
                  <a:pt x="1553" y="700"/>
                </a:lnTo>
                <a:lnTo>
                  <a:pt x="1557" y="693"/>
                </a:lnTo>
                <a:lnTo>
                  <a:pt x="1560" y="686"/>
                </a:lnTo>
                <a:lnTo>
                  <a:pt x="1564" y="679"/>
                </a:lnTo>
                <a:lnTo>
                  <a:pt x="1567" y="672"/>
                </a:lnTo>
                <a:lnTo>
                  <a:pt x="1570" y="666"/>
                </a:lnTo>
                <a:close/>
                <a:moveTo>
                  <a:pt x="1576" y="667"/>
                </a:moveTo>
                <a:lnTo>
                  <a:pt x="1576" y="667"/>
                </a:lnTo>
                <a:close/>
                <a:moveTo>
                  <a:pt x="1489" y="338"/>
                </a:moveTo>
                <a:lnTo>
                  <a:pt x="1494" y="334"/>
                </a:lnTo>
                <a:lnTo>
                  <a:pt x="1494" y="335"/>
                </a:lnTo>
                <a:lnTo>
                  <a:pt x="1501" y="345"/>
                </a:lnTo>
                <a:lnTo>
                  <a:pt x="1507" y="356"/>
                </a:lnTo>
                <a:lnTo>
                  <a:pt x="1514" y="365"/>
                </a:lnTo>
                <a:lnTo>
                  <a:pt x="1519" y="376"/>
                </a:lnTo>
                <a:lnTo>
                  <a:pt x="1524" y="387"/>
                </a:lnTo>
                <a:lnTo>
                  <a:pt x="1529" y="397"/>
                </a:lnTo>
                <a:lnTo>
                  <a:pt x="1534" y="408"/>
                </a:lnTo>
                <a:lnTo>
                  <a:pt x="1538" y="417"/>
                </a:lnTo>
                <a:lnTo>
                  <a:pt x="1542" y="428"/>
                </a:lnTo>
                <a:lnTo>
                  <a:pt x="1546" y="439"/>
                </a:lnTo>
                <a:lnTo>
                  <a:pt x="1550" y="448"/>
                </a:lnTo>
                <a:lnTo>
                  <a:pt x="1555" y="459"/>
                </a:lnTo>
                <a:lnTo>
                  <a:pt x="1557" y="469"/>
                </a:lnTo>
                <a:lnTo>
                  <a:pt x="1560" y="480"/>
                </a:lnTo>
                <a:lnTo>
                  <a:pt x="1564" y="491"/>
                </a:lnTo>
                <a:lnTo>
                  <a:pt x="1567" y="500"/>
                </a:lnTo>
                <a:lnTo>
                  <a:pt x="1568" y="511"/>
                </a:lnTo>
                <a:lnTo>
                  <a:pt x="1571" y="521"/>
                </a:lnTo>
                <a:lnTo>
                  <a:pt x="1572" y="532"/>
                </a:lnTo>
                <a:lnTo>
                  <a:pt x="1575" y="543"/>
                </a:lnTo>
                <a:lnTo>
                  <a:pt x="1576" y="552"/>
                </a:lnTo>
                <a:lnTo>
                  <a:pt x="1578" y="563"/>
                </a:lnTo>
                <a:lnTo>
                  <a:pt x="1578" y="573"/>
                </a:lnTo>
                <a:lnTo>
                  <a:pt x="1579" y="584"/>
                </a:lnTo>
                <a:lnTo>
                  <a:pt x="1579" y="595"/>
                </a:lnTo>
                <a:lnTo>
                  <a:pt x="1579" y="604"/>
                </a:lnTo>
                <a:lnTo>
                  <a:pt x="1579" y="615"/>
                </a:lnTo>
                <a:lnTo>
                  <a:pt x="1579" y="625"/>
                </a:lnTo>
                <a:lnTo>
                  <a:pt x="1579" y="636"/>
                </a:lnTo>
                <a:lnTo>
                  <a:pt x="1579" y="647"/>
                </a:lnTo>
                <a:lnTo>
                  <a:pt x="1578" y="656"/>
                </a:lnTo>
                <a:lnTo>
                  <a:pt x="1576" y="667"/>
                </a:lnTo>
                <a:lnTo>
                  <a:pt x="1570" y="666"/>
                </a:lnTo>
                <a:lnTo>
                  <a:pt x="1571" y="656"/>
                </a:lnTo>
                <a:lnTo>
                  <a:pt x="1572" y="645"/>
                </a:lnTo>
                <a:lnTo>
                  <a:pt x="1572" y="636"/>
                </a:lnTo>
                <a:lnTo>
                  <a:pt x="1572" y="625"/>
                </a:lnTo>
                <a:lnTo>
                  <a:pt x="1574" y="615"/>
                </a:lnTo>
                <a:lnTo>
                  <a:pt x="1572" y="604"/>
                </a:lnTo>
                <a:lnTo>
                  <a:pt x="1572" y="595"/>
                </a:lnTo>
                <a:lnTo>
                  <a:pt x="1572" y="584"/>
                </a:lnTo>
                <a:lnTo>
                  <a:pt x="1571" y="574"/>
                </a:lnTo>
                <a:lnTo>
                  <a:pt x="1571" y="563"/>
                </a:lnTo>
                <a:lnTo>
                  <a:pt x="1570" y="554"/>
                </a:lnTo>
                <a:lnTo>
                  <a:pt x="1568" y="543"/>
                </a:lnTo>
                <a:lnTo>
                  <a:pt x="1565" y="533"/>
                </a:lnTo>
                <a:lnTo>
                  <a:pt x="1564" y="522"/>
                </a:lnTo>
                <a:lnTo>
                  <a:pt x="1561" y="513"/>
                </a:lnTo>
                <a:lnTo>
                  <a:pt x="1560" y="502"/>
                </a:lnTo>
                <a:lnTo>
                  <a:pt x="1557" y="492"/>
                </a:lnTo>
                <a:lnTo>
                  <a:pt x="1555" y="481"/>
                </a:lnTo>
                <a:lnTo>
                  <a:pt x="1550" y="472"/>
                </a:lnTo>
                <a:lnTo>
                  <a:pt x="1548" y="461"/>
                </a:lnTo>
                <a:lnTo>
                  <a:pt x="1544" y="451"/>
                </a:lnTo>
                <a:lnTo>
                  <a:pt x="1541" y="440"/>
                </a:lnTo>
                <a:lnTo>
                  <a:pt x="1537" y="431"/>
                </a:lnTo>
                <a:lnTo>
                  <a:pt x="1531" y="420"/>
                </a:lnTo>
                <a:lnTo>
                  <a:pt x="1527" y="410"/>
                </a:lnTo>
                <a:lnTo>
                  <a:pt x="1523" y="399"/>
                </a:lnTo>
                <a:lnTo>
                  <a:pt x="1518" y="390"/>
                </a:lnTo>
                <a:lnTo>
                  <a:pt x="1512" y="379"/>
                </a:lnTo>
                <a:lnTo>
                  <a:pt x="1507" y="369"/>
                </a:lnTo>
                <a:lnTo>
                  <a:pt x="1501" y="358"/>
                </a:lnTo>
                <a:lnTo>
                  <a:pt x="1496" y="349"/>
                </a:lnTo>
                <a:lnTo>
                  <a:pt x="1489" y="338"/>
                </a:lnTo>
                <a:close/>
                <a:moveTo>
                  <a:pt x="1494" y="334"/>
                </a:moveTo>
                <a:lnTo>
                  <a:pt x="1494" y="334"/>
                </a:lnTo>
                <a:lnTo>
                  <a:pt x="1494" y="335"/>
                </a:lnTo>
                <a:lnTo>
                  <a:pt x="1494" y="334"/>
                </a:lnTo>
                <a:close/>
                <a:moveTo>
                  <a:pt x="78" y="353"/>
                </a:moveTo>
                <a:lnTo>
                  <a:pt x="73" y="350"/>
                </a:lnTo>
                <a:lnTo>
                  <a:pt x="73" y="349"/>
                </a:lnTo>
                <a:lnTo>
                  <a:pt x="82" y="338"/>
                </a:lnTo>
                <a:lnTo>
                  <a:pt x="92" y="327"/>
                </a:lnTo>
                <a:lnTo>
                  <a:pt x="102" y="315"/>
                </a:lnTo>
                <a:lnTo>
                  <a:pt x="111" y="304"/>
                </a:lnTo>
                <a:lnTo>
                  <a:pt x="121" y="293"/>
                </a:lnTo>
                <a:lnTo>
                  <a:pt x="130" y="282"/>
                </a:lnTo>
                <a:lnTo>
                  <a:pt x="140" y="272"/>
                </a:lnTo>
                <a:lnTo>
                  <a:pt x="151" y="261"/>
                </a:lnTo>
                <a:lnTo>
                  <a:pt x="160" y="252"/>
                </a:lnTo>
                <a:lnTo>
                  <a:pt x="170" y="242"/>
                </a:lnTo>
                <a:lnTo>
                  <a:pt x="181" y="233"/>
                </a:lnTo>
                <a:lnTo>
                  <a:pt x="192" y="223"/>
                </a:lnTo>
                <a:lnTo>
                  <a:pt x="201" y="214"/>
                </a:lnTo>
                <a:lnTo>
                  <a:pt x="212" y="205"/>
                </a:lnTo>
                <a:lnTo>
                  <a:pt x="223" y="196"/>
                </a:lnTo>
                <a:lnTo>
                  <a:pt x="234" y="188"/>
                </a:lnTo>
                <a:lnTo>
                  <a:pt x="245" y="179"/>
                </a:lnTo>
                <a:lnTo>
                  <a:pt x="256" y="171"/>
                </a:lnTo>
                <a:lnTo>
                  <a:pt x="267" y="163"/>
                </a:lnTo>
                <a:lnTo>
                  <a:pt x="278" y="155"/>
                </a:lnTo>
                <a:lnTo>
                  <a:pt x="289" y="148"/>
                </a:lnTo>
                <a:lnTo>
                  <a:pt x="300" y="141"/>
                </a:lnTo>
                <a:lnTo>
                  <a:pt x="311" y="133"/>
                </a:lnTo>
                <a:lnTo>
                  <a:pt x="323" y="126"/>
                </a:lnTo>
                <a:lnTo>
                  <a:pt x="334" y="119"/>
                </a:lnTo>
                <a:lnTo>
                  <a:pt x="346" y="112"/>
                </a:lnTo>
                <a:lnTo>
                  <a:pt x="357" y="107"/>
                </a:lnTo>
                <a:lnTo>
                  <a:pt x="368" y="100"/>
                </a:lnTo>
                <a:lnTo>
                  <a:pt x="380" y="95"/>
                </a:lnTo>
                <a:lnTo>
                  <a:pt x="393" y="89"/>
                </a:lnTo>
                <a:lnTo>
                  <a:pt x="404" y="84"/>
                </a:lnTo>
                <a:lnTo>
                  <a:pt x="416" y="78"/>
                </a:lnTo>
                <a:lnTo>
                  <a:pt x="428" y="73"/>
                </a:lnTo>
                <a:lnTo>
                  <a:pt x="439" y="67"/>
                </a:lnTo>
                <a:lnTo>
                  <a:pt x="452" y="63"/>
                </a:lnTo>
                <a:lnTo>
                  <a:pt x="464" y="58"/>
                </a:lnTo>
                <a:lnTo>
                  <a:pt x="476" y="54"/>
                </a:lnTo>
                <a:lnTo>
                  <a:pt x="487" y="50"/>
                </a:lnTo>
                <a:lnTo>
                  <a:pt x="499" y="46"/>
                </a:lnTo>
                <a:lnTo>
                  <a:pt x="512" y="41"/>
                </a:lnTo>
                <a:lnTo>
                  <a:pt x="524" y="37"/>
                </a:lnTo>
                <a:lnTo>
                  <a:pt x="536" y="35"/>
                </a:lnTo>
                <a:lnTo>
                  <a:pt x="549" y="31"/>
                </a:lnTo>
                <a:lnTo>
                  <a:pt x="561" y="28"/>
                </a:lnTo>
                <a:lnTo>
                  <a:pt x="573" y="25"/>
                </a:lnTo>
                <a:lnTo>
                  <a:pt x="585" y="22"/>
                </a:lnTo>
                <a:lnTo>
                  <a:pt x="598" y="20"/>
                </a:lnTo>
                <a:lnTo>
                  <a:pt x="610" y="17"/>
                </a:lnTo>
                <a:lnTo>
                  <a:pt x="622" y="14"/>
                </a:lnTo>
                <a:lnTo>
                  <a:pt x="635" y="13"/>
                </a:lnTo>
                <a:lnTo>
                  <a:pt x="648" y="10"/>
                </a:lnTo>
                <a:lnTo>
                  <a:pt x="661" y="9"/>
                </a:lnTo>
                <a:lnTo>
                  <a:pt x="673" y="7"/>
                </a:lnTo>
                <a:lnTo>
                  <a:pt x="685" y="6"/>
                </a:lnTo>
                <a:lnTo>
                  <a:pt x="698" y="5"/>
                </a:lnTo>
                <a:lnTo>
                  <a:pt x="710" y="3"/>
                </a:lnTo>
                <a:lnTo>
                  <a:pt x="722" y="3"/>
                </a:lnTo>
                <a:lnTo>
                  <a:pt x="734" y="2"/>
                </a:lnTo>
                <a:lnTo>
                  <a:pt x="748" y="2"/>
                </a:lnTo>
                <a:lnTo>
                  <a:pt x="760" y="2"/>
                </a:lnTo>
                <a:lnTo>
                  <a:pt x="773" y="0"/>
                </a:lnTo>
                <a:lnTo>
                  <a:pt x="785" y="0"/>
                </a:lnTo>
                <a:lnTo>
                  <a:pt x="797" y="0"/>
                </a:lnTo>
                <a:lnTo>
                  <a:pt x="810" y="2"/>
                </a:lnTo>
                <a:lnTo>
                  <a:pt x="822" y="2"/>
                </a:lnTo>
                <a:lnTo>
                  <a:pt x="834" y="3"/>
                </a:lnTo>
                <a:lnTo>
                  <a:pt x="847" y="3"/>
                </a:lnTo>
                <a:lnTo>
                  <a:pt x="860" y="5"/>
                </a:lnTo>
                <a:lnTo>
                  <a:pt x="873" y="6"/>
                </a:lnTo>
                <a:lnTo>
                  <a:pt x="885" y="7"/>
                </a:lnTo>
                <a:lnTo>
                  <a:pt x="897" y="9"/>
                </a:lnTo>
                <a:lnTo>
                  <a:pt x="909" y="10"/>
                </a:lnTo>
                <a:lnTo>
                  <a:pt x="922" y="11"/>
                </a:lnTo>
                <a:lnTo>
                  <a:pt x="934" y="14"/>
                </a:lnTo>
                <a:lnTo>
                  <a:pt x="945" y="15"/>
                </a:lnTo>
                <a:lnTo>
                  <a:pt x="957" y="18"/>
                </a:lnTo>
                <a:lnTo>
                  <a:pt x="970" y="21"/>
                </a:lnTo>
                <a:lnTo>
                  <a:pt x="982" y="24"/>
                </a:lnTo>
                <a:lnTo>
                  <a:pt x="994" y="26"/>
                </a:lnTo>
                <a:lnTo>
                  <a:pt x="1006" y="29"/>
                </a:lnTo>
                <a:lnTo>
                  <a:pt x="1017" y="32"/>
                </a:lnTo>
                <a:lnTo>
                  <a:pt x="1030" y="35"/>
                </a:lnTo>
                <a:lnTo>
                  <a:pt x="1042" y="39"/>
                </a:lnTo>
                <a:lnTo>
                  <a:pt x="1054" y="41"/>
                </a:lnTo>
                <a:lnTo>
                  <a:pt x="1065" y="46"/>
                </a:lnTo>
                <a:lnTo>
                  <a:pt x="1078" y="50"/>
                </a:lnTo>
                <a:lnTo>
                  <a:pt x="1088" y="54"/>
                </a:lnTo>
                <a:lnTo>
                  <a:pt x="1101" y="58"/>
                </a:lnTo>
                <a:lnTo>
                  <a:pt x="1112" y="62"/>
                </a:lnTo>
                <a:lnTo>
                  <a:pt x="1124" y="66"/>
                </a:lnTo>
                <a:lnTo>
                  <a:pt x="1135" y="70"/>
                </a:lnTo>
                <a:lnTo>
                  <a:pt x="1146" y="76"/>
                </a:lnTo>
                <a:lnTo>
                  <a:pt x="1157" y="80"/>
                </a:lnTo>
                <a:lnTo>
                  <a:pt x="1169" y="85"/>
                </a:lnTo>
                <a:lnTo>
                  <a:pt x="1180" y="91"/>
                </a:lnTo>
                <a:lnTo>
                  <a:pt x="1191" y="95"/>
                </a:lnTo>
                <a:lnTo>
                  <a:pt x="1202" y="100"/>
                </a:lnTo>
                <a:lnTo>
                  <a:pt x="1213" y="106"/>
                </a:lnTo>
                <a:lnTo>
                  <a:pt x="1224" y="112"/>
                </a:lnTo>
                <a:lnTo>
                  <a:pt x="1235" y="118"/>
                </a:lnTo>
                <a:lnTo>
                  <a:pt x="1246" y="123"/>
                </a:lnTo>
                <a:lnTo>
                  <a:pt x="1255" y="130"/>
                </a:lnTo>
                <a:lnTo>
                  <a:pt x="1266" y="136"/>
                </a:lnTo>
                <a:lnTo>
                  <a:pt x="1277" y="143"/>
                </a:lnTo>
                <a:lnTo>
                  <a:pt x="1287" y="149"/>
                </a:lnTo>
                <a:lnTo>
                  <a:pt x="1298" y="156"/>
                </a:lnTo>
                <a:lnTo>
                  <a:pt x="1307" y="163"/>
                </a:lnTo>
                <a:lnTo>
                  <a:pt x="1317" y="170"/>
                </a:lnTo>
                <a:lnTo>
                  <a:pt x="1328" y="177"/>
                </a:lnTo>
                <a:lnTo>
                  <a:pt x="1337" y="183"/>
                </a:lnTo>
                <a:lnTo>
                  <a:pt x="1347" y="190"/>
                </a:lnTo>
                <a:lnTo>
                  <a:pt x="1356" y="199"/>
                </a:lnTo>
                <a:lnTo>
                  <a:pt x="1366" y="205"/>
                </a:lnTo>
                <a:lnTo>
                  <a:pt x="1376" y="214"/>
                </a:lnTo>
                <a:lnTo>
                  <a:pt x="1385" y="222"/>
                </a:lnTo>
                <a:lnTo>
                  <a:pt x="1393" y="229"/>
                </a:lnTo>
                <a:lnTo>
                  <a:pt x="1403" y="237"/>
                </a:lnTo>
                <a:lnTo>
                  <a:pt x="1412" y="245"/>
                </a:lnTo>
                <a:lnTo>
                  <a:pt x="1421" y="253"/>
                </a:lnTo>
                <a:lnTo>
                  <a:pt x="1430" y="263"/>
                </a:lnTo>
                <a:lnTo>
                  <a:pt x="1438" y="271"/>
                </a:lnTo>
                <a:lnTo>
                  <a:pt x="1447" y="279"/>
                </a:lnTo>
                <a:lnTo>
                  <a:pt x="1455" y="289"/>
                </a:lnTo>
                <a:lnTo>
                  <a:pt x="1463" y="297"/>
                </a:lnTo>
                <a:lnTo>
                  <a:pt x="1471" y="306"/>
                </a:lnTo>
                <a:lnTo>
                  <a:pt x="1479" y="316"/>
                </a:lnTo>
                <a:lnTo>
                  <a:pt x="1488" y="324"/>
                </a:lnTo>
                <a:lnTo>
                  <a:pt x="1494" y="334"/>
                </a:lnTo>
                <a:lnTo>
                  <a:pt x="1489" y="338"/>
                </a:lnTo>
                <a:lnTo>
                  <a:pt x="1482" y="330"/>
                </a:lnTo>
                <a:lnTo>
                  <a:pt x="1474" y="320"/>
                </a:lnTo>
                <a:lnTo>
                  <a:pt x="1466" y="311"/>
                </a:lnTo>
                <a:lnTo>
                  <a:pt x="1458" y="302"/>
                </a:lnTo>
                <a:lnTo>
                  <a:pt x="1449" y="293"/>
                </a:lnTo>
                <a:lnTo>
                  <a:pt x="1441" y="285"/>
                </a:lnTo>
                <a:lnTo>
                  <a:pt x="1433" y="275"/>
                </a:lnTo>
                <a:lnTo>
                  <a:pt x="1425" y="267"/>
                </a:lnTo>
                <a:lnTo>
                  <a:pt x="1417" y="259"/>
                </a:lnTo>
                <a:lnTo>
                  <a:pt x="1407" y="250"/>
                </a:lnTo>
                <a:lnTo>
                  <a:pt x="1399" y="242"/>
                </a:lnTo>
                <a:lnTo>
                  <a:pt x="1389" y="234"/>
                </a:lnTo>
                <a:lnTo>
                  <a:pt x="1381" y="226"/>
                </a:lnTo>
                <a:lnTo>
                  <a:pt x="1371" y="219"/>
                </a:lnTo>
                <a:lnTo>
                  <a:pt x="1362" y="211"/>
                </a:lnTo>
                <a:lnTo>
                  <a:pt x="1352" y="204"/>
                </a:lnTo>
                <a:lnTo>
                  <a:pt x="1343" y="196"/>
                </a:lnTo>
                <a:lnTo>
                  <a:pt x="1333" y="189"/>
                </a:lnTo>
                <a:lnTo>
                  <a:pt x="1324" y="182"/>
                </a:lnTo>
                <a:lnTo>
                  <a:pt x="1314" y="175"/>
                </a:lnTo>
                <a:lnTo>
                  <a:pt x="1303" y="168"/>
                </a:lnTo>
                <a:lnTo>
                  <a:pt x="1293" y="162"/>
                </a:lnTo>
                <a:lnTo>
                  <a:pt x="1284" y="155"/>
                </a:lnTo>
                <a:lnTo>
                  <a:pt x="1273" y="148"/>
                </a:lnTo>
                <a:lnTo>
                  <a:pt x="1262" y="143"/>
                </a:lnTo>
                <a:lnTo>
                  <a:pt x="1252" y="136"/>
                </a:lnTo>
                <a:lnTo>
                  <a:pt x="1242" y="130"/>
                </a:lnTo>
                <a:lnTo>
                  <a:pt x="1231" y="123"/>
                </a:lnTo>
                <a:lnTo>
                  <a:pt x="1221" y="118"/>
                </a:lnTo>
                <a:lnTo>
                  <a:pt x="1210" y="112"/>
                </a:lnTo>
                <a:lnTo>
                  <a:pt x="1199" y="107"/>
                </a:lnTo>
                <a:lnTo>
                  <a:pt x="1188" y="102"/>
                </a:lnTo>
                <a:lnTo>
                  <a:pt x="1177" y="96"/>
                </a:lnTo>
                <a:lnTo>
                  <a:pt x="1166" y="91"/>
                </a:lnTo>
                <a:lnTo>
                  <a:pt x="1154" y="87"/>
                </a:lnTo>
                <a:lnTo>
                  <a:pt x="1143" y="81"/>
                </a:lnTo>
                <a:lnTo>
                  <a:pt x="1132" y="77"/>
                </a:lnTo>
                <a:lnTo>
                  <a:pt x="1121" y="73"/>
                </a:lnTo>
                <a:lnTo>
                  <a:pt x="1109" y="67"/>
                </a:lnTo>
                <a:lnTo>
                  <a:pt x="1098" y="63"/>
                </a:lnTo>
                <a:lnTo>
                  <a:pt x="1087" y="59"/>
                </a:lnTo>
                <a:lnTo>
                  <a:pt x="1075" y="55"/>
                </a:lnTo>
                <a:lnTo>
                  <a:pt x="1064" y="52"/>
                </a:lnTo>
                <a:lnTo>
                  <a:pt x="1052" y="48"/>
                </a:lnTo>
                <a:lnTo>
                  <a:pt x="1039" y="44"/>
                </a:lnTo>
                <a:lnTo>
                  <a:pt x="1028" y="41"/>
                </a:lnTo>
                <a:lnTo>
                  <a:pt x="1016" y="39"/>
                </a:lnTo>
                <a:lnTo>
                  <a:pt x="1004" y="36"/>
                </a:lnTo>
                <a:lnTo>
                  <a:pt x="993" y="32"/>
                </a:lnTo>
                <a:lnTo>
                  <a:pt x="980" y="29"/>
                </a:lnTo>
                <a:lnTo>
                  <a:pt x="968" y="28"/>
                </a:lnTo>
                <a:lnTo>
                  <a:pt x="956" y="25"/>
                </a:lnTo>
                <a:lnTo>
                  <a:pt x="945" y="22"/>
                </a:lnTo>
                <a:lnTo>
                  <a:pt x="933" y="21"/>
                </a:lnTo>
                <a:lnTo>
                  <a:pt x="920" y="18"/>
                </a:lnTo>
                <a:lnTo>
                  <a:pt x="908" y="17"/>
                </a:lnTo>
                <a:lnTo>
                  <a:pt x="896" y="15"/>
                </a:lnTo>
                <a:lnTo>
                  <a:pt x="883" y="14"/>
                </a:lnTo>
                <a:lnTo>
                  <a:pt x="871" y="13"/>
                </a:lnTo>
                <a:lnTo>
                  <a:pt x="859" y="11"/>
                </a:lnTo>
                <a:lnTo>
                  <a:pt x="847" y="10"/>
                </a:lnTo>
                <a:lnTo>
                  <a:pt x="834" y="10"/>
                </a:lnTo>
                <a:lnTo>
                  <a:pt x="822" y="9"/>
                </a:lnTo>
                <a:lnTo>
                  <a:pt x="810" y="9"/>
                </a:lnTo>
                <a:lnTo>
                  <a:pt x="797" y="7"/>
                </a:lnTo>
                <a:lnTo>
                  <a:pt x="785" y="7"/>
                </a:lnTo>
                <a:lnTo>
                  <a:pt x="773" y="7"/>
                </a:lnTo>
                <a:lnTo>
                  <a:pt x="760" y="7"/>
                </a:lnTo>
                <a:lnTo>
                  <a:pt x="748" y="9"/>
                </a:lnTo>
                <a:lnTo>
                  <a:pt x="736" y="9"/>
                </a:lnTo>
                <a:lnTo>
                  <a:pt x="724" y="10"/>
                </a:lnTo>
                <a:lnTo>
                  <a:pt x="711" y="10"/>
                </a:lnTo>
                <a:lnTo>
                  <a:pt x="698" y="11"/>
                </a:lnTo>
                <a:lnTo>
                  <a:pt x="685" y="13"/>
                </a:lnTo>
                <a:lnTo>
                  <a:pt x="673" y="14"/>
                </a:lnTo>
                <a:lnTo>
                  <a:pt x="661" y="15"/>
                </a:lnTo>
                <a:lnTo>
                  <a:pt x="648" y="17"/>
                </a:lnTo>
                <a:lnTo>
                  <a:pt x="636" y="20"/>
                </a:lnTo>
                <a:lnTo>
                  <a:pt x="624" y="21"/>
                </a:lnTo>
                <a:lnTo>
                  <a:pt x="611" y="24"/>
                </a:lnTo>
                <a:lnTo>
                  <a:pt x="599" y="26"/>
                </a:lnTo>
                <a:lnTo>
                  <a:pt x="587" y="29"/>
                </a:lnTo>
                <a:lnTo>
                  <a:pt x="575" y="32"/>
                </a:lnTo>
                <a:lnTo>
                  <a:pt x="562" y="35"/>
                </a:lnTo>
                <a:lnTo>
                  <a:pt x="550" y="37"/>
                </a:lnTo>
                <a:lnTo>
                  <a:pt x="538" y="40"/>
                </a:lnTo>
                <a:lnTo>
                  <a:pt x="527" y="44"/>
                </a:lnTo>
                <a:lnTo>
                  <a:pt x="514" y="48"/>
                </a:lnTo>
                <a:lnTo>
                  <a:pt x="502" y="52"/>
                </a:lnTo>
                <a:lnTo>
                  <a:pt x="490" y="55"/>
                </a:lnTo>
                <a:lnTo>
                  <a:pt x="477" y="61"/>
                </a:lnTo>
                <a:lnTo>
                  <a:pt x="467" y="65"/>
                </a:lnTo>
                <a:lnTo>
                  <a:pt x="454" y="69"/>
                </a:lnTo>
                <a:lnTo>
                  <a:pt x="442" y="74"/>
                </a:lnTo>
                <a:lnTo>
                  <a:pt x="430" y="78"/>
                </a:lnTo>
                <a:lnTo>
                  <a:pt x="419" y="84"/>
                </a:lnTo>
                <a:lnTo>
                  <a:pt x="406" y="89"/>
                </a:lnTo>
                <a:lnTo>
                  <a:pt x="395" y="95"/>
                </a:lnTo>
                <a:lnTo>
                  <a:pt x="383" y="100"/>
                </a:lnTo>
                <a:lnTo>
                  <a:pt x="372" y="107"/>
                </a:lnTo>
                <a:lnTo>
                  <a:pt x="360" y="112"/>
                </a:lnTo>
                <a:lnTo>
                  <a:pt x="349" y="119"/>
                </a:lnTo>
                <a:lnTo>
                  <a:pt x="338" y="126"/>
                </a:lnTo>
                <a:lnTo>
                  <a:pt x="326" y="132"/>
                </a:lnTo>
                <a:lnTo>
                  <a:pt x="315" y="140"/>
                </a:lnTo>
                <a:lnTo>
                  <a:pt x="304" y="147"/>
                </a:lnTo>
                <a:lnTo>
                  <a:pt x="293" y="153"/>
                </a:lnTo>
                <a:lnTo>
                  <a:pt x="282" y="162"/>
                </a:lnTo>
                <a:lnTo>
                  <a:pt x="271" y="168"/>
                </a:lnTo>
                <a:lnTo>
                  <a:pt x="260" y="177"/>
                </a:lnTo>
                <a:lnTo>
                  <a:pt x="249" y="185"/>
                </a:lnTo>
                <a:lnTo>
                  <a:pt x="238" y="193"/>
                </a:lnTo>
                <a:lnTo>
                  <a:pt x="227" y="201"/>
                </a:lnTo>
                <a:lnTo>
                  <a:pt x="216" y="211"/>
                </a:lnTo>
                <a:lnTo>
                  <a:pt x="207" y="219"/>
                </a:lnTo>
                <a:lnTo>
                  <a:pt x="196" y="229"/>
                </a:lnTo>
                <a:lnTo>
                  <a:pt x="185" y="238"/>
                </a:lnTo>
                <a:lnTo>
                  <a:pt x="175" y="246"/>
                </a:lnTo>
                <a:lnTo>
                  <a:pt x="164" y="257"/>
                </a:lnTo>
                <a:lnTo>
                  <a:pt x="155" y="267"/>
                </a:lnTo>
                <a:lnTo>
                  <a:pt x="145" y="276"/>
                </a:lnTo>
                <a:lnTo>
                  <a:pt x="136" y="287"/>
                </a:lnTo>
                <a:lnTo>
                  <a:pt x="125" y="298"/>
                </a:lnTo>
                <a:lnTo>
                  <a:pt x="115" y="308"/>
                </a:lnTo>
                <a:lnTo>
                  <a:pt x="106" y="320"/>
                </a:lnTo>
                <a:lnTo>
                  <a:pt x="96" y="331"/>
                </a:lnTo>
                <a:lnTo>
                  <a:pt x="88" y="342"/>
                </a:lnTo>
                <a:lnTo>
                  <a:pt x="78" y="354"/>
                </a:lnTo>
                <a:lnTo>
                  <a:pt x="78" y="353"/>
                </a:lnTo>
                <a:close/>
                <a:moveTo>
                  <a:pt x="73" y="350"/>
                </a:moveTo>
                <a:lnTo>
                  <a:pt x="73" y="350"/>
                </a:lnTo>
                <a:lnTo>
                  <a:pt x="73" y="349"/>
                </a:lnTo>
                <a:lnTo>
                  <a:pt x="73" y="350"/>
                </a:lnTo>
                <a:close/>
                <a:moveTo>
                  <a:pt x="9" y="621"/>
                </a:moveTo>
                <a:lnTo>
                  <a:pt x="2" y="621"/>
                </a:lnTo>
                <a:lnTo>
                  <a:pt x="2" y="610"/>
                </a:lnTo>
                <a:lnTo>
                  <a:pt x="2" y="599"/>
                </a:lnTo>
                <a:lnTo>
                  <a:pt x="3" y="588"/>
                </a:lnTo>
                <a:lnTo>
                  <a:pt x="3" y="577"/>
                </a:lnTo>
                <a:lnTo>
                  <a:pt x="5" y="567"/>
                </a:lnTo>
                <a:lnTo>
                  <a:pt x="6" y="556"/>
                </a:lnTo>
                <a:lnTo>
                  <a:pt x="6" y="547"/>
                </a:lnTo>
                <a:lnTo>
                  <a:pt x="7" y="537"/>
                </a:lnTo>
                <a:lnTo>
                  <a:pt x="9" y="528"/>
                </a:lnTo>
                <a:lnTo>
                  <a:pt x="11" y="518"/>
                </a:lnTo>
                <a:lnTo>
                  <a:pt x="13" y="510"/>
                </a:lnTo>
                <a:lnTo>
                  <a:pt x="14" y="500"/>
                </a:lnTo>
                <a:lnTo>
                  <a:pt x="17" y="492"/>
                </a:lnTo>
                <a:lnTo>
                  <a:pt x="18" y="483"/>
                </a:lnTo>
                <a:lnTo>
                  <a:pt x="21" y="474"/>
                </a:lnTo>
                <a:lnTo>
                  <a:pt x="24" y="466"/>
                </a:lnTo>
                <a:lnTo>
                  <a:pt x="25" y="458"/>
                </a:lnTo>
                <a:lnTo>
                  <a:pt x="28" y="450"/>
                </a:lnTo>
                <a:lnTo>
                  <a:pt x="31" y="442"/>
                </a:lnTo>
                <a:lnTo>
                  <a:pt x="33" y="435"/>
                </a:lnTo>
                <a:lnTo>
                  <a:pt x="36" y="427"/>
                </a:lnTo>
                <a:lnTo>
                  <a:pt x="39" y="420"/>
                </a:lnTo>
                <a:lnTo>
                  <a:pt x="43" y="412"/>
                </a:lnTo>
                <a:lnTo>
                  <a:pt x="46" y="405"/>
                </a:lnTo>
                <a:lnTo>
                  <a:pt x="52" y="390"/>
                </a:lnTo>
                <a:lnTo>
                  <a:pt x="58" y="376"/>
                </a:lnTo>
                <a:lnTo>
                  <a:pt x="65" y="362"/>
                </a:lnTo>
                <a:lnTo>
                  <a:pt x="73" y="350"/>
                </a:lnTo>
                <a:lnTo>
                  <a:pt x="78" y="353"/>
                </a:lnTo>
                <a:lnTo>
                  <a:pt x="72" y="367"/>
                </a:lnTo>
                <a:lnTo>
                  <a:pt x="65" y="380"/>
                </a:lnTo>
                <a:lnTo>
                  <a:pt x="58" y="394"/>
                </a:lnTo>
                <a:lnTo>
                  <a:pt x="51" y="408"/>
                </a:lnTo>
                <a:lnTo>
                  <a:pt x="48" y="414"/>
                </a:lnTo>
                <a:lnTo>
                  <a:pt x="46" y="421"/>
                </a:lnTo>
                <a:lnTo>
                  <a:pt x="43" y="429"/>
                </a:lnTo>
                <a:lnTo>
                  <a:pt x="40" y="436"/>
                </a:lnTo>
                <a:lnTo>
                  <a:pt x="37" y="444"/>
                </a:lnTo>
                <a:lnTo>
                  <a:pt x="35" y="453"/>
                </a:lnTo>
                <a:lnTo>
                  <a:pt x="32" y="459"/>
                </a:lnTo>
                <a:lnTo>
                  <a:pt x="29" y="468"/>
                </a:lnTo>
                <a:lnTo>
                  <a:pt x="28" y="476"/>
                </a:lnTo>
                <a:lnTo>
                  <a:pt x="25" y="485"/>
                </a:lnTo>
                <a:lnTo>
                  <a:pt x="24" y="494"/>
                </a:lnTo>
                <a:lnTo>
                  <a:pt x="21" y="502"/>
                </a:lnTo>
                <a:lnTo>
                  <a:pt x="20" y="511"/>
                </a:lnTo>
                <a:lnTo>
                  <a:pt x="18" y="520"/>
                </a:lnTo>
                <a:lnTo>
                  <a:pt x="16" y="529"/>
                </a:lnTo>
                <a:lnTo>
                  <a:pt x="14" y="539"/>
                </a:lnTo>
                <a:lnTo>
                  <a:pt x="13" y="548"/>
                </a:lnTo>
                <a:lnTo>
                  <a:pt x="13" y="558"/>
                </a:lnTo>
                <a:lnTo>
                  <a:pt x="11" y="567"/>
                </a:lnTo>
                <a:lnTo>
                  <a:pt x="10" y="578"/>
                </a:lnTo>
                <a:lnTo>
                  <a:pt x="10" y="588"/>
                </a:lnTo>
                <a:lnTo>
                  <a:pt x="9" y="599"/>
                </a:lnTo>
                <a:lnTo>
                  <a:pt x="9" y="610"/>
                </a:lnTo>
                <a:lnTo>
                  <a:pt x="9" y="621"/>
                </a:lnTo>
                <a:close/>
                <a:moveTo>
                  <a:pt x="9" y="621"/>
                </a:moveTo>
                <a:lnTo>
                  <a:pt x="9" y="621"/>
                </a:lnTo>
                <a:close/>
                <a:moveTo>
                  <a:pt x="160" y="808"/>
                </a:moveTo>
                <a:lnTo>
                  <a:pt x="160" y="813"/>
                </a:lnTo>
                <a:lnTo>
                  <a:pt x="159" y="813"/>
                </a:lnTo>
                <a:lnTo>
                  <a:pt x="148" y="809"/>
                </a:lnTo>
                <a:lnTo>
                  <a:pt x="139" y="805"/>
                </a:lnTo>
                <a:lnTo>
                  <a:pt x="130" y="801"/>
                </a:lnTo>
                <a:lnTo>
                  <a:pt x="121" y="797"/>
                </a:lnTo>
                <a:lnTo>
                  <a:pt x="113" y="791"/>
                </a:lnTo>
                <a:lnTo>
                  <a:pt x="104" y="787"/>
                </a:lnTo>
                <a:lnTo>
                  <a:pt x="96" y="782"/>
                </a:lnTo>
                <a:lnTo>
                  <a:pt x="89" y="778"/>
                </a:lnTo>
                <a:lnTo>
                  <a:pt x="81" y="772"/>
                </a:lnTo>
                <a:lnTo>
                  <a:pt x="74" y="767"/>
                </a:lnTo>
                <a:lnTo>
                  <a:pt x="67" y="761"/>
                </a:lnTo>
                <a:lnTo>
                  <a:pt x="62" y="756"/>
                </a:lnTo>
                <a:lnTo>
                  <a:pt x="55" y="750"/>
                </a:lnTo>
                <a:lnTo>
                  <a:pt x="50" y="745"/>
                </a:lnTo>
                <a:lnTo>
                  <a:pt x="44" y="739"/>
                </a:lnTo>
                <a:lnTo>
                  <a:pt x="39" y="733"/>
                </a:lnTo>
                <a:lnTo>
                  <a:pt x="35" y="727"/>
                </a:lnTo>
                <a:lnTo>
                  <a:pt x="29" y="720"/>
                </a:lnTo>
                <a:lnTo>
                  <a:pt x="25" y="715"/>
                </a:lnTo>
                <a:lnTo>
                  <a:pt x="22" y="708"/>
                </a:lnTo>
                <a:lnTo>
                  <a:pt x="18" y="701"/>
                </a:lnTo>
                <a:lnTo>
                  <a:pt x="16" y="694"/>
                </a:lnTo>
                <a:lnTo>
                  <a:pt x="13" y="688"/>
                </a:lnTo>
                <a:lnTo>
                  <a:pt x="10" y="681"/>
                </a:lnTo>
                <a:lnTo>
                  <a:pt x="7" y="674"/>
                </a:lnTo>
                <a:lnTo>
                  <a:pt x="6" y="667"/>
                </a:lnTo>
                <a:lnTo>
                  <a:pt x="5" y="659"/>
                </a:lnTo>
                <a:lnTo>
                  <a:pt x="3" y="652"/>
                </a:lnTo>
                <a:lnTo>
                  <a:pt x="2" y="644"/>
                </a:lnTo>
                <a:lnTo>
                  <a:pt x="2" y="637"/>
                </a:lnTo>
                <a:lnTo>
                  <a:pt x="0" y="629"/>
                </a:lnTo>
                <a:lnTo>
                  <a:pt x="2" y="621"/>
                </a:lnTo>
                <a:lnTo>
                  <a:pt x="9" y="621"/>
                </a:lnTo>
                <a:lnTo>
                  <a:pt x="7" y="629"/>
                </a:lnTo>
                <a:lnTo>
                  <a:pt x="9" y="636"/>
                </a:lnTo>
                <a:lnTo>
                  <a:pt x="9" y="644"/>
                </a:lnTo>
                <a:lnTo>
                  <a:pt x="10" y="651"/>
                </a:lnTo>
                <a:lnTo>
                  <a:pt x="11" y="657"/>
                </a:lnTo>
                <a:lnTo>
                  <a:pt x="13" y="664"/>
                </a:lnTo>
                <a:lnTo>
                  <a:pt x="14" y="671"/>
                </a:lnTo>
                <a:lnTo>
                  <a:pt x="17" y="678"/>
                </a:lnTo>
                <a:lnTo>
                  <a:pt x="18" y="685"/>
                </a:lnTo>
                <a:lnTo>
                  <a:pt x="21" y="692"/>
                </a:lnTo>
                <a:lnTo>
                  <a:pt x="25" y="698"/>
                </a:lnTo>
                <a:lnTo>
                  <a:pt x="28" y="704"/>
                </a:lnTo>
                <a:lnTo>
                  <a:pt x="32" y="711"/>
                </a:lnTo>
                <a:lnTo>
                  <a:pt x="36" y="716"/>
                </a:lnTo>
                <a:lnTo>
                  <a:pt x="40" y="723"/>
                </a:lnTo>
                <a:lnTo>
                  <a:pt x="44" y="728"/>
                </a:lnTo>
                <a:lnTo>
                  <a:pt x="50" y="734"/>
                </a:lnTo>
                <a:lnTo>
                  <a:pt x="55" y="739"/>
                </a:lnTo>
                <a:lnTo>
                  <a:pt x="61" y="746"/>
                </a:lnTo>
                <a:lnTo>
                  <a:pt x="66" y="750"/>
                </a:lnTo>
                <a:lnTo>
                  <a:pt x="72" y="756"/>
                </a:lnTo>
                <a:lnTo>
                  <a:pt x="78" y="761"/>
                </a:lnTo>
                <a:lnTo>
                  <a:pt x="85" y="767"/>
                </a:lnTo>
                <a:lnTo>
                  <a:pt x="92" y="772"/>
                </a:lnTo>
                <a:lnTo>
                  <a:pt x="100" y="776"/>
                </a:lnTo>
                <a:lnTo>
                  <a:pt x="107" y="782"/>
                </a:lnTo>
                <a:lnTo>
                  <a:pt x="115" y="786"/>
                </a:lnTo>
                <a:lnTo>
                  <a:pt x="125" y="790"/>
                </a:lnTo>
                <a:lnTo>
                  <a:pt x="133" y="795"/>
                </a:lnTo>
                <a:lnTo>
                  <a:pt x="143" y="800"/>
                </a:lnTo>
                <a:lnTo>
                  <a:pt x="151" y="804"/>
                </a:lnTo>
                <a:lnTo>
                  <a:pt x="160" y="808"/>
                </a:lnTo>
                <a:close/>
                <a:moveTo>
                  <a:pt x="160" y="813"/>
                </a:moveTo>
                <a:lnTo>
                  <a:pt x="159" y="813"/>
                </a:lnTo>
                <a:lnTo>
                  <a:pt x="160" y="813"/>
                </a:lnTo>
                <a:close/>
              </a:path>
            </a:pathLst>
          </a:custGeom>
          <a:solidFill>
            <a:srgbClr val="92D05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a:solidFill>
                <a:sysClr val="windowText" lastClr="000000"/>
              </a:solidFill>
              <a:latin typeface="Bookman Old Style" pitchFamily="18" charset="0"/>
            </a:endParaRPr>
          </a:p>
        </p:txBody>
      </p:sp>
      <p:sp>
        <p:nvSpPr>
          <p:cNvPr id="61" name="Freeform 189"/>
          <p:cNvSpPr>
            <a:spLocks noEditPoints="1"/>
          </p:cNvSpPr>
          <p:nvPr/>
        </p:nvSpPr>
        <p:spPr bwMode="auto">
          <a:xfrm>
            <a:off x="1127531" y="1150156"/>
            <a:ext cx="2732576" cy="1511650"/>
          </a:xfrm>
          <a:custGeom>
            <a:avLst/>
            <a:gdLst>
              <a:gd name="T0" fmla="*/ 2147483647 w 1856"/>
              <a:gd name="T1" fmla="*/ 2147483647 h 1034"/>
              <a:gd name="T2" fmla="*/ 2147483647 w 1856"/>
              <a:gd name="T3" fmla="*/ 2147483647 h 1034"/>
              <a:gd name="T4" fmla="*/ 2147483647 w 1856"/>
              <a:gd name="T5" fmla="*/ 2147483647 h 1034"/>
              <a:gd name="T6" fmla="*/ 2147483647 w 1856"/>
              <a:gd name="T7" fmla="*/ 2147483647 h 1034"/>
              <a:gd name="T8" fmla="*/ 2147483647 w 1856"/>
              <a:gd name="T9" fmla="*/ 2147483647 h 1034"/>
              <a:gd name="T10" fmla="*/ 2147483647 w 1856"/>
              <a:gd name="T11" fmla="*/ 2147483647 h 1034"/>
              <a:gd name="T12" fmla="*/ 2147483647 w 1856"/>
              <a:gd name="T13" fmla="*/ 2147483647 h 1034"/>
              <a:gd name="T14" fmla="*/ 2147483647 w 1856"/>
              <a:gd name="T15" fmla="*/ 2147483647 h 1034"/>
              <a:gd name="T16" fmla="*/ 2147483647 w 1856"/>
              <a:gd name="T17" fmla="*/ 2147483647 h 1034"/>
              <a:gd name="T18" fmla="*/ 2147483647 w 1856"/>
              <a:gd name="T19" fmla="*/ 2147483647 h 1034"/>
              <a:gd name="T20" fmla="*/ 2147483647 w 1856"/>
              <a:gd name="T21" fmla="*/ 2147483647 h 1034"/>
              <a:gd name="T22" fmla="*/ 2147483647 w 1856"/>
              <a:gd name="T23" fmla="*/ 2147483647 h 1034"/>
              <a:gd name="T24" fmla="*/ 2147483647 w 1856"/>
              <a:gd name="T25" fmla="*/ 2147483647 h 1034"/>
              <a:gd name="T26" fmla="*/ 2147483647 w 1856"/>
              <a:gd name="T27" fmla="*/ 2147483647 h 1034"/>
              <a:gd name="T28" fmla="*/ 2147483647 w 1856"/>
              <a:gd name="T29" fmla="*/ 2147483647 h 1034"/>
              <a:gd name="T30" fmla="*/ 2147483647 w 1856"/>
              <a:gd name="T31" fmla="*/ 2147483647 h 1034"/>
              <a:gd name="T32" fmla="*/ 2147483647 w 1856"/>
              <a:gd name="T33" fmla="*/ 2147483647 h 1034"/>
              <a:gd name="T34" fmla="*/ 2147483647 w 1856"/>
              <a:gd name="T35" fmla="*/ 2147483647 h 1034"/>
              <a:gd name="T36" fmla="*/ 2147483647 w 1856"/>
              <a:gd name="T37" fmla="*/ 2147483647 h 1034"/>
              <a:gd name="T38" fmla="*/ 2147483647 w 1856"/>
              <a:gd name="T39" fmla="*/ 2147483647 h 1034"/>
              <a:gd name="T40" fmla="*/ 2147483647 w 1856"/>
              <a:gd name="T41" fmla="*/ 2147483647 h 1034"/>
              <a:gd name="T42" fmla="*/ 2147483647 w 1856"/>
              <a:gd name="T43" fmla="*/ 2147483647 h 1034"/>
              <a:gd name="T44" fmla="*/ 2147483647 w 1856"/>
              <a:gd name="T45" fmla="*/ 2147483647 h 1034"/>
              <a:gd name="T46" fmla="*/ 2147483647 w 1856"/>
              <a:gd name="T47" fmla="*/ 2147483647 h 1034"/>
              <a:gd name="T48" fmla="*/ 2147483647 w 1856"/>
              <a:gd name="T49" fmla="*/ 2147483647 h 1034"/>
              <a:gd name="T50" fmla="*/ 2147483647 w 1856"/>
              <a:gd name="T51" fmla="*/ 2147483647 h 1034"/>
              <a:gd name="T52" fmla="*/ 2147483647 w 1856"/>
              <a:gd name="T53" fmla="*/ 2147483647 h 1034"/>
              <a:gd name="T54" fmla="*/ 2147483647 w 1856"/>
              <a:gd name="T55" fmla="*/ 2147483647 h 1034"/>
              <a:gd name="T56" fmla="*/ 2147483647 w 1856"/>
              <a:gd name="T57" fmla="*/ 2147483647 h 1034"/>
              <a:gd name="T58" fmla="*/ 2147483647 w 1856"/>
              <a:gd name="T59" fmla="*/ 2147483647 h 1034"/>
              <a:gd name="T60" fmla="*/ 2147483647 w 1856"/>
              <a:gd name="T61" fmla="*/ 2147483647 h 1034"/>
              <a:gd name="T62" fmla="*/ 2147483647 w 1856"/>
              <a:gd name="T63" fmla="*/ 2147483647 h 1034"/>
              <a:gd name="T64" fmla="*/ 2147483647 w 1856"/>
              <a:gd name="T65" fmla="*/ 2147483647 h 1034"/>
              <a:gd name="T66" fmla="*/ 2147483647 w 1856"/>
              <a:gd name="T67" fmla="*/ 2147483647 h 1034"/>
              <a:gd name="T68" fmla="*/ 2147483647 w 1856"/>
              <a:gd name="T69" fmla="*/ 2147483647 h 1034"/>
              <a:gd name="T70" fmla="*/ 2147483647 w 1856"/>
              <a:gd name="T71" fmla="*/ 2147483647 h 1034"/>
              <a:gd name="T72" fmla="*/ 2147483647 w 1856"/>
              <a:gd name="T73" fmla="*/ 2147483647 h 1034"/>
              <a:gd name="T74" fmla="*/ 2147483647 w 1856"/>
              <a:gd name="T75" fmla="*/ 2147483647 h 1034"/>
              <a:gd name="T76" fmla="*/ 2147483647 w 1856"/>
              <a:gd name="T77" fmla="*/ 2147483647 h 1034"/>
              <a:gd name="T78" fmla="*/ 2147483647 w 1856"/>
              <a:gd name="T79" fmla="*/ 2147483647 h 1034"/>
              <a:gd name="T80" fmla="*/ 2147483647 w 1856"/>
              <a:gd name="T81" fmla="*/ 2147483647 h 1034"/>
              <a:gd name="T82" fmla="*/ 2147483647 w 1856"/>
              <a:gd name="T83" fmla="*/ 2147483647 h 1034"/>
              <a:gd name="T84" fmla="*/ 2147483647 w 1856"/>
              <a:gd name="T85" fmla="*/ 2147483647 h 1034"/>
              <a:gd name="T86" fmla="*/ 2147483647 w 1856"/>
              <a:gd name="T87" fmla="*/ 2147483647 h 1034"/>
              <a:gd name="T88" fmla="*/ 2147483647 w 1856"/>
              <a:gd name="T89" fmla="*/ 2147483647 h 1034"/>
              <a:gd name="T90" fmla="*/ 2147483647 w 1856"/>
              <a:gd name="T91" fmla="*/ 2147483647 h 1034"/>
              <a:gd name="T92" fmla="*/ 0 w 1856"/>
              <a:gd name="T93" fmla="*/ 2147483647 h 1034"/>
              <a:gd name="T94" fmla="*/ 2147483647 w 1856"/>
              <a:gd name="T95" fmla="*/ 2147483647 h 1034"/>
              <a:gd name="T96" fmla="*/ 2147483647 w 1856"/>
              <a:gd name="T97" fmla="*/ 2147483647 h 1034"/>
              <a:gd name="T98" fmla="*/ 2147483647 w 1856"/>
              <a:gd name="T99" fmla="*/ 2147483647 h 1034"/>
              <a:gd name="T100" fmla="*/ 2147483647 w 1856"/>
              <a:gd name="T101" fmla="*/ 2147483647 h 1034"/>
              <a:gd name="T102" fmla="*/ 2147483647 w 1856"/>
              <a:gd name="T103" fmla="*/ 2147483647 h 1034"/>
              <a:gd name="T104" fmla="*/ 2147483647 w 1856"/>
              <a:gd name="T105" fmla="*/ 2147483647 h 1034"/>
              <a:gd name="T106" fmla="*/ 2147483647 w 1856"/>
              <a:gd name="T107" fmla="*/ 2147483647 h 1034"/>
              <a:gd name="T108" fmla="*/ 2147483647 w 1856"/>
              <a:gd name="T109" fmla="*/ 2147483647 h 1034"/>
              <a:gd name="T110" fmla="*/ 2147483647 w 1856"/>
              <a:gd name="T111" fmla="*/ 2147483647 h 1034"/>
              <a:gd name="T112" fmla="*/ 2147483647 w 1856"/>
              <a:gd name="T113" fmla="*/ 2147483647 h 1034"/>
              <a:gd name="T114" fmla="*/ 0 w 1856"/>
              <a:gd name="T115" fmla="*/ 2147483647 h 1034"/>
              <a:gd name="T116" fmla="*/ 2147483647 w 1856"/>
              <a:gd name="T117" fmla="*/ 2147483647 h 1034"/>
              <a:gd name="T118" fmla="*/ 2147483647 w 1856"/>
              <a:gd name="T119" fmla="*/ 2147483647 h 1034"/>
              <a:gd name="T120" fmla="*/ 2147483647 w 1856"/>
              <a:gd name="T121" fmla="*/ 2147483647 h 1034"/>
              <a:gd name="T122" fmla="*/ 2147483647 w 1856"/>
              <a:gd name="T123" fmla="*/ 2147483647 h 10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56"/>
              <a:gd name="T187" fmla="*/ 0 h 1034"/>
              <a:gd name="T188" fmla="*/ 1856 w 1856"/>
              <a:gd name="T189" fmla="*/ 1034 h 10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56" h="1034">
                <a:moveTo>
                  <a:pt x="1588" y="1025"/>
                </a:moveTo>
                <a:lnTo>
                  <a:pt x="1587" y="1025"/>
                </a:lnTo>
                <a:lnTo>
                  <a:pt x="186" y="1034"/>
                </a:lnTo>
                <a:lnTo>
                  <a:pt x="186" y="1029"/>
                </a:lnTo>
                <a:lnTo>
                  <a:pt x="1587" y="1018"/>
                </a:lnTo>
                <a:lnTo>
                  <a:pt x="1588" y="1025"/>
                </a:lnTo>
                <a:close/>
                <a:moveTo>
                  <a:pt x="1588" y="1025"/>
                </a:moveTo>
                <a:lnTo>
                  <a:pt x="1587" y="1025"/>
                </a:lnTo>
                <a:lnTo>
                  <a:pt x="1588" y="1025"/>
                </a:lnTo>
                <a:close/>
                <a:moveTo>
                  <a:pt x="1847" y="847"/>
                </a:moveTo>
                <a:lnTo>
                  <a:pt x="1853" y="848"/>
                </a:lnTo>
                <a:lnTo>
                  <a:pt x="1852" y="848"/>
                </a:lnTo>
                <a:lnTo>
                  <a:pt x="1849" y="859"/>
                </a:lnTo>
                <a:lnTo>
                  <a:pt x="1845" y="867"/>
                </a:lnTo>
                <a:lnTo>
                  <a:pt x="1841" y="877"/>
                </a:lnTo>
                <a:lnTo>
                  <a:pt x="1837" y="886"/>
                </a:lnTo>
                <a:lnTo>
                  <a:pt x="1833" y="895"/>
                </a:lnTo>
                <a:lnTo>
                  <a:pt x="1827" y="903"/>
                </a:lnTo>
                <a:lnTo>
                  <a:pt x="1822" y="911"/>
                </a:lnTo>
                <a:lnTo>
                  <a:pt x="1817" y="919"/>
                </a:lnTo>
                <a:lnTo>
                  <a:pt x="1811" y="926"/>
                </a:lnTo>
                <a:lnTo>
                  <a:pt x="1804" y="933"/>
                </a:lnTo>
                <a:lnTo>
                  <a:pt x="1797" y="941"/>
                </a:lnTo>
                <a:lnTo>
                  <a:pt x="1791" y="947"/>
                </a:lnTo>
                <a:lnTo>
                  <a:pt x="1784" y="953"/>
                </a:lnTo>
                <a:lnTo>
                  <a:pt x="1776" y="960"/>
                </a:lnTo>
                <a:lnTo>
                  <a:pt x="1769" y="966"/>
                </a:lnTo>
                <a:lnTo>
                  <a:pt x="1760" y="971"/>
                </a:lnTo>
                <a:lnTo>
                  <a:pt x="1751" y="977"/>
                </a:lnTo>
                <a:lnTo>
                  <a:pt x="1743" y="982"/>
                </a:lnTo>
                <a:lnTo>
                  <a:pt x="1733" y="986"/>
                </a:lnTo>
                <a:lnTo>
                  <a:pt x="1725" y="992"/>
                </a:lnTo>
                <a:lnTo>
                  <a:pt x="1714" y="996"/>
                </a:lnTo>
                <a:lnTo>
                  <a:pt x="1704" y="1000"/>
                </a:lnTo>
                <a:lnTo>
                  <a:pt x="1695" y="1004"/>
                </a:lnTo>
                <a:lnTo>
                  <a:pt x="1684" y="1007"/>
                </a:lnTo>
                <a:lnTo>
                  <a:pt x="1673" y="1010"/>
                </a:lnTo>
                <a:lnTo>
                  <a:pt x="1662" y="1014"/>
                </a:lnTo>
                <a:lnTo>
                  <a:pt x="1650" y="1016"/>
                </a:lnTo>
                <a:lnTo>
                  <a:pt x="1637" y="1018"/>
                </a:lnTo>
                <a:lnTo>
                  <a:pt x="1627" y="1020"/>
                </a:lnTo>
                <a:lnTo>
                  <a:pt x="1613" y="1022"/>
                </a:lnTo>
                <a:lnTo>
                  <a:pt x="1601" y="1023"/>
                </a:lnTo>
                <a:lnTo>
                  <a:pt x="1588" y="1025"/>
                </a:lnTo>
                <a:lnTo>
                  <a:pt x="1587" y="1018"/>
                </a:lnTo>
                <a:lnTo>
                  <a:pt x="1601" y="1016"/>
                </a:lnTo>
                <a:lnTo>
                  <a:pt x="1613" y="1015"/>
                </a:lnTo>
                <a:lnTo>
                  <a:pt x="1625" y="1014"/>
                </a:lnTo>
                <a:lnTo>
                  <a:pt x="1637" y="1011"/>
                </a:lnTo>
                <a:lnTo>
                  <a:pt x="1648" y="1010"/>
                </a:lnTo>
                <a:lnTo>
                  <a:pt x="1659" y="1007"/>
                </a:lnTo>
                <a:lnTo>
                  <a:pt x="1670" y="1004"/>
                </a:lnTo>
                <a:lnTo>
                  <a:pt x="1681" y="1000"/>
                </a:lnTo>
                <a:lnTo>
                  <a:pt x="1692" y="997"/>
                </a:lnTo>
                <a:lnTo>
                  <a:pt x="1702" y="993"/>
                </a:lnTo>
                <a:lnTo>
                  <a:pt x="1713" y="989"/>
                </a:lnTo>
                <a:lnTo>
                  <a:pt x="1721" y="985"/>
                </a:lnTo>
                <a:lnTo>
                  <a:pt x="1730" y="981"/>
                </a:lnTo>
                <a:lnTo>
                  <a:pt x="1740" y="975"/>
                </a:lnTo>
                <a:lnTo>
                  <a:pt x="1748" y="971"/>
                </a:lnTo>
                <a:lnTo>
                  <a:pt x="1756" y="966"/>
                </a:lnTo>
                <a:lnTo>
                  <a:pt x="1765" y="960"/>
                </a:lnTo>
                <a:lnTo>
                  <a:pt x="1771" y="955"/>
                </a:lnTo>
                <a:lnTo>
                  <a:pt x="1780" y="948"/>
                </a:lnTo>
                <a:lnTo>
                  <a:pt x="1786" y="943"/>
                </a:lnTo>
                <a:lnTo>
                  <a:pt x="1793" y="936"/>
                </a:lnTo>
                <a:lnTo>
                  <a:pt x="1799" y="929"/>
                </a:lnTo>
                <a:lnTo>
                  <a:pt x="1806" y="922"/>
                </a:lnTo>
                <a:lnTo>
                  <a:pt x="1811" y="915"/>
                </a:lnTo>
                <a:lnTo>
                  <a:pt x="1817" y="907"/>
                </a:lnTo>
                <a:lnTo>
                  <a:pt x="1822" y="899"/>
                </a:lnTo>
                <a:lnTo>
                  <a:pt x="1826" y="891"/>
                </a:lnTo>
                <a:lnTo>
                  <a:pt x="1832" y="882"/>
                </a:lnTo>
                <a:lnTo>
                  <a:pt x="1836" y="874"/>
                </a:lnTo>
                <a:lnTo>
                  <a:pt x="1840" y="865"/>
                </a:lnTo>
                <a:lnTo>
                  <a:pt x="1842" y="856"/>
                </a:lnTo>
                <a:lnTo>
                  <a:pt x="1847" y="847"/>
                </a:lnTo>
                <a:close/>
                <a:moveTo>
                  <a:pt x="1853" y="848"/>
                </a:moveTo>
                <a:lnTo>
                  <a:pt x="1853" y="848"/>
                </a:lnTo>
                <a:lnTo>
                  <a:pt x="1852" y="848"/>
                </a:lnTo>
                <a:lnTo>
                  <a:pt x="1853" y="848"/>
                </a:lnTo>
                <a:close/>
                <a:moveTo>
                  <a:pt x="1751" y="430"/>
                </a:moveTo>
                <a:lnTo>
                  <a:pt x="1756" y="426"/>
                </a:lnTo>
                <a:lnTo>
                  <a:pt x="1758" y="426"/>
                </a:lnTo>
                <a:lnTo>
                  <a:pt x="1765" y="439"/>
                </a:lnTo>
                <a:lnTo>
                  <a:pt x="1771" y="452"/>
                </a:lnTo>
                <a:lnTo>
                  <a:pt x="1778" y="465"/>
                </a:lnTo>
                <a:lnTo>
                  <a:pt x="1785" y="479"/>
                </a:lnTo>
                <a:lnTo>
                  <a:pt x="1791" y="491"/>
                </a:lnTo>
                <a:lnTo>
                  <a:pt x="1797" y="505"/>
                </a:lnTo>
                <a:lnTo>
                  <a:pt x="1803" y="519"/>
                </a:lnTo>
                <a:lnTo>
                  <a:pt x="1808" y="531"/>
                </a:lnTo>
                <a:lnTo>
                  <a:pt x="1812" y="545"/>
                </a:lnTo>
                <a:lnTo>
                  <a:pt x="1818" y="557"/>
                </a:lnTo>
                <a:lnTo>
                  <a:pt x="1822" y="571"/>
                </a:lnTo>
                <a:lnTo>
                  <a:pt x="1826" y="584"/>
                </a:lnTo>
                <a:lnTo>
                  <a:pt x="1830" y="597"/>
                </a:lnTo>
                <a:lnTo>
                  <a:pt x="1834" y="610"/>
                </a:lnTo>
                <a:lnTo>
                  <a:pt x="1838" y="624"/>
                </a:lnTo>
                <a:lnTo>
                  <a:pt x="1841" y="636"/>
                </a:lnTo>
                <a:lnTo>
                  <a:pt x="1844" y="650"/>
                </a:lnTo>
                <a:lnTo>
                  <a:pt x="1847" y="664"/>
                </a:lnTo>
                <a:lnTo>
                  <a:pt x="1848" y="676"/>
                </a:lnTo>
                <a:lnTo>
                  <a:pt x="1851" y="690"/>
                </a:lnTo>
                <a:lnTo>
                  <a:pt x="1852" y="703"/>
                </a:lnTo>
                <a:lnTo>
                  <a:pt x="1853" y="716"/>
                </a:lnTo>
                <a:lnTo>
                  <a:pt x="1855" y="729"/>
                </a:lnTo>
                <a:lnTo>
                  <a:pt x="1856" y="743"/>
                </a:lnTo>
                <a:lnTo>
                  <a:pt x="1856" y="755"/>
                </a:lnTo>
                <a:lnTo>
                  <a:pt x="1856" y="769"/>
                </a:lnTo>
                <a:lnTo>
                  <a:pt x="1856" y="783"/>
                </a:lnTo>
                <a:lnTo>
                  <a:pt x="1856" y="795"/>
                </a:lnTo>
                <a:lnTo>
                  <a:pt x="1856" y="809"/>
                </a:lnTo>
                <a:lnTo>
                  <a:pt x="1855" y="822"/>
                </a:lnTo>
                <a:lnTo>
                  <a:pt x="1855" y="835"/>
                </a:lnTo>
                <a:lnTo>
                  <a:pt x="1853" y="848"/>
                </a:lnTo>
                <a:lnTo>
                  <a:pt x="1847" y="847"/>
                </a:lnTo>
                <a:lnTo>
                  <a:pt x="1848" y="835"/>
                </a:lnTo>
                <a:lnTo>
                  <a:pt x="1848" y="821"/>
                </a:lnTo>
                <a:lnTo>
                  <a:pt x="1849" y="809"/>
                </a:lnTo>
                <a:lnTo>
                  <a:pt x="1849" y="795"/>
                </a:lnTo>
                <a:lnTo>
                  <a:pt x="1851" y="783"/>
                </a:lnTo>
                <a:lnTo>
                  <a:pt x="1849" y="769"/>
                </a:lnTo>
                <a:lnTo>
                  <a:pt x="1849" y="757"/>
                </a:lnTo>
                <a:lnTo>
                  <a:pt x="1849" y="743"/>
                </a:lnTo>
                <a:lnTo>
                  <a:pt x="1848" y="729"/>
                </a:lnTo>
                <a:lnTo>
                  <a:pt x="1847" y="717"/>
                </a:lnTo>
                <a:lnTo>
                  <a:pt x="1845" y="703"/>
                </a:lnTo>
                <a:lnTo>
                  <a:pt x="1844" y="691"/>
                </a:lnTo>
                <a:lnTo>
                  <a:pt x="1842" y="677"/>
                </a:lnTo>
                <a:lnTo>
                  <a:pt x="1840" y="665"/>
                </a:lnTo>
                <a:lnTo>
                  <a:pt x="1837" y="651"/>
                </a:lnTo>
                <a:lnTo>
                  <a:pt x="1834" y="638"/>
                </a:lnTo>
                <a:lnTo>
                  <a:pt x="1832" y="625"/>
                </a:lnTo>
                <a:lnTo>
                  <a:pt x="1827" y="612"/>
                </a:lnTo>
                <a:lnTo>
                  <a:pt x="1825" y="599"/>
                </a:lnTo>
                <a:lnTo>
                  <a:pt x="1821" y="586"/>
                </a:lnTo>
                <a:lnTo>
                  <a:pt x="1817" y="573"/>
                </a:lnTo>
                <a:lnTo>
                  <a:pt x="1811" y="560"/>
                </a:lnTo>
                <a:lnTo>
                  <a:pt x="1807" y="547"/>
                </a:lnTo>
                <a:lnTo>
                  <a:pt x="1801" y="534"/>
                </a:lnTo>
                <a:lnTo>
                  <a:pt x="1796" y="520"/>
                </a:lnTo>
                <a:lnTo>
                  <a:pt x="1791" y="508"/>
                </a:lnTo>
                <a:lnTo>
                  <a:pt x="1785" y="494"/>
                </a:lnTo>
                <a:lnTo>
                  <a:pt x="1778" y="482"/>
                </a:lnTo>
                <a:lnTo>
                  <a:pt x="1773" y="468"/>
                </a:lnTo>
                <a:lnTo>
                  <a:pt x="1766" y="456"/>
                </a:lnTo>
                <a:lnTo>
                  <a:pt x="1759" y="442"/>
                </a:lnTo>
                <a:lnTo>
                  <a:pt x="1751" y="428"/>
                </a:lnTo>
                <a:lnTo>
                  <a:pt x="1751" y="430"/>
                </a:lnTo>
                <a:close/>
                <a:moveTo>
                  <a:pt x="1756" y="426"/>
                </a:moveTo>
                <a:lnTo>
                  <a:pt x="1756" y="426"/>
                </a:lnTo>
                <a:lnTo>
                  <a:pt x="1758" y="426"/>
                </a:lnTo>
                <a:lnTo>
                  <a:pt x="1756" y="426"/>
                </a:lnTo>
                <a:close/>
                <a:moveTo>
                  <a:pt x="89" y="448"/>
                </a:moveTo>
                <a:lnTo>
                  <a:pt x="83" y="445"/>
                </a:lnTo>
                <a:lnTo>
                  <a:pt x="94" y="430"/>
                </a:lnTo>
                <a:lnTo>
                  <a:pt x="105" y="415"/>
                </a:lnTo>
                <a:lnTo>
                  <a:pt x="116" y="401"/>
                </a:lnTo>
                <a:lnTo>
                  <a:pt x="128" y="387"/>
                </a:lnTo>
                <a:lnTo>
                  <a:pt x="139" y="372"/>
                </a:lnTo>
                <a:lnTo>
                  <a:pt x="150" y="360"/>
                </a:lnTo>
                <a:lnTo>
                  <a:pt x="163" y="346"/>
                </a:lnTo>
                <a:lnTo>
                  <a:pt x="175" y="333"/>
                </a:lnTo>
                <a:lnTo>
                  <a:pt x="186" y="320"/>
                </a:lnTo>
                <a:lnTo>
                  <a:pt x="198" y="308"/>
                </a:lnTo>
                <a:lnTo>
                  <a:pt x="210" y="296"/>
                </a:lnTo>
                <a:lnTo>
                  <a:pt x="223" y="284"/>
                </a:lnTo>
                <a:lnTo>
                  <a:pt x="235" y="273"/>
                </a:lnTo>
                <a:lnTo>
                  <a:pt x="247" y="260"/>
                </a:lnTo>
                <a:lnTo>
                  <a:pt x="260" y="249"/>
                </a:lnTo>
                <a:lnTo>
                  <a:pt x="273" y="238"/>
                </a:lnTo>
                <a:lnTo>
                  <a:pt x="286" y="227"/>
                </a:lnTo>
                <a:lnTo>
                  <a:pt x="298" y="218"/>
                </a:lnTo>
                <a:lnTo>
                  <a:pt x="312" y="207"/>
                </a:lnTo>
                <a:lnTo>
                  <a:pt x="324" y="197"/>
                </a:lnTo>
                <a:lnTo>
                  <a:pt x="337" y="188"/>
                </a:lnTo>
                <a:lnTo>
                  <a:pt x="351" y="178"/>
                </a:lnTo>
                <a:lnTo>
                  <a:pt x="363" y="170"/>
                </a:lnTo>
                <a:lnTo>
                  <a:pt x="377" y="160"/>
                </a:lnTo>
                <a:lnTo>
                  <a:pt x="391" y="152"/>
                </a:lnTo>
                <a:lnTo>
                  <a:pt x="404" y="144"/>
                </a:lnTo>
                <a:lnTo>
                  <a:pt x="418" y="136"/>
                </a:lnTo>
                <a:lnTo>
                  <a:pt x="432" y="128"/>
                </a:lnTo>
                <a:lnTo>
                  <a:pt x="445" y="119"/>
                </a:lnTo>
                <a:lnTo>
                  <a:pt x="459" y="113"/>
                </a:lnTo>
                <a:lnTo>
                  <a:pt x="473" y="106"/>
                </a:lnTo>
                <a:lnTo>
                  <a:pt x="486" y="99"/>
                </a:lnTo>
                <a:lnTo>
                  <a:pt x="502" y="92"/>
                </a:lnTo>
                <a:lnTo>
                  <a:pt x="515" y="85"/>
                </a:lnTo>
                <a:lnTo>
                  <a:pt x="529" y="80"/>
                </a:lnTo>
                <a:lnTo>
                  <a:pt x="543" y="74"/>
                </a:lnTo>
                <a:lnTo>
                  <a:pt x="558" y="67"/>
                </a:lnTo>
                <a:lnTo>
                  <a:pt x="571" y="62"/>
                </a:lnTo>
                <a:lnTo>
                  <a:pt x="586" y="58"/>
                </a:lnTo>
                <a:lnTo>
                  <a:pt x="600" y="52"/>
                </a:lnTo>
                <a:lnTo>
                  <a:pt x="615" y="47"/>
                </a:lnTo>
                <a:lnTo>
                  <a:pt x="629" y="43"/>
                </a:lnTo>
                <a:lnTo>
                  <a:pt x="644" y="39"/>
                </a:lnTo>
                <a:lnTo>
                  <a:pt x="657" y="35"/>
                </a:lnTo>
                <a:lnTo>
                  <a:pt x="672" y="31"/>
                </a:lnTo>
                <a:lnTo>
                  <a:pt x="687" y="28"/>
                </a:lnTo>
                <a:lnTo>
                  <a:pt x="701" y="24"/>
                </a:lnTo>
                <a:lnTo>
                  <a:pt x="716" y="21"/>
                </a:lnTo>
                <a:lnTo>
                  <a:pt x="731" y="18"/>
                </a:lnTo>
                <a:lnTo>
                  <a:pt x="745" y="16"/>
                </a:lnTo>
                <a:lnTo>
                  <a:pt x="760" y="13"/>
                </a:lnTo>
                <a:lnTo>
                  <a:pt x="775" y="11"/>
                </a:lnTo>
                <a:lnTo>
                  <a:pt x="790" y="9"/>
                </a:lnTo>
                <a:lnTo>
                  <a:pt x="804" y="7"/>
                </a:lnTo>
                <a:lnTo>
                  <a:pt x="819" y="6"/>
                </a:lnTo>
                <a:lnTo>
                  <a:pt x="834" y="5"/>
                </a:lnTo>
                <a:lnTo>
                  <a:pt x="847" y="3"/>
                </a:lnTo>
                <a:lnTo>
                  <a:pt x="862" y="2"/>
                </a:lnTo>
                <a:lnTo>
                  <a:pt x="877" y="2"/>
                </a:lnTo>
                <a:lnTo>
                  <a:pt x="892" y="2"/>
                </a:lnTo>
                <a:lnTo>
                  <a:pt x="906" y="0"/>
                </a:lnTo>
                <a:lnTo>
                  <a:pt x="921" y="0"/>
                </a:lnTo>
                <a:lnTo>
                  <a:pt x="936" y="0"/>
                </a:lnTo>
                <a:lnTo>
                  <a:pt x="951" y="2"/>
                </a:lnTo>
                <a:lnTo>
                  <a:pt x="965" y="2"/>
                </a:lnTo>
                <a:lnTo>
                  <a:pt x="980" y="3"/>
                </a:lnTo>
                <a:lnTo>
                  <a:pt x="995" y="5"/>
                </a:lnTo>
                <a:lnTo>
                  <a:pt x="1009" y="6"/>
                </a:lnTo>
                <a:lnTo>
                  <a:pt x="1024" y="7"/>
                </a:lnTo>
                <a:lnTo>
                  <a:pt x="1039" y="9"/>
                </a:lnTo>
                <a:lnTo>
                  <a:pt x="1052" y="10"/>
                </a:lnTo>
                <a:lnTo>
                  <a:pt x="1067" y="13"/>
                </a:lnTo>
                <a:lnTo>
                  <a:pt x="1081" y="14"/>
                </a:lnTo>
                <a:lnTo>
                  <a:pt x="1096" y="17"/>
                </a:lnTo>
                <a:lnTo>
                  <a:pt x="1111" y="20"/>
                </a:lnTo>
                <a:lnTo>
                  <a:pt x="1125" y="22"/>
                </a:lnTo>
                <a:lnTo>
                  <a:pt x="1139" y="26"/>
                </a:lnTo>
                <a:lnTo>
                  <a:pt x="1154" y="29"/>
                </a:lnTo>
                <a:lnTo>
                  <a:pt x="1167" y="32"/>
                </a:lnTo>
                <a:lnTo>
                  <a:pt x="1182" y="36"/>
                </a:lnTo>
                <a:lnTo>
                  <a:pt x="1196" y="40"/>
                </a:lnTo>
                <a:lnTo>
                  <a:pt x="1210" y="44"/>
                </a:lnTo>
                <a:lnTo>
                  <a:pt x="1223" y="48"/>
                </a:lnTo>
                <a:lnTo>
                  <a:pt x="1238" y="52"/>
                </a:lnTo>
                <a:lnTo>
                  <a:pt x="1252" y="58"/>
                </a:lnTo>
                <a:lnTo>
                  <a:pt x="1266" y="62"/>
                </a:lnTo>
                <a:lnTo>
                  <a:pt x="1279" y="67"/>
                </a:lnTo>
                <a:lnTo>
                  <a:pt x="1293" y="73"/>
                </a:lnTo>
                <a:lnTo>
                  <a:pt x="1307" y="78"/>
                </a:lnTo>
                <a:lnTo>
                  <a:pt x="1320" y="84"/>
                </a:lnTo>
                <a:lnTo>
                  <a:pt x="1333" y="89"/>
                </a:lnTo>
                <a:lnTo>
                  <a:pt x="1346" y="95"/>
                </a:lnTo>
                <a:lnTo>
                  <a:pt x="1360" y="102"/>
                </a:lnTo>
                <a:lnTo>
                  <a:pt x="1374" y="108"/>
                </a:lnTo>
                <a:lnTo>
                  <a:pt x="1386" y="114"/>
                </a:lnTo>
                <a:lnTo>
                  <a:pt x="1400" y="121"/>
                </a:lnTo>
                <a:lnTo>
                  <a:pt x="1412" y="128"/>
                </a:lnTo>
                <a:lnTo>
                  <a:pt x="1426" y="134"/>
                </a:lnTo>
                <a:lnTo>
                  <a:pt x="1438" y="143"/>
                </a:lnTo>
                <a:lnTo>
                  <a:pt x="1450" y="150"/>
                </a:lnTo>
                <a:lnTo>
                  <a:pt x="1462" y="158"/>
                </a:lnTo>
                <a:lnTo>
                  <a:pt x="1476" y="165"/>
                </a:lnTo>
                <a:lnTo>
                  <a:pt x="1488" y="173"/>
                </a:lnTo>
                <a:lnTo>
                  <a:pt x="1501" y="181"/>
                </a:lnTo>
                <a:lnTo>
                  <a:pt x="1512" y="189"/>
                </a:lnTo>
                <a:lnTo>
                  <a:pt x="1524" y="197"/>
                </a:lnTo>
                <a:lnTo>
                  <a:pt x="1536" y="207"/>
                </a:lnTo>
                <a:lnTo>
                  <a:pt x="1549" y="215"/>
                </a:lnTo>
                <a:lnTo>
                  <a:pt x="1560" y="225"/>
                </a:lnTo>
                <a:lnTo>
                  <a:pt x="1572" y="233"/>
                </a:lnTo>
                <a:lnTo>
                  <a:pt x="1583" y="242"/>
                </a:lnTo>
                <a:lnTo>
                  <a:pt x="1594" y="252"/>
                </a:lnTo>
                <a:lnTo>
                  <a:pt x="1606" y="262"/>
                </a:lnTo>
                <a:lnTo>
                  <a:pt x="1617" y="271"/>
                </a:lnTo>
                <a:lnTo>
                  <a:pt x="1628" y="282"/>
                </a:lnTo>
                <a:lnTo>
                  <a:pt x="1639" y="292"/>
                </a:lnTo>
                <a:lnTo>
                  <a:pt x="1648" y="301"/>
                </a:lnTo>
                <a:lnTo>
                  <a:pt x="1659" y="312"/>
                </a:lnTo>
                <a:lnTo>
                  <a:pt x="1670" y="323"/>
                </a:lnTo>
                <a:lnTo>
                  <a:pt x="1680" y="334"/>
                </a:lnTo>
                <a:lnTo>
                  <a:pt x="1691" y="345"/>
                </a:lnTo>
                <a:lnTo>
                  <a:pt x="1700" y="356"/>
                </a:lnTo>
                <a:lnTo>
                  <a:pt x="1710" y="367"/>
                </a:lnTo>
                <a:lnTo>
                  <a:pt x="1719" y="378"/>
                </a:lnTo>
                <a:lnTo>
                  <a:pt x="1729" y="390"/>
                </a:lnTo>
                <a:lnTo>
                  <a:pt x="1739" y="401"/>
                </a:lnTo>
                <a:lnTo>
                  <a:pt x="1748" y="413"/>
                </a:lnTo>
                <a:lnTo>
                  <a:pt x="1756" y="426"/>
                </a:lnTo>
                <a:lnTo>
                  <a:pt x="1751" y="430"/>
                </a:lnTo>
                <a:lnTo>
                  <a:pt x="1743" y="418"/>
                </a:lnTo>
                <a:lnTo>
                  <a:pt x="1733" y="405"/>
                </a:lnTo>
                <a:lnTo>
                  <a:pt x="1724" y="394"/>
                </a:lnTo>
                <a:lnTo>
                  <a:pt x="1714" y="383"/>
                </a:lnTo>
                <a:lnTo>
                  <a:pt x="1704" y="371"/>
                </a:lnTo>
                <a:lnTo>
                  <a:pt x="1695" y="360"/>
                </a:lnTo>
                <a:lnTo>
                  <a:pt x="1685" y="349"/>
                </a:lnTo>
                <a:lnTo>
                  <a:pt x="1676" y="338"/>
                </a:lnTo>
                <a:lnTo>
                  <a:pt x="1665" y="327"/>
                </a:lnTo>
                <a:lnTo>
                  <a:pt x="1655" y="318"/>
                </a:lnTo>
                <a:lnTo>
                  <a:pt x="1644" y="307"/>
                </a:lnTo>
                <a:lnTo>
                  <a:pt x="1633" y="297"/>
                </a:lnTo>
                <a:lnTo>
                  <a:pt x="1622" y="286"/>
                </a:lnTo>
                <a:lnTo>
                  <a:pt x="1611" y="277"/>
                </a:lnTo>
                <a:lnTo>
                  <a:pt x="1601" y="267"/>
                </a:lnTo>
                <a:lnTo>
                  <a:pt x="1590" y="258"/>
                </a:lnTo>
                <a:lnTo>
                  <a:pt x="1579" y="248"/>
                </a:lnTo>
                <a:lnTo>
                  <a:pt x="1568" y="238"/>
                </a:lnTo>
                <a:lnTo>
                  <a:pt x="1555" y="230"/>
                </a:lnTo>
                <a:lnTo>
                  <a:pt x="1544" y="221"/>
                </a:lnTo>
                <a:lnTo>
                  <a:pt x="1532" y="212"/>
                </a:lnTo>
                <a:lnTo>
                  <a:pt x="1520" y="203"/>
                </a:lnTo>
                <a:lnTo>
                  <a:pt x="1509" y="195"/>
                </a:lnTo>
                <a:lnTo>
                  <a:pt x="1497" y="186"/>
                </a:lnTo>
                <a:lnTo>
                  <a:pt x="1484" y="178"/>
                </a:lnTo>
                <a:lnTo>
                  <a:pt x="1472" y="171"/>
                </a:lnTo>
                <a:lnTo>
                  <a:pt x="1460" y="163"/>
                </a:lnTo>
                <a:lnTo>
                  <a:pt x="1447" y="155"/>
                </a:lnTo>
                <a:lnTo>
                  <a:pt x="1434" y="148"/>
                </a:lnTo>
                <a:lnTo>
                  <a:pt x="1421" y="141"/>
                </a:lnTo>
                <a:lnTo>
                  <a:pt x="1409" y="134"/>
                </a:lnTo>
                <a:lnTo>
                  <a:pt x="1396" y="128"/>
                </a:lnTo>
                <a:lnTo>
                  <a:pt x="1383" y="121"/>
                </a:lnTo>
                <a:lnTo>
                  <a:pt x="1370" y="114"/>
                </a:lnTo>
                <a:lnTo>
                  <a:pt x="1357" y="107"/>
                </a:lnTo>
                <a:lnTo>
                  <a:pt x="1344" y="102"/>
                </a:lnTo>
                <a:lnTo>
                  <a:pt x="1330" y="96"/>
                </a:lnTo>
                <a:lnTo>
                  <a:pt x="1318" y="89"/>
                </a:lnTo>
                <a:lnTo>
                  <a:pt x="1304" y="84"/>
                </a:lnTo>
                <a:lnTo>
                  <a:pt x="1290" y="78"/>
                </a:lnTo>
                <a:lnTo>
                  <a:pt x="1277" y="74"/>
                </a:lnTo>
                <a:lnTo>
                  <a:pt x="1263" y="69"/>
                </a:lnTo>
                <a:lnTo>
                  <a:pt x="1249" y="63"/>
                </a:lnTo>
                <a:lnTo>
                  <a:pt x="1236" y="59"/>
                </a:lnTo>
                <a:lnTo>
                  <a:pt x="1222" y="55"/>
                </a:lnTo>
                <a:lnTo>
                  <a:pt x="1208" y="51"/>
                </a:lnTo>
                <a:lnTo>
                  <a:pt x="1195" y="47"/>
                </a:lnTo>
                <a:lnTo>
                  <a:pt x="1180" y="43"/>
                </a:lnTo>
                <a:lnTo>
                  <a:pt x="1166" y="39"/>
                </a:lnTo>
                <a:lnTo>
                  <a:pt x="1152" y="36"/>
                </a:lnTo>
                <a:lnTo>
                  <a:pt x="1137" y="32"/>
                </a:lnTo>
                <a:lnTo>
                  <a:pt x="1123" y="29"/>
                </a:lnTo>
                <a:lnTo>
                  <a:pt x="1110" y="26"/>
                </a:lnTo>
                <a:lnTo>
                  <a:pt x="1095" y="24"/>
                </a:lnTo>
                <a:lnTo>
                  <a:pt x="1081" y="21"/>
                </a:lnTo>
                <a:lnTo>
                  <a:pt x="1066" y="20"/>
                </a:lnTo>
                <a:lnTo>
                  <a:pt x="1052" y="17"/>
                </a:lnTo>
                <a:lnTo>
                  <a:pt x="1037" y="16"/>
                </a:lnTo>
                <a:lnTo>
                  <a:pt x="1024" y="14"/>
                </a:lnTo>
                <a:lnTo>
                  <a:pt x="1009" y="11"/>
                </a:lnTo>
                <a:lnTo>
                  <a:pt x="994" y="11"/>
                </a:lnTo>
                <a:lnTo>
                  <a:pt x="980" y="10"/>
                </a:lnTo>
                <a:lnTo>
                  <a:pt x="965" y="9"/>
                </a:lnTo>
                <a:lnTo>
                  <a:pt x="951" y="9"/>
                </a:lnTo>
                <a:lnTo>
                  <a:pt x="936" y="7"/>
                </a:lnTo>
                <a:lnTo>
                  <a:pt x="921" y="7"/>
                </a:lnTo>
                <a:lnTo>
                  <a:pt x="907" y="7"/>
                </a:lnTo>
                <a:lnTo>
                  <a:pt x="892" y="7"/>
                </a:lnTo>
                <a:lnTo>
                  <a:pt x="877" y="9"/>
                </a:lnTo>
                <a:lnTo>
                  <a:pt x="864" y="9"/>
                </a:lnTo>
                <a:lnTo>
                  <a:pt x="849" y="10"/>
                </a:lnTo>
                <a:lnTo>
                  <a:pt x="834" y="11"/>
                </a:lnTo>
                <a:lnTo>
                  <a:pt x="819" y="13"/>
                </a:lnTo>
                <a:lnTo>
                  <a:pt x="805" y="14"/>
                </a:lnTo>
                <a:lnTo>
                  <a:pt x="790" y="16"/>
                </a:lnTo>
                <a:lnTo>
                  <a:pt x="775" y="18"/>
                </a:lnTo>
                <a:lnTo>
                  <a:pt x="761" y="20"/>
                </a:lnTo>
                <a:lnTo>
                  <a:pt x="746" y="22"/>
                </a:lnTo>
                <a:lnTo>
                  <a:pt x="733" y="25"/>
                </a:lnTo>
                <a:lnTo>
                  <a:pt x="717" y="28"/>
                </a:lnTo>
                <a:lnTo>
                  <a:pt x="702" y="31"/>
                </a:lnTo>
                <a:lnTo>
                  <a:pt x="689" y="35"/>
                </a:lnTo>
                <a:lnTo>
                  <a:pt x="674" y="37"/>
                </a:lnTo>
                <a:lnTo>
                  <a:pt x="660" y="41"/>
                </a:lnTo>
                <a:lnTo>
                  <a:pt x="645" y="46"/>
                </a:lnTo>
                <a:lnTo>
                  <a:pt x="631" y="50"/>
                </a:lnTo>
                <a:lnTo>
                  <a:pt x="616" y="54"/>
                </a:lnTo>
                <a:lnTo>
                  <a:pt x="603" y="59"/>
                </a:lnTo>
                <a:lnTo>
                  <a:pt x="588" y="63"/>
                </a:lnTo>
                <a:lnTo>
                  <a:pt x="574" y="69"/>
                </a:lnTo>
                <a:lnTo>
                  <a:pt x="560" y="74"/>
                </a:lnTo>
                <a:lnTo>
                  <a:pt x="545" y="80"/>
                </a:lnTo>
                <a:lnTo>
                  <a:pt x="532" y="85"/>
                </a:lnTo>
                <a:lnTo>
                  <a:pt x="518" y="92"/>
                </a:lnTo>
                <a:lnTo>
                  <a:pt x="504" y="99"/>
                </a:lnTo>
                <a:lnTo>
                  <a:pt x="489" y="104"/>
                </a:lnTo>
                <a:lnTo>
                  <a:pt x="476" y="111"/>
                </a:lnTo>
                <a:lnTo>
                  <a:pt x="462" y="119"/>
                </a:lnTo>
                <a:lnTo>
                  <a:pt x="448" y="126"/>
                </a:lnTo>
                <a:lnTo>
                  <a:pt x="435" y="133"/>
                </a:lnTo>
                <a:lnTo>
                  <a:pt x="421" y="141"/>
                </a:lnTo>
                <a:lnTo>
                  <a:pt x="407" y="150"/>
                </a:lnTo>
                <a:lnTo>
                  <a:pt x="395" y="158"/>
                </a:lnTo>
                <a:lnTo>
                  <a:pt x="381" y="166"/>
                </a:lnTo>
                <a:lnTo>
                  <a:pt x="368" y="175"/>
                </a:lnTo>
                <a:lnTo>
                  <a:pt x="355" y="184"/>
                </a:lnTo>
                <a:lnTo>
                  <a:pt x="342" y="193"/>
                </a:lnTo>
                <a:lnTo>
                  <a:pt x="328" y="203"/>
                </a:lnTo>
                <a:lnTo>
                  <a:pt x="316" y="212"/>
                </a:lnTo>
                <a:lnTo>
                  <a:pt x="303" y="223"/>
                </a:lnTo>
                <a:lnTo>
                  <a:pt x="290" y="233"/>
                </a:lnTo>
                <a:lnTo>
                  <a:pt x="277" y="244"/>
                </a:lnTo>
                <a:lnTo>
                  <a:pt x="265" y="255"/>
                </a:lnTo>
                <a:lnTo>
                  <a:pt x="253" y="266"/>
                </a:lnTo>
                <a:lnTo>
                  <a:pt x="240" y="277"/>
                </a:lnTo>
                <a:lnTo>
                  <a:pt x="228" y="289"/>
                </a:lnTo>
                <a:lnTo>
                  <a:pt x="216" y="300"/>
                </a:lnTo>
                <a:lnTo>
                  <a:pt x="204" y="312"/>
                </a:lnTo>
                <a:lnTo>
                  <a:pt x="191" y="325"/>
                </a:lnTo>
                <a:lnTo>
                  <a:pt x="179" y="338"/>
                </a:lnTo>
                <a:lnTo>
                  <a:pt x="168" y="351"/>
                </a:lnTo>
                <a:lnTo>
                  <a:pt x="156" y="364"/>
                </a:lnTo>
                <a:lnTo>
                  <a:pt x="145" y="378"/>
                </a:lnTo>
                <a:lnTo>
                  <a:pt x="132" y="392"/>
                </a:lnTo>
                <a:lnTo>
                  <a:pt x="121" y="405"/>
                </a:lnTo>
                <a:lnTo>
                  <a:pt x="111" y="419"/>
                </a:lnTo>
                <a:lnTo>
                  <a:pt x="100" y="434"/>
                </a:lnTo>
                <a:lnTo>
                  <a:pt x="89" y="449"/>
                </a:lnTo>
                <a:lnTo>
                  <a:pt x="89" y="448"/>
                </a:lnTo>
                <a:close/>
                <a:moveTo>
                  <a:pt x="83" y="445"/>
                </a:moveTo>
                <a:lnTo>
                  <a:pt x="83" y="445"/>
                </a:lnTo>
                <a:close/>
                <a:moveTo>
                  <a:pt x="7" y="789"/>
                </a:moveTo>
                <a:lnTo>
                  <a:pt x="0" y="789"/>
                </a:lnTo>
                <a:lnTo>
                  <a:pt x="0" y="776"/>
                </a:lnTo>
                <a:lnTo>
                  <a:pt x="0" y="762"/>
                </a:lnTo>
                <a:lnTo>
                  <a:pt x="1" y="748"/>
                </a:lnTo>
                <a:lnTo>
                  <a:pt x="1" y="735"/>
                </a:lnTo>
                <a:lnTo>
                  <a:pt x="3" y="721"/>
                </a:lnTo>
                <a:lnTo>
                  <a:pt x="4" y="709"/>
                </a:lnTo>
                <a:lnTo>
                  <a:pt x="5" y="696"/>
                </a:lnTo>
                <a:lnTo>
                  <a:pt x="7" y="684"/>
                </a:lnTo>
                <a:lnTo>
                  <a:pt x="9" y="672"/>
                </a:lnTo>
                <a:lnTo>
                  <a:pt x="11" y="660"/>
                </a:lnTo>
                <a:lnTo>
                  <a:pt x="12" y="649"/>
                </a:lnTo>
                <a:lnTo>
                  <a:pt x="15" y="636"/>
                </a:lnTo>
                <a:lnTo>
                  <a:pt x="18" y="625"/>
                </a:lnTo>
                <a:lnTo>
                  <a:pt x="20" y="614"/>
                </a:lnTo>
                <a:lnTo>
                  <a:pt x="22" y="603"/>
                </a:lnTo>
                <a:lnTo>
                  <a:pt x="26" y="593"/>
                </a:lnTo>
                <a:lnTo>
                  <a:pt x="29" y="583"/>
                </a:lnTo>
                <a:lnTo>
                  <a:pt x="31" y="572"/>
                </a:lnTo>
                <a:lnTo>
                  <a:pt x="34" y="562"/>
                </a:lnTo>
                <a:lnTo>
                  <a:pt x="37" y="553"/>
                </a:lnTo>
                <a:lnTo>
                  <a:pt x="41" y="543"/>
                </a:lnTo>
                <a:lnTo>
                  <a:pt x="44" y="534"/>
                </a:lnTo>
                <a:lnTo>
                  <a:pt x="48" y="524"/>
                </a:lnTo>
                <a:lnTo>
                  <a:pt x="52" y="515"/>
                </a:lnTo>
                <a:lnTo>
                  <a:pt x="55" y="505"/>
                </a:lnTo>
                <a:lnTo>
                  <a:pt x="59" y="497"/>
                </a:lnTo>
                <a:lnTo>
                  <a:pt x="63" y="487"/>
                </a:lnTo>
                <a:lnTo>
                  <a:pt x="67" y="479"/>
                </a:lnTo>
                <a:lnTo>
                  <a:pt x="75" y="461"/>
                </a:lnTo>
                <a:lnTo>
                  <a:pt x="83" y="445"/>
                </a:lnTo>
                <a:lnTo>
                  <a:pt x="89" y="448"/>
                </a:lnTo>
                <a:lnTo>
                  <a:pt x="80" y="465"/>
                </a:lnTo>
                <a:lnTo>
                  <a:pt x="72" y="482"/>
                </a:lnTo>
                <a:lnTo>
                  <a:pt x="68" y="490"/>
                </a:lnTo>
                <a:lnTo>
                  <a:pt x="65" y="500"/>
                </a:lnTo>
                <a:lnTo>
                  <a:pt x="61" y="508"/>
                </a:lnTo>
                <a:lnTo>
                  <a:pt x="57" y="517"/>
                </a:lnTo>
                <a:lnTo>
                  <a:pt x="55" y="527"/>
                </a:lnTo>
                <a:lnTo>
                  <a:pt x="50" y="535"/>
                </a:lnTo>
                <a:lnTo>
                  <a:pt x="48" y="545"/>
                </a:lnTo>
                <a:lnTo>
                  <a:pt x="44" y="554"/>
                </a:lnTo>
                <a:lnTo>
                  <a:pt x="41" y="565"/>
                </a:lnTo>
                <a:lnTo>
                  <a:pt x="38" y="575"/>
                </a:lnTo>
                <a:lnTo>
                  <a:pt x="34" y="584"/>
                </a:lnTo>
                <a:lnTo>
                  <a:pt x="31" y="595"/>
                </a:lnTo>
                <a:lnTo>
                  <a:pt x="29" y="605"/>
                </a:lnTo>
                <a:lnTo>
                  <a:pt x="26" y="616"/>
                </a:lnTo>
                <a:lnTo>
                  <a:pt x="24" y="627"/>
                </a:lnTo>
                <a:lnTo>
                  <a:pt x="22" y="638"/>
                </a:lnTo>
                <a:lnTo>
                  <a:pt x="19" y="650"/>
                </a:lnTo>
                <a:lnTo>
                  <a:pt x="18" y="661"/>
                </a:lnTo>
                <a:lnTo>
                  <a:pt x="15" y="673"/>
                </a:lnTo>
                <a:lnTo>
                  <a:pt x="14" y="684"/>
                </a:lnTo>
                <a:lnTo>
                  <a:pt x="12" y="696"/>
                </a:lnTo>
                <a:lnTo>
                  <a:pt x="11" y="709"/>
                </a:lnTo>
                <a:lnTo>
                  <a:pt x="9" y="722"/>
                </a:lnTo>
                <a:lnTo>
                  <a:pt x="8" y="735"/>
                </a:lnTo>
                <a:lnTo>
                  <a:pt x="8" y="748"/>
                </a:lnTo>
                <a:lnTo>
                  <a:pt x="7" y="762"/>
                </a:lnTo>
                <a:lnTo>
                  <a:pt x="7" y="776"/>
                </a:lnTo>
                <a:lnTo>
                  <a:pt x="7" y="789"/>
                </a:lnTo>
                <a:close/>
                <a:moveTo>
                  <a:pt x="7" y="789"/>
                </a:moveTo>
                <a:lnTo>
                  <a:pt x="7" y="789"/>
                </a:lnTo>
                <a:close/>
                <a:moveTo>
                  <a:pt x="186" y="1029"/>
                </a:moveTo>
                <a:lnTo>
                  <a:pt x="186" y="1034"/>
                </a:lnTo>
                <a:lnTo>
                  <a:pt x="184" y="1034"/>
                </a:lnTo>
                <a:lnTo>
                  <a:pt x="172" y="1029"/>
                </a:lnTo>
                <a:lnTo>
                  <a:pt x="161" y="1025"/>
                </a:lnTo>
                <a:lnTo>
                  <a:pt x="150" y="1018"/>
                </a:lnTo>
                <a:lnTo>
                  <a:pt x="141" y="1012"/>
                </a:lnTo>
                <a:lnTo>
                  <a:pt x="130" y="1007"/>
                </a:lnTo>
                <a:lnTo>
                  <a:pt x="120" y="1001"/>
                </a:lnTo>
                <a:lnTo>
                  <a:pt x="111" y="995"/>
                </a:lnTo>
                <a:lnTo>
                  <a:pt x="102" y="988"/>
                </a:lnTo>
                <a:lnTo>
                  <a:pt x="93" y="982"/>
                </a:lnTo>
                <a:lnTo>
                  <a:pt x="85" y="975"/>
                </a:lnTo>
                <a:lnTo>
                  <a:pt x="78" y="969"/>
                </a:lnTo>
                <a:lnTo>
                  <a:pt x="70" y="962"/>
                </a:lnTo>
                <a:lnTo>
                  <a:pt x="63" y="955"/>
                </a:lnTo>
                <a:lnTo>
                  <a:pt x="56" y="947"/>
                </a:lnTo>
                <a:lnTo>
                  <a:pt x="49" y="940"/>
                </a:lnTo>
                <a:lnTo>
                  <a:pt x="44" y="932"/>
                </a:lnTo>
                <a:lnTo>
                  <a:pt x="38" y="925"/>
                </a:lnTo>
                <a:lnTo>
                  <a:pt x="33" y="917"/>
                </a:lnTo>
                <a:lnTo>
                  <a:pt x="29" y="908"/>
                </a:lnTo>
                <a:lnTo>
                  <a:pt x="23" y="900"/>
                </a:lnTo>
                <a:lnTo>
                  <a:pt x="19" y="892"/>
                </a:lnTo>
                <a:lnTo>
                  <a:pt x="16" y="884"/>
                </a:lnTo>
                <a:lnTo>
                  <a:pt x="12" y="874"/>
                </a:lnTo>
                <a:lnTo>
                  <a:pt x="9" y="866"/>
                </a:lnTo>
                <a:lnTo>
                  <a:pt x="7" y="856"/>
                </a:lnTo>
                <a:lnTo>
                  <a:pt x="4" y="848"/>
                </a:lnTo>
                <a:lnTo>
                  <a:pt x="3" y="839"/>
                </a:lnTo>
                <a:lnTo>
                  <a:pt x="1" y="829"/>
                </a:lnTo>
                <a:lnTo>
                  <a:pt x="0" y="819"/>
                </a:lnTo>
                <a:lnTo>
                  <a:pt x="0" y="810"/>
                </a:lnTo>
                <a:lnTo>
                  <a:pt x="0" y="800"/>
                </a:lnTo>
                <a:lnTo>
                  <a:pt x="0" y="789"/>
                </a:lnTo>
                <a:lnTo>
                  <a:pt x="7" y="789"/>
                </a:lnTo>
                <a:lnTo>
                  <a:pt x="5" y="799"/>
                </a:lnTo>
                <a:lnTo>
                  <a:pt x="7" y="810"/>
                </a:lnTo>
                <a:lnTo>
                  <a:pt x="7" y="818"/>
                </a:lnTo>
                <a:lnTo>
                  <a:pt x="8" y="828"/>
                </a:lnTo>
                <a:lnTo>
                  <a:pt x="9" y="837"/>
                </a:lnTo>
                <a:lnTo>
                  <a:pt x="11" y="847"/>
                </a:lnTo>
                <a:lnTo>
                  <a:pt x="14" y="855"/>
                </a:lnTo>
                <a:lnTo>
                  <a:pt x="16" y="863"/>
                </a:lnTo>
                <a:lnTo>
                  <a:pt x="19" y="873"/>
                </a:lnTo>
                <a:lnTo>
                  <a:pt x="22" y="881"/>
                </a:lnTo>
                <a:lnTo>
                  <a:pt x="26" y="889"/>
                </a:lnTo>
                <a:lnTo>
                  <a:pt x="30" y="897"/>
                </a:lnTo>
                <a:lnTo>
                  <a:pt x="34" y="904"/>
                </a:lnTo>
                <a:lnTo>
                  <a:pt x="38" y="912"/>
                </a:lnTo>
                <a:lnTo>
                  <a:pt x="44" y="921"/>
                </a:lnTo>
                <a:lnTo>
                  <a:pt x="49" y="928"/>
                </a:lnTo>
                <a:lnTo>
                  <a:pt x="55" y="936"/>
                </a:lnTo>
                <a:lnTo>
                  <a:pt x="61" y="943"/>
                </a:lnTo>
                <a:lnTo>
                  <a:pt x="68" y="949"/>
                </a:lnTo>
                <a:lnTo>
                  <a:pt x="75" y="956"/>
                </a:lnTo>
                <a:lnTo>
                  <a:pt x="82" y="963"/>
                </a:lnTo>
                <a:lnTo>
                  <a:pt x="90" y="970"/>
                </a:lnTo>
                <a:lnTo>
                  <a:pt x="97" y="977"/>
                </a:lnTo>
                <a:lnTo>
                  <a:pt x="106" y="982"/>
                </a:lnTo>
                <a:lnTo>
                  <a:pt x="115" y="989"/>
                </a:lnTo>
                <a:lnTo>
                  <a:pt x="124" y="995"/>
                </a:lnTo>
                <a:lnTo>
                  <a:pt x="134" y="1001"/>
                </a:lnTo>
                <a:lnTo>
                  <a:pt x="143" y="1007"/>
                </a:lnTo>
                <a:lnTo>
                  <a:pt x="153" y="1012"/>
                </a:lnTo>
                <a:lnTo>
                  <a:pt x="164" y="1018"/>
                </a:lnTo>
                <a:lnTo>
                  <a:pt x="175" y="1023"/>
                </a:lnTo>
                <a:lnTo>
                  <a:pt x="187" y="1029"/>
                </a:lnTo>
                <a:lnTo>
                  <a:pt x="186" y="1029"/>
                </a:lnTo>
                <a:close/>
                <a:moveTo>
                  <a:pt x="186" y="1034"/>
                </a:moveTo>
                <a:lnTo>
                  <a:pt x="184" y="1034"/>
                </a:lnTo>
                <a:lnTo>
                  <a:pt x="186" y="1034"/>
                </a:lnTo>
                <a:close/>
              </a:path>
            </a:pathLst>
          </a:custGeom>
          <a:solidFill>
            <a:srgbClr val="FFFF0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smtClean="0">
              <a:solidFill>
                <a:sysClr val="windowText" lastClr="000000"/>
              </a:solidFill>
              <a:latin typeface="Bookman Old Style" pitchFamily="18" charset="0"/>
            </a:endParaRPr>
          </a:p>
        </p:txBody>
      </p:sp>
      <p:sp>
        <p:nvSpPr>
          <p:cNvPr id="62" name="Freeform 189"/>
          <p:cNvSpPr>
            <a:spLocks noEditPoints="1"/>
          </p:cNvSpPr>
          <p:nvPr/>
        </p:nvSpPr>
        <p:spPr bwMode="auto">
          <a:xfrm flipV="1">
            <a:off x="1127531" y="3301650"/>
            <a:ext cx="2732576" cy="1511650"/>
          </a:xfrm>
          <a:custGeom>
            <a:avLst/>
            <a:gdLst>
              <a:gd name="T0" fmla="*/ 2147483647 w 1856"/>
              <a:gd name="T1" fmla="*/ 2147483647 h 1034"/>
              <a:gd name="T2" fmla="*/ 2147483647 w 1856"/>
              <a:gd name="T3" fmla="*/ 2147483647 h 1034"/>
              <a:gd name="T4" fmla="*/ 2147483647 w 1856"/>
              <a:gd name="T5" fmla="*/ 2147483647 h 1034"/>
              <a:gd name="T6" fmla="*/ 2147483647 w 1856"/>
              <a:gd name="T7" fmla="*/ 2147483647 h 1034"/>
              <a:gd name="T8" fmla="*/ 2147483647 w 1856"/>
              <a:gd name="T9" fmla="*/ 2147483647 h 1034"/>
              <a:gd name="T10" fmla="*/ 2147483647 w 1856"/>
              <a:gd name="T11" fmla="*/ 2147483647 h 1034"/>
              <a:gd name="T12" fmla="*/ 2147483647 w 1856"/>
              <a:gd name="T13" fmla="*/ 2147483647 h 1034"/>
              <a:gd name="T14" fmla="*/ 2147483647 w 1856"/>
              <a:gd name="T15" fmla="*/ 2147483647 h 1034"/>
              <a:gd name="T16" fmla="*/ 2147483647 w 1856"/>
              <a:gd name="T17" fmla="*/ 2147483647 h 1034"/>
              <a:gd name="T18" fmla="*/ 2147483647 w 1856"/>
              <a:gd name="T19" fmla="*/ 2147483647 h 1034"/>
              <a:gd name="T20" fmla="*/ 2147483647 w 1856"/>
              <a:gd name="T21" fmla="*/ 2147483647 h 1034"/>
              <a:gd name="T22" fmla="*/ 2147483647 w 1856"/>
              <a:gd name="T23" fmla="*/ 2147483647 h 1034"/>
              <a:gd name="T24" fmla="*/ 2147483647 w 1856"/>
              <a:gd name="T25" fmla="*/ 2147483647 h 1034"/>
              <a:gd name="T26" fmla="*/ 2147483647 w 1856"/>
              <a:gd name="T27" fmla="*/ 2147483647 h 1034"/>
              <a:gd name="T28" fmla="*/ 2147483647 w 1856"/>
              <a:gd name="T29" fmla="*/ 2147483647 h 1034"/>
              <a:gd name="T30" fmla="*/ 2147483647 w 1856"/>
              <a:gd name="T31" fmla="*/ 2147483647 h 1034"/>
              <a:gd name="T32" fmla="*/ 2147483647 w 1856"/>
              <a:gd name="T33" fmla="*/ 2147483647 h 1034"/>
              <a:gd name="T34" fmla="*/ 2147483647 w 1856"/>
              <a:gd name="T35" fmla="*/ 2147483647 h 1034"/>
              <a:gd name="T36" fmla="*/ 2147483647 w 1856"/>
              <a:gd name="T37" fmla="*/ 2147483647 h 1034"/>
              <a:gd name="T38" fmla="*/ 2147483647 w 1856"/>
              <a:gd name="T39" fmla="*/ 2147483647 h 1034"/>
              <a:gd name="T40" fmla="*/ 2147483647 w 1856"/>
              <a:gd name="T41" fmla="*/ 2147483647 h 1034"/>
              <a:gd name="T42" fmla="*/ 2147483647 w 1856"/>
              <a:gd name="T43" fmla="*/ 2147483647 h 1034"/>
              <a:gd name="T44" fmla="*/ 2147483647 w 1856"/>
              <a:gd name="T45" fmla="*/ 2147483647 h 1034"/>
              <a:gd name="T46" fmla="*/ 2147483647 w 1856"/>
              <a:gd name="T47" fmla="*/ 2147483647 h 1034"/>
              <a:gd name="T48" fmla="*/ 2147483647 w 1856"/>
              <a:gd name="T49" fmla="*/ 2147483647 h 1034"/>
              <a:gd name="T50" fmla="*/ 2147483647 w 1856"/>
              <a:gd name="T51" fmla="*/ 2147483647 h 1034"/>
              <a:gd name="T52" fmla="*/ 2147483647 w 1856"/>
              <a:gd name="T53" fmla="*/ 2147483647 h 1034"/>
              <a:gd name="T54" fmla="*/ 2147483647 w 1856"/>
              <a:gd name="T55" fmla="*/ 2147483647 h 1034"/>
              <a:gd name="T56" fmla="*/ 2147483647 w 1856"/>
              <a:gd name="T57" fmla="*/ 2147483647 h 1034"/>
              <a:gd name="T58" fmla="*/ 2147483647 w 1856"/>
              <a:gd name="T59" fmla="*/ 2147483647 h 1034"/>
              <a:gd name="T60" fmla="*/ 2147483647 w 1856"/>
              <a:gd name="T61" fmla="*/ 2147483647 h 1034"/>
              <a:gd name="T62" fmla="*/ 2147483647 w 1856"/>
              <a:gd name="T63" fmla="*/ 2147483647 h 1034"/>
              <a:gd name="T64" fmla="*/ 2147483647 w 1856"/>
              <a:gd name="T65" fmla="*/ 2147483647 h 1034"/>
              <a:gd name="T66" fmla="*/ 2147483647 w 1856"/>
              <a:gd name="T67" fmla="*/ 2147483647 h 1034"/>
              <a:gd name="T68" fmla="*/ 2147483647 w 1856"/>
              <a:gd name="T69" fmla="*/ 2147483647 h 1034"/>
              <a:gd name="T70" fmla="*/ 2147483647 w 1856"/>
              <a:gd name="T71" fmla="*/ 2147483647 h 1034"/>
              <a:gd name="T72" fmla="*/ 2147483647 w 1856"/>
              <a:gd name="T73" fmla="*/ 2147483647 h 1034"/>
              <a:gd name="T74" fmla="*/ 2147483647 w 1856"/>
              <a:gd name="T75" fmla="*/ 2147483647 h 1034"/>
              <a:gd name="T76" fmla="*/ 2147483647 w 1856"/>
              <a:gd name="T77" fmla="*/ 2147483647 h 1034"/>
              <a:gd name="T78" fmla="*/ 2147483647 w 1856"/>
              <a:gd name="T79" fmla="*/ 2147483647 h 1034"/>
              <a:gd name="T80" fmla="*/ 2147483647 w 1856"/>
              <a:gd name="T81" fmla="*/ 2147483647 h 1034"/>
              <a:gd name="T82" fmla="*/ 2147483647 w 1856"/>
              <a:gd name="T83" fmla="*/ 2147483647 h 1034"/>
              <a:gd name="T84" fmla="*/ 2147483647 w 1856"/>
              <a:gd name="T85" fmla="*/ 2147483647 h 1034"/>
              <a:gd name="T86" fmla="*/ 2147483647 w 1856"/>
              <a:gd name="T87" fmla="*/ 2147483647 h 1034"/>
              <a:gd name="T88" fmla="*/ 2147483647 w 1856"/>
              <a:gd name="T89" fmla="*/ 2147483647 h 1034"/>
              <a:gd name="T90" fmla="*/ 2147483647 w 1856"/>
              <a:gd name="T91" fmla="*/ 2147483647 h 1034"/>
              <a:gd name="T92" fmla="*/ 0 w 1856"/>
              <a:gd name="T93" fmla="*/ 2147483647 h 1034"/>
              <a:gd name="T94" fmla="*/ 2147483647 w 1856"/>
              <a:gd name="T95" fmla="*/ 2147483647 h 1034"/>
              <a:gd name="T96" fmla="*/ 2147483647 w 1856"/>
              <a:gd name="T97" fmla="*/ 2147483647 h 1034"/>
              <a:gd name="T98" fmla="*/ 2147483647 w 1856"/>
              <a:gd name="T99" fmla="*/ 2147483647 h 1034"/>
              <a:gd name="T100" fmla="*/ 2147483647 w 1856"/>
              <a:gd name="T101" fmla="*/ 2147483647 h 1034"/>
              <a:gd name="T102" fmla="*/ 2147483647 w 1856"/>
              <a:gd name="T103" fmla="*/ 2147483647 h 1034"/>
              <a:gd name="T104" fmla="*/ 2147483647 w 1856"/>
              <a:gd name="T105" fmla="*/ 2147483647 h 1034"/>
              <a:gd name="T106" fmla="*/ 2147483647 w 1856"/>
              <a:gd name="T107" fmla="*/ 2147483647 h 1034"/>
              <a:gd name="T108" fmla="*/ 2147483647 w 1856"/>
              <a:gd name="T109" fmla="*/ 2147483647 h 1034"/>
              <a:gd name="T110" fmla="*/ 2147483647 w 1856"/>
              <a:gd name="T111" fmla="*/ 2147483647 h 1034"/>
              <a:gd name="T112" fmla="*/ 2147483647 w 1856"/>
              <a:gd name="T113" fmla="*/ 2147483647 h 1034"/>
              <a:gd name="T114" fmla="*/ 0 w 1856"/>
              <a:gd name="T115" fmla="*/ 2147483647 h 1034"/>
              <a:gd name="T116" fmla="*/ 2147483647 w 1856"/>
              <a:gd name="T117" fmla="*/ 2147483647 h 1034"/>
              <a:gd name="T118" fmla="*/ 2147483647 w 1856"/>
              <a:gd name="T119" fmla="*/ 2147483647 h 1034"/>
              <a:gd name="T120" fmla="*/ 2147483647 w 1856"/>
              <a:gd name="T121" fmla="*/ 2147483647 h 1034"/>
              <a:gd name="T122" fmla="*/ 2147483647 w 1856"/>
              <a:gd name="T123" fmla="*/ 2147483647 h 10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56"/>
              <a:gd name="T187" fmla="*/ 0 h 1034"/>
              <a:gd name="T188" fmla="*/ 1856 w 1856"/>
              <a:gd name="T189" fmla="*/ 1034 h 10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56" h="1034">
                <a:moveTo>
                  <a:pt x="1588" y="1025"/>
                </a:moveTo>
                <a:lnTo>
                  <a:pt x="1587" y="1025"/>
                </a:lnTo>
                <a:lnTo>
                  <a:pt x="186" y="1034"/>
                </a:lnTo>
                <a:lnTo>
                  <a:pt x="186" y="1029"/>
                </a:lnTo>
                <a:lnTo>
                  <a:pt x="1587" y="1018"/>
                </a:lnTo>
                <a:lnTo>
                  <a:pt x="1588" y="1025"/>
                </a:lnTo>
                <a:close/>
                <a:moveTo>
                  <a:pt x="1588" y="1025"/>
                </a:moveTo>
                <a:lnTo>
                  <a:pt x="1587" y="1025"/>
                </a:lnTo>
                <a:lnTo>
                  <a:pt x="1588" y="1025"/>
                </a:lnTo>
                <a:close/>
                <a:moveTo>
                  <a:pt x="1847" y="847"/>
                </a:moveTo>
                <a:lnTo>
                  <a:pt x="1853" y="848"/>
                </a:lnTo>
                <a:lnTo>
                  <a:pt x="1852" y="848"/>
                </a:lnTo>
                <a:lnTo>
                  <a:pt x="1849" y="859"/>
                </a:lnTo>
                <a:lnTo>
                  <a:pt x="1845" y="867"/>
                </a:lnTo>
                <a:lnTo>
                  <a:pt x="1841" y="877"/>
                </a:lnTo>
                <a:lnTo>
                  <a:pt x="1837" y="886"/>
                </a:lnTo>
                <a:lnTo>
                  <a:pt x="1833" y="895"/>
                </a:lnTo>
                <a:lnTo>
                  <a:pt x="1827" y="903"/>
                </a:lnTo>
                <a:lnTo>
                  <a:pt x="1822" y="911"/>
                </a:lnTo>
                <a:lnTo>
                  <a:pt x="1817" y="919"/>
                </a:lnTo>
                <a:lnTo>
                  <a:pt x="1811" y="926"/>
                </a:lnTo>
                <a:lnTo>
                  <a:pt x="1804" y="933"/>
                </a:lnTo>
                <a:lnTo>
                  <a:pt x="1797" y="941"/>
                </a:lnTo>
                <a:lnTo>
                  <a:pt x="1791" y="947"/>
                </a:lnTo>
                <a:lnTo>
                  <a:pt x="1784" y="953"/>
                </a:lnTo>
                <a:lnTo>
                  <a:pt x="1776" y="960"/>
                </a:lnTo>
                <a:lnTo>
                  <a:pt x="1769" y="966"/>
                </a:lnTo>
                <a:lnTo>
                  <a:pt x="1760" y="971"/>
                </a:lnTo>
                <a:lnTo>
                  <a:pt x="1751" y="977"/>
                </a:lnTo>
                <a:lnTo>
                  <a:pt x="1743" y="982"/>
                </a:lnTo>
                <a:lnTo>
                  <a:pt x="1733" y="986"/>
                </a:lnTo>
                <a:lnTo>
                  <a:pt x="1725" y="992"/>
                </a:lnTo>
                <a:lnTo>
                  <a:pt x="1714" y="996"/>
                </a:lnTo>
                <a:lnTo>
                  <a:pt x="1704" y="1000"/>
                </a:lnTo>
                <a:lnTo>
                  <a:pt x="1695" y="1004"/>
                </a:lnTo>
                <a:lnTo>
                  <a:pt x="1684" y="1007"/>
                </a:lnTo>
                <a:lnTo>
                  <a:pt x="1673" y="1010"/>
                </a:lnTo>
                <a:lnTo>
                  <a:pt x="1662" y="1014"/>
                </a:lnTo>
                <a:lnTo>
                  <a:pt x="1650" y="1016"/>
                </a:lnTo>
                <a:lnTo>
                  <a:pt x="1637" y="1018"/>
                </a:lnTo>
                <a:lnTo>
                  <a:pt x="1627" y="1020"/>
                </a:lnTo>
                <a:lnTo>
                  <a:pt x="1613" y="1022"/>
                </a:lnTo>
                <a:lnTo>
                  <a:pt x="1601" y="1023"/>
                </a:lnTo>
                <a:lnTo>
                  <a:pt x="1588" y="1025"/>
                </a:lnTo>
                <a:lnTo>
                  <a:pt x="1587" y="1018"/>
                </a:lnTo>
                <a:lnTo>
                  <a:pt x="1601" y="1016"/>
                </a:lnTo>
                <a:lnTo>
                  <a:pt x="1613" y="1015"/>
                </a:lnTo>
                <a:lnTo>
                  <a:pt x="1625" y="1014"/>
                </a:lnTo>
                <a:lnTo>
                  <a:pt x="1637" y="1011"/>
                </a:lnTo>
                <a:lnTo>
                  <a:pt x="1648" y="1010"/>
                </a:lnTo>
                <a:lnTo>
                  <a:pt x="1659" y="1007"/>
                </a:lnTo>
                <a:lnTo>
                  <a:pt x="1670" y="1004"/>
                </a:lnTo>
                <a:lnTo>
                  <a:pt x="1681" y="1000"/>
                </a:lnTo>
                <a:lnTo>
                  <a:pt x="1692" y="997"/>
                </a:lnTo>
                <a:lnTo>
                  <a:pt x="1702" y="993"/>
                </a:lnTo>
                <a:lnTo>
                  <a:pt x="1713" y="989"/>
                </a:lnTo>
                <a:lnTo>
                  <a:pt x="1721" y="985"/>
                </a:lnTo>
                <a:lnTo>
                  <a:pt x="1730" y="981"/>
                </a:lnTo>
                <a:lnTo>
                  <a:pt x="1740" y="975"/>
                </a:lnTo>
                <a:lnTo>
                  <a:pt x="1748" y="971"/>
                </a:lnTo>
                <a:lnTo>
                  <a:pt x="1756" y="966"/>
                </a:lnTo>
                <a:lnTo>
                  <a:pt x="1765" y="960"/>
                </a:lnTo>
                <a:lnTo>
                  <a:pt x="1771" y="955"/>
                </a:lnTo>
                <a:lnTo>
                  <a:pt x="1780" y="948"/>
                </a:lnTo>
                <a:lnTo>
                  <a:pt x="1786" y="943"/>
                </a:lnTo>
                <a:lnTo>
                  <a:pt x="1793" y="936"/>
                </a:lnTo>
                <a:lnTo>
                  <a:pt x="1799" y="929"/>
                </a:lnTo>
                <a:lnTo>
                  <a:pt x="1806" y="922"/>
                </a:lnTo>
                <a:lnTo>
                  <a:pt x="1811" y="915"/>
                </a:lnTo>
                <a:lnTo>
                  <a:pt x="1817" y="907"/>
                </a:lnTo>
                <a:lnTo>
                  <a:pt x="1822" y="899"/>
                </a:lnTo>
                <a:lnTo>
                  <a:pt x="1826" y="891"/>
                </a:lnTo>
                <a:lnTo>
                  <a:pt x="1832" y="882"/>
                </a:lnTo>
                <a:lnTo>
                  <a:pt x="1836" y="874"/>
                </a:lnTo>
                <a:lnTo>
                  <a:pt x="1840" y="865"/>
                </a:lnTo>
                <a:lnTo>
                  <a:pt x="1842" y="856"/>
                </a:lnTo>
                <a:lnTo>
                  <a:pt x="1847" y="847"/>
                </a:lnTo>
                <a:close/>
                <a:moveTo>
                  <a:pt x="1853" y="848"/>
                </a:moveTo>
                <a:lnTo>
                  <a:pt x="1853" y="848"/>
                </a:lnTo>
                <a:lnTo>
                  <a:pt x="1852" y="848"/>
                </a:lnTo>
                <a:lnTo>
                  <a:pt x="1853" y="848"/>
                </a:lnTo>
                <a:close/>
                <a:moveTo>
                  <a:pt x="1751" y="430"/>
                </a:moveTo>
                <a:lnTo>
                  <a:pt x="1756" y="426"/>
                </a:lnTo>
                <a:lnTo>
                  <a:pt x="1758" y="426"/>
                </a:lnTo>
                <a:lnTo>
                  <a:pt x="1765" y="439"/>
                </a:lnTo>
                <a:lnTo>
                  <a:pt x="1771" y="452"/>
                </a:lnTo>
                <a:lnTo>
                  <a:pt x="1778" y="465"/>
                </a:lnTo>
                <a:lnTo>
                  <a:pt x="1785" y="479"/>
                </a:lnTo>
                <a:lnTo>
                  <a:pt x="1791" y="491"/>
                </a:lnTo>
                <a:lnTo>
                  <a:pt x="1797" y="505"/>
                </a:lnTo>
                <a:lnTo>
                  <a:pt x="1803" y="519"/>
                </a:lnTo>
                <a:lnTo>
                  <a:pt x="1808" y="531"/>
                </a:lnTo>
                <a:lnTo>
                  <a:pt x="1812" y="545"/>
                </a:lnTo>
                <a:lnTo>
                  <a:pt x="1818" y="557"/>
                </a:lnTo>
                <a:lnTo>
                  <a:pt x="1822" y="571"/>
                </a:lnTo>
                <a:lnTo>
                  <a:pt x="1826" y="584"/>
                </a:lnTo>
                <a:lnTo>
                  <a:pt x="1830" y="597"/>
                </a:lnTo>
                <a:lnTo>
                  <a:pt x="1834" y="610"/>
                </a:lnTo>
                <a:lnTo>
                  <a:pt x="1838" y="624"/>
                </a:lnTo>
                <a:lnTo>
                  <a:pt x="1841" y="636"/>
                </a:lnTo>
                <a:lnTo>
                  <a:pt x="1844" y="650"/>
                </a:lnTo>
                <a:lnTo>
                  <a:pt x="1847" y="664"/>
                </a:lnTo>
                <a:lnTo>
                  <a:pt x="1848" y="676"/>
                </a:lnTo>
                <a:lnTo>
                  <a:pt x="1851" y="690"/>
                </a:lnTo>
                <a:lnTo>
                  <a:pt x="1852" y="703"/>
                </a:lnTo>
                <a:lnTo>
                  <a:pt x="1853" y="716"/>
                </a:lnTo>
                <a:lnTo>
                  <a:pt x="1855" y="729"/>
                </a:lnTo>
                <a:lnTo>
                  <a:pt x="1856" y="743"/>
                </a:lnTo>
                <a:lnTo>
                  <a:pt x="1856" y="755"/>
                </a:lnTo>
                <a:lnTo>
                  <a:pt x="1856" y="769"/>
                </a:lnTo>
                <a:lnTo>
                  <a:pt x="1856" y="783"/>
                </a:lnTo>
                <a:lnTo>
                  <a:pt x="1856" y="795"/>
                </a:lnTo>
                <a:lnTo>
                  <a:pt x="1856" y="809"/>
                </a:lnTo>
                <a:lnTo>
                  <a:pt x="1855" y="822"/>
                </a:lnTo>
                <a:lnTo>
                  <a:pt x="1855" y="835"/>
                </a:lnTo>
                <a:lnTo>
                  <a:pt x="1853" y="848"/>
                </a:lnTo>
                <a:lnTo>
                  <a:pt x="1847" y="847"/>
                </a:lnTo>
                <a:lnTo>
                  <a:pt x="1848" y="835"/>
                </a:lnTo>
                <a:lnTo>
                  <a:pt x="1848" y="821"/>
                </a:lnTo>
                <a:lnTo>
                  <a:pt x="1849" y="809"/>
                </a:lnTo>
                <a:lnTo>
                  <a:pt x="1849" y="795"/>
                </a:lnTo>
                <a:lnTo>
                  <a:pt x="1851" y="783"/>
                </a:lnTo>
                <a:lnTo>
                  <a:pt x="1849" y="769"/>
                </a:lnTo>
                <a:lnTo>
                  <a:pt x="1849" y="757"/>
                </a:lnTo>
                <a:lnTo>
                  <a:pt x="1849" y="743"/>
                </a:lnTo>
                <a:lnTo>
                  <a:pt x="1848" y="729"/>
                </a:lnTo>
                <a:lnTo>
                  <a:pt x="1847" y="717"/>
                </a:lnTo>
                <a:lnTo>
                  <a:pt x="1845" y="703"/>
                </a:lnTo>
                <a:lnTo>
                  <a:pt x="1844" y="691"/>
                </a:lnTo>
                <a:lnTo>
                  <a:pt x="1842" y="677"/>
                </a:lnTo>
                <a:lnTo>
                  <a:pt x="1840" y="665"/>
                </a:lnTo>
                <a:lnTo>
                  <a:pt x="1837" y="651"/>
                </a:lnTo>
                <a:lnTo>
                  <a:pt x="1834" y="638"/>
                </a:lnTo>
                <a:lnTo>
                  <a:pt x="1832" y="625"/>
                </a:lnTo>
                <a:lnTo>
                  <a:pt x="1827" y="612"/>
                </a:lnTo>
                <a:lnTo>
                  <a:pt x="1825" y="599"/>
                </a:lnTo>
                <a:lnTo>
                  <a:pt x="1821" y="586"/>
                </a:lnTo>
                <a:lnTo>
                  <a:pt x="1817" y="573"/>
                </a:lnTo>
                <a:lnTo>
                  <a:pt x="1811" y="560"/>
                </a:lnTo>
                <a:lnTo>
                  <a:pt x="1807" y="547"/>
                </a:lnTo>
                <a:lnTo>
                  <a:pt x="1801" y="534"/>
                </a:lnTo>
                <a:lnTo>
                  <a:pt x="1796" y="520"/>
                </a:lnTo>
                <a:lnTo>
                  <a:pt x="1791" y="508"/>
                </a:lnTo>
                <a:lnTo>
                  <a:pt x="1785" y="494"/>
                </a:lnTo>
                <a:lnTo>
                  <a:pt x="1778" y="482"/>
                </a:lnTo>
                <a:lnTo>
                  <a:pt x="1773" y="468"/>
                </a:lnTo>
                <a:lnTo>
                  <a:pt x="1766" y="456"/>
                </a:lnTo>
                <a:lnTo>
                  <a:pt x="1759" y="442"/>
                </a:lnTo>
                <a:lnTo>
                  <a:pt x="1751" y="428"/>
                </a:lnTo>
                <a:lnTo>
                  <a:pt x="1751" y="430"/>
                </a:lnTo>
                <a:close/>
                <a:moveTo>
                  <a:pt x="1756" y="426"/>
                </a:moveTo>
                <a:lnTo>
                  <a:pt x="1756" y="426"/>
                </a:lnTo>
                <a:lnTo>
                  <a:pt x="1758" y="426"/>
                </a:lnTo>
                <a:lnTo>
                  <a:pt x="1756" y="426"/>
                </a:lnTo>
                <a:close/>
                <a:moveTo>
                  <a:pt x="89" y="448"/>
                </a:moveTo>
                <a:lnTo>
                  <a:pt x="83" y="445"/>
                </a:lnTo>
                <a:lnTo>
                  <a:pt x="94" y="430"/>
                </a:lnTo>
                <a:lnTo>
                  <a:pt x="105" y="415"/>
                </a:lnTo>
                <a:lnTo>
                  <a:pt x="116" y="401"/>
                </a:lnTo>
                <a:lnTo>
                  <a:pt x="128" y="387"/>
                </a:lnTo>
                <a:lnTo>
                  <a:pt x="139" y="372"/>
                </a:lnTo>
                <a:lnTo>
                  <a:pt x="150" y="360"/>
                </a:lnTo>
                <a:lnTo>
                  <a:pt x="163" y="346"/>
                </a:lnTo>
                <a:lnTo>
                  <a:pt x="175" y="333"/>
                </a:lnTo>
                <a:lnTo>
                  <a:pt x="186" y="320"/>
                </a:lnTo>
                <a:lnTo>
                  <a:pt x="198" y="308"/>
                </a:lnTo>
                <a:lnTo>
                  <a:pt x="210" y="296"/>
                </a:lnTo>
                <a:lnTo>
                  <a:pt x="223" y="284"/>
                </a:lnTo>
                <a:lnTo>
                  <a:pt x="235" y="273"/>
                </a:lnTo>
                <a:lnTo>
                  <a:pt x="247" y="260"/>
                </a:lnTo>
                <a:lnTo>
                  <a:pt x="260" y="249"/>
                </a:lnTo>
                <a:lnTo>
                  <a:pt x="273" y="238"/>
                </a:lnTo>
                <a:lnTo>
                  <a:pt x="286" y="227"/>
                </a:lnTo>
                <a:lnTo>
                  <a:pt x="298" y="218"/>
                </a:lnTo>
                <a:lnTo>
                  <a:pt x="312" y="207"/>
                </a:lnTo>
                <a:lnTo>
                  <a:pt x="324" y="197"/>
                </a:lnTo>
                <a:lnTo>
                  <a:pt x="337" y="188"/>
                </a:lnTo>
                <a:lnTo>
                  <a:pt x="351" y="178"/>
                </a:lnTo>
                <a:lnTo>
                  <a:pt x="363" y="170"/>
                </a:lnTo>
                <a:lnTo>
                  <a:pt x="377" y="160"/>
                </a:lnTo>
                <a:lnTo>
                  <a:pt x="391" y="152"/>
                </a:lnTo>
                <a:lnTo>
                  <a:pt x="404" y="144"/>
                </a:lnTo>
                <a:lnTo>
                  <a:pt x="418" y="136"/>
                </a:lnTo>
                <a:lnTo>
                  <a:pt x="432" y="128"/>
                </a:lnTo>
                <a:lnTo>
                  <a:pt x="445" y="119"/>
                </a:lnTo>
                <a:lnTo>
                  <a:pt x="459" y="113"/>
                </a:lnTo>
                <a:lnTo>
                  <a:pt x="473" y="106"/>
                </a:lnTo>
                <a:lnTo>
                  <a:pt x="486" y="99"/>
                </a:lnTo>
                <a:lnTo>
                  <a:pt x="502" y="92"/>
                </a:lnTo>
                <a:lnTo>
                  <a:pt x="515" y="85"/>
                </a:lnTo>
                <a:lnTo>
                  <a:pt x="529" y="80"/>
                </a:lnTo>
                <a:lnTo>
                  <a:pt x="543" y="74"/>
                </a:lnTo>
                <a:lnTo>
                  <a:pt x="558" y="67"/>
                </a:lnTo>
                <a:lnTo>
                  <a:pt x="571" y="62"/>
                </a:lnTo>
                <a:lnTo>
                  <a:pt x="586" y="58"/>
                </a:lnTo>
                <a:lnTo>
                  <a:pt x="600" y="52"/>
                </a:lnTo>
                <a:lnTo>
                  <a:pt x="615" y="47"/>
                </a:lnTo>
                <a:lnTo>
                  <a:pt x="629" y="43"/>
                </a:lnTo>
                <a:lnTo>
                  <a:pt x="644" y="39"/>
                </a:lnTo>
                <a:lnTo>
                  <a:pt x="657" y="35"/>
                </a:lnTo>
                <a:lnTo>
                  <a:pt x="672" y="31"/>
                </a:lnTo>
                <a:lnTo>
                  <a:pt x="687" y="28"/>
                </a:lnTo>
                <a:lnTo>
                  <a:pt x="701" y="24"/>
                </a:lnTo>
                <a:lnTo>
                  <a:pt x="716" y="21"/>
                </a:lnTo>
                <a:lnTo>
                  <a:pt x="731" y="18"/>
                </a:lnTo>
                <a:lnTo>
                  <a:pt x="745" y="16"/>
                </a:lnTo>
                <a:lnTo>
                  <a:pt x="760" y="13"/>
                </a:lnTo>
                <a:lnTo>
                  <a:pt x="775" y="11"/>
                </a:lnTo>
                <a:lnTo>
                  <a:pt x="790" y="9"/>
                </a:lnTo>
                <a:lnTo>
                  <a:pt x="804" y="7"/>
                </a:lnTo>
                <a:lnTo>
                  <a:pt x="819" y="6"/>
                </a:lnTo>
                <a:lnTo>
                  <a:pt x="834" y="5"/>
                </a:lnTo>
                <a:lnTo>
                  <a:pt x="847" y="3"/>
                </a:lnTo>
                <a:lnTo>
                  <a:pt x="862" y="2"/>
                </a:lnTo>
                <a:lnTo>
                  <a:pt x="877" y="2"/>
                </a:lnTo>
                <a:lnTo>
                  <a:pt x="892" y="2"/>
                </a:lnTo>
                <a:lnTo>
                  <a:pt x="906" y="0"/>
                </a:lnTo>
                <a:lnTo>
                  <a:pt x="921" y="0"/>
                </a:lnTo>
                <a:lnTo>
                  <a:pt x="936" y="0"/>
                </a:lnTo>
                <a:lnTo>
                  <a:pt x="951" y="2"/>
                </a:lnTo>
                <a:lnTo>
                  <a:pt x="965" y="2"/>
                </a:lnTo>
                <a:lnTo>
                  <a:pt x="980" y="3"/>
                </a:lnTo>
                <a:lnTo>
                  <a:pt x="995" y="5"/>
                </a:lnTo>
                <a:lnTo>
                  <a:pt x="1009" y="6"/>
                </a:lnTo>
                <a:lnTo>
                  <a:pt x="1024" y="7"/>
                </a:lnTo>
                <a:lnTo>
                  <a:pt x="1039" y="9"/>
                </a:lnTo>
                <a:lnTo>
                  <a:pt x="1052" y="10"/>
                </a:lnTo>
                <a:lnTo>
                  <a:pt x="1067" y="13"/>
                </a:lnTo>
                <a:lnTo>
                  <a:pt x="1081" y="14"/>
                </a:lnTo>
                <a:lnTo>
                  <a:pt x="1096" y="17"/>
                </a:lnTo>
                <a:lnTo>
                  <a:pt x="1111" y="20"/>
                </a:lnTo>
                <a:lnTo>
                  <a:pt x="1125" y="22"/>
                </a:lnTo>
                <a:lnTo>
                  <a:pt x="1139" y="26"/>
                </a:lnTo>
                <a:lnTo>
                  <a:pt x="1154" y="29"/>
                </a:lnTo>
                <a:lnTo>
                  <a:pt x="1167" y="32"/>
                </a:lnTo>
                <a:lnTo>
                  <a:pt x="1182" y="36"/>
                </a:lnTo>
                <a:lnTo>
                  <a:pt x="1196" y="40"/>
                </a:lnTo>
                <a:lnTo>
                  <a:pt x="1210" y="44"/>
                </a:lnTo>
                <a:lnTo>
                  <a:pt x="1223" y="48"/>
                </a:lnTo>
                <a:lnTo>
                  <a:pt x="1238" y="52"/>
                </a:lnTo>
                <a:lnTo>
                  <a:pt x="1252" y="58"/>
                </a:lnTo>
                <a:lnTo>
                  <a:pt x="1266" y="62"/>
                </a:lnTo>
                <a:lnTo>
                  <a:pt x="1279" y="67"/>
                </a:lnTo>
                <a:lnTo>
                  <a:pt x="1293" y="73"/>
                </a:lnTo>
                <a:lnTo>
                  <a:pt x="1307" y="78"/>
                </a:lnTo>
                <a:lnTo>
                  <a:pt x="1320" y="84"/>
                </a:lnTo>
                <a:lnTo>
                  <a:pt x="1333" y="89"/>
                </a:lnTo>
                <a:lnTo>
                  <a:pt x="1346" y="95"/>
                </a:lnTo>
                <a:lnTo>
                  <a:pt x="1360" y="102"/>
                </a:lnTo>
                <a:lnTo>
                  <a:pt x="1374" y="108"/>
                </a:lnTo>
                <a:lnTo>
                  <a:pt x="1386" y="114"/>
                </a:lnTo>
                <a:lnTo>
                  <a:pt x="1400" y="121"/>
                </a:lnTo>
                <a:lnTo>
                  <a:pt x="1412" y="128"/>
                </a:lnTo>
                <a:lnTo>
                  <a:pt x="1426" y="134"/>
                </a:lnTo>
                <a:lnTo>
                  <a:pt x="1438" y="143"/>
                </a:lnTo>
                <a:lnTo>
                  <a:pt x="1450" y="150"/>
                </a:lnTo>
                <a:lnTo>
                  <a:pt x="1462" y="158"/>
                </a:lnTo>
                <a:lnTo>
                  <a:pt x="1476" y="165"/>
                </a:lnTo>
                <a:lnTo>
                  <a:pt x="1488" y="173"/>
                </a:lnTo>
                <a:lnTo>
                  <a:pt x="1501" y="181"/>
                </a:lnTo>
                <a:lnTo>
                  <a:pt x="1512" y="189"/>
                </a:lnTo>
                <a:lnTo>
                  <a:pt x="1524" y="197"/>
                </a:lnTo>
                <a:lnTo>
                  <a:pt x="1536" y="207"/>
                </a:lnTo>
                <a:lnTo>
                  <a:pt x="1549" y="215"/>
                </a:lnTo>
                <a:lnTo>
                  <a:pt x="1560" y="225"/>
                </a:lnTo>
                <a:lnTo>
                  <a:pt x="1572" y="233"/>
                </a:lnTo>
                <a:lnTo>
                  <a:pt x="1583" y="242"/>
                </a:lnTo>
                <a:lnTo>
                  <a:pt x="1594" y="252"/>
                </a:lnTo>
                <a:lnTo>
                  <a:pt x="1606" y="262"/>
                </a:lnTo>
                <a:lnTo>
                  <a:pt x="1617" y="271"/>
                </a:lnTo>
                <a:lnTo>
                  <a:pt x="1628" y="282"/>
                </a:lnTo>
                <a:lnTo>
                  <a:pt x="1639" y="292"/>
                </a:lnTo>
                <a:lnTo>
                  <a:pt x="1648" y="301"/>
                </a:lnTo>
                <a:lnTo>
                  <a:pt x="1659" y="312"/>
                </a:lnTo>
                <a:lnTo>
                  <a:pt x="1670" y="323"/>
                </a:lnTo>
                <a:lnTo>
                  <a:pt x="1680" y="334"/>
                </a:lnTo>
                <a:lnTo>
                  <a:pt x="1691" y="345"/>
                </a:lnTo>
                <a:lnTo>
                  <a:pt x="1700" y="356"/>
                </a:lnTo>
                <a:lnTo>
                  <a:pt x="1710" y="367"/>
                </a:lnTo>
                <a:lnTo>
                  <a:pt x="1719" y="378"/>
                </a:lnTo>
                <a:lnTo>
                  <a:pt x="1729" y="390"/>
                </a:lnTo>
                <a:lnTo>
                  <a:pt x="1739" y="401"/>
                </a:lnTo>
                <a:lnTo>
                  <a:pt x="1748" y="413"/>
                </a:lnTo>
                <a:lnTo>
                  <a:pt x="1756" y="426"/>
                </a:lnTo>
                <a:lnTo>
                  <a:pt x="1751" y="430"/>
                </a:lnTo>
                <a:lnTo>
                  <a:pt x="1743" y="418"/>
                </a:lnTo>
                <a:lnTo>
                  <a:pt x="1733" y="405"/>
                </a:lnTo>
                <a:lnTo>
                  <a:pt x="1724" y="394"/>
                </a:lnTo>
                <a:lnTo>
                  <a:pt x="1714" y="383"/>
                </a:lnTo>
                <a:lnTo>
                  <a:pt x="1704" y="371"/>
                </a:lnTo>
                <a:lnTo>
                  <a:pt x="1695" y="360"/>
                </a:lnTo>
                <a:lnTo>
                  <a:pt x="1685" y="349"/>
                </a:lnTo>
                <a:lnTo>
                  <a:pt x="1676" y="338"/>
                </a:lnTo>
                <a:lnTo>
                  <a:pt x="1665" y="327"/>
                </a:lnTo>
                <a:lnTo>
                  <a:pt x="1655" y="318"/>
                </a:lnTo>
                <a:lnTo>
                  <a:pt x="1644" y="307"/>
                </a:lnTo>
                <a:lnTo>
                  <a:pt x="1633" y="297"/>
                </a:lnTo>
                <a:lnTo>
                  <a:pt x="1622" y="286"/>
                </a:lnTo>
                <a:lnTo>
                  <a:pt x="1611" y="277"/>
                </a:lnTo>
                <a:lnTo>
                  <a:pt x="1601" y="267"/>
                </a:lnTo>
                <a:lnTo>
                  <a:pt x="1590" y="258"/>
                </a:lnTo>
                <a:lnTo>
                  <a:pt x="1579" y="248"/>
                </a:lnTo>
                <a:lnTo>
                  <a:pt x="1568" y="238"/>
                </a:lnTo>
                <a:lnTo>
                  <a:pt x="1555" y="230"/>
                </a:lnTo>
                <a:lnTo>
                  <a:pt x="1544" y="221"/>
                </a:lnTo>
                <a:lnTo>
                  <a:pt x="1532" y="212"/>
                </a:lnTo>
                <a:lnTo>
                  <a:pt x="1520" y="203"/>
                </a:lnTo>
                <a:lnTo>
                  <a:pt x="1509" y="195"/>
                </a:lnTo>
                <a:lnTo>
                  <a:pt x="1497" y="186"/>
                </a:lnTo>
                <a:lnTo>
                  <a:pt x="1484" y="178"/>
                </a:lnTo>
                <a:lnTo>
                  <a:pt x="1472" y="171"/>
                </a:lnTo>
                <a:lnTo>
                  <a:pt x="1460" y="163"/>
                </a:lnTo>
                <a:lnTo>
                  <a:pt x="1447" y="155"/>
                </a:lnTo>
                <a:lnTo>
                  <a:pt x="1434" y="148"/>
                </a:lnTo>
                <a:lnTo>
                  <a:pt x="1421" y="141"/>
                </a:lnTo>
                <a:lnTo>
                  <a:pt x="1409" y="134"/>
                </a:lnTo>
                <a:lnTo>
                  <a:pt x="1396" y="128"/>
                </a:lnTo>
                <a:lnTo>
                  <a:pt x="1383" y="121"/>
                </a:lnTo>
                <a:lnTo>
                  <a:pt x="1370" y="114"/>
                </a:lnTo>
                <a:lnTo>
                  <a:pt x="1357" y="107"/>
                </a:lnTo>
                <a:lnTo>
                  <a:pt x="1344" y="102"/>
                </a:lnTo>
                <a:lnTo>
                  <a:pt x="1330" y="96"/>
                </a:lnTo>
                <a:lnTo>
                  <a:pt x="1318" y="89"/>
                </a:lnTo>
                <a:lnTo>
                  <a:pt x="1304" y="84"/>
                </a:lnTo>
                <a:lnTo>
                  <a:pt x="1290" y="78"/>
                </a:lnTo>
                <a:lnTo>
                  <a:pt x="1277" y="74"/>
                </a:lnTo>
                <a:lnTo>
                  <a:pt x="1263" y="69"/>
                </a:lnTo>
                <a:lnTo>
                  <a:pt x="1249" y="63"/>
                </a:lnTo>
                <a:lnTo>
                  <a:pt x="1236" y="59"/>
                </a:lnTo>
                <a:lnTo>
                  <a:pt x="1222" y="55"/>
                </a:lnTo>
                <a:lnTo>
                  <a:pt x="1208" y="51"/>
                </a:lnTo>
                <a:lnTo>
                  <a:pt x="1195" y="47"/>
                </a:lnTo>
                <a:lnTo>
                  <a:pt x="1180" y="43"/>
                </a:lnTo>
                <a:lnTo>
                  <a:pt x="1166" y="39"/>
                </a:lnTo>
                <a:lnTo>
                  <a:pt x="1152" y="36"/>
                </a:lnTo>
                <a:lnTo>
                  <a:pt x="1137" y="32"/>
                </a:lnTo>
                <a:lnTo>
                  <a:pt x="1123" y="29"/>
                </a:lnTo>
                <a:lnTo>
                  <a:pt x="1110" y="26"/>
                </a:lnTo>
                <a:lnTo>
                  <a:pt x="1095" y="24"/>
                </a:lnTo>
                <a:lnTo>
                  <a:pt x="1081" y="21"/>
                </a:lnTo>
                <a:lnTo>
                  <a:pt x="1066" y="20"/>
                </a:lnTo>
                <a:lnTo>
                  <a:pt x="1052" y="17"/>
                </a:lnTo>
                <a:lnTo>
                  <a:pt x="1037" y="16"/>
                </a:lnTo>
                <a:lnTo>
                  <a:pt x="1024" y="14"/>
                </a:lnTo>
                <a:lnTo>
                  <a:pt x="1009" y="11"/>
                </a:lnTo>
                <a:lnTo>
                  <a:pt x="994" y="11"/>
                </a:lnTo>
                <a:lnTo>
                  <a:pt x="980" y="10"/>
                </a:lnTo>
                <a:lnTo>
                  <a:pt x="965" y="9"/>
                </a:lnTo>
                <a:lnTo>
                  <a:pt x="951" y="9"/>
                </a:lnTo>
                <a:lnTo>
                  <a:pt x="936" y="7"/>
                </a:lnTo>
                <a:lnTo>
                  <a:pt x="921" y="7"/>
                </a:lnTo>
                <a:lnTo>
                  <a:pt x="907" y="7"/>
                </a:lnTo>
                <a:lnTo>
                  <a:pt x="892" y="7"/>
                </a:lnTo>
                <a:lnTo>
                  <a:pt x="877" y="9"/>
                </a:lnTo>
                <a:lnTo>
                  <a:pt x="864" y="9"/>
                </a:lnTo>
                <a:lnTo>
                  <a:pt x="849" y="10"/>
                </a:lnTo>
                <a:lnTo>
                  <a:pt x="834" y="11"/>
                </a:lnTo>
                <a:lnTo>
                  <a:pt x="819" y="13"/>
                </a:lnTo>
                <a:lnTo>
                  <a:pt x="805" y="14"/>
                </a:lnTo>
                <a:lnTo>
                  <a:pt x="790" y="16"/>
                </a:lnTo>
                <a:lnTo>
                  <a:pt x="775" y="18"/>
                </a:lnTo>
                <a:lnTo>
                  <a:pt x="761" y="20"/>
                </a:lnTo>
                <a:lnTo>
                  <a:pt x="746" y="22"/>
                </a:lnTo>
                <a:lnTo>
                  <a:pt x="733" y="25"/>
                </a:lnTo>
                <a:lnTo>
                  <a:pt x="717" y="28"/>
                </a:lnTo>
                <a:lnTo>
                  <a:pt x="702" y="31"/>
                </a:lnTo>
                <a:lnTo>
                  <a:pt x="689" y="35"/>
                </a:lnTo>
                <a:lnTo>
                  <a:pt x="674" y="37"/>
                </a:lnTo>
                <a:lnTo>
                  <a:pt x="660" y="41"/>
                </a:lnTo>
                <a:lnTo>
                  <a:pt x="645" y="46"/>
                </a:lnTo>
                <a:lnTo>
                  <a:pt x="631" y="50"/>
                </a:lnTo>
                <a:lnTo>
                  <a:pt x="616" y="54"/>
                </a:lnTo>
                <a:lnTo>
                  <a:pt x="603" y="59"/>
                </a:lnTo>
                <a:lnTo>
                  <a:pt x="588" y="63"/>
                </a:lnTo>
                <a:lnTo>
                  <a:pt x="574" y="69"/>
                </a:lnTo>
                <a:lnTo>
                  <a:pt x="560" y="74"/>
                </a:lnTo>
                <a:lnTo>
                  <a:pt x="545" y="80"/>
                </a:lnTo>
                <a:lnTo>
                  <a:pt x="532" y="85"/>
                </a:lnTo>
                <a:lnTo>
                  <a:pt x="518" y="92"/>
                </a:lnTo>
                <a:lnTo>
                  <a:pt x="504" y="99"/>
                </a:lnTo>
                <a:lnTo>
                  <a:pt x="489" y="104"/>
                </a:lnTo>
                <a:lnTo>
                  <a:pt x="476" y="111"/>
                </a:lnTo>
                <a:lnTo>
                  <a:pt x="462" y="119"/>
                </a:lnTo>
                <a:lnTo>
                  <a:pt x="448" y="126"/>
                </a:lnTo>
                <a:lnTo>
                  <a:pt x="435" y="133"/>
                </a:lnTo>
                <a:lnTo>
                  <a:pt x="421" y="141"/>
                </a:lnTo>
                <a:lnTo>
                  <a:pt x="407" y="150"/>
                </a:lnTo>
                <a:lnTo>
                  <a:pt x="395" y="158"/>
                </a:lnTo>
                <a:lnTo>
                  <a:pt x="381" y="166"/>
                </a:lnTo>
                <a:lnTo>
                  <a:pt x="368" y="175"/>
                </a:lnTo>
                <a:lnTo>
                  <a:pt x="355" y="184"/>
                </a:lnTo>
                <a:lnTo>
                  <a:pt x="342" y="193"/>
                </a:lnTo>
                <a:lnTo>
                  <a:pt x="328" y="203"/>
                </a:lnTo>
                <a:lnTo>
                  <a:pt x="316" y="212"/>
                </a:lnTo>
                <a:lnTo>
                  <a:pt x="303" y="223"/>
                </a:lnTo>
                <a:lnTo>
                  <a:pt x="290" y="233"/>
                </a:lnTo>
                <a:lnTo>
                  <a:pt x="277" y="244"/>
                </a:lnTo>
                <a:lnTo>
                  <a:pt x="265" y="255"/>
                </a:lnTo>
                <a:lnTo>
                  <a:pt x="253" y="266"/>
                </a:lnTo>
                <a:lnTo>
                  <a:pt x="240" y="277"/>
                </a:lnTo>
                <a:lnTo>
                  <a:pt x="228" y="289"/>
                </a:lnTo>
                <a:lnTo>
                  <a:pt x="216" y="300"/>
                </a:lnTo>
                <a:lnTo>
                  <a:pt x="204" y="312"/>
                </a:lnTo>
                <a:lnTo>
                  <a:pt x="191" y="325"/>
                </a:lnTo>
                <a:lnTo>
                  <a:pt x="179" y="338"/>
                </a:lnTo>
                <a:lnTo>
                  <a:pt x="168" y="351"/>
                </a:lnTo>
                <a:lnTo>
                  <a:pt x="156" y="364"/>
                </a:lnTo>
                <a:lnTo>
                  <a:pt x="145" y="378"/>
                </a:lnTo>
                <a:lnTo>
                  <a:pt x="132" y="392"/>
                </a:lnTo>
                <a:lnTo>
                  <a:pt x="121" y="405"/>
                </a:lnTo>
                <a:lnTo>
                  <a:pt x="111" y="419"/>
                </a:lnTo>
                <a:lnTo>
                  <a:pt x="100" y="434"/>
                </a:lnTo>
                <a:lnTo>
                  <a:pt x="89" y="449"/>
                </a:lnTo>
                <a:lnTo>
                  <a:pt x="89" y="448"/>
                </a:lnTo>
                <a:close/>
                <a:moveTo>
                  <a:pt x="83" y="445"/>
                </a:moveTo>
                <a:lnTo>
                  <a:pt x="83" y="445"/>
                </a:lnTo>
                <a:close/>
                <a:moveTo>
                  <a:pt x="7" y="789"/>
                </a:moveTo>
                <a:lnTo>
                  <a:pt x="0" y="789"/>
                </a:lnTo>
                <a:lnTo>
                  <a:pt x="0" y="776"/>
                </a:lnTo>
                <a:lnTo>
                  <a:pt x="0" y="762"/>
                </a:lnTo>
                <a:lnTo>
                  <a:pt x="1" y="748"/>
                </a:lnTo>
                <a:lnTo>
                  <a:pt x="1" y="735"/>
                </a:lnTo>
                <a:lnTo>
                  <a:pt x="3" y="721"/>
                </a:lnTo>
                <a:lnTo>
                  <a:pt x="4" y="709"/>
                </a:lnTo>
                <a:lnTo>
                  <a:pt x="5" y="696"/>
                </a:lnTo>
                <a:lnTo>
                  <a:pt x="7" y="684"/>
                </a:lnTo>
                <a:lnTo>
                  <a:pt x="9" y="672"/>
                </a:lnTo>
                <a:lnTo>
                  <a:pt x="11" y="660"/>
                </a:lnTo>
                <a:lnTo>
                  <a:pt x="12" y="649"/>
                </a:lnTo>
                <a:lnTo>
                  <a:pt x="15" y="636"/>
                </a:lnTo>
                <a:lnTo>
                  <a:pt x="18" y="625"/>
                </a:lnTo>
                <a:lnTo>
                  <a:pt x="20" y="614"/>
                </a:lnTo>
                <a:lnTo>
                  <a:pt x="22" y="603"/>
                </a:lnTo>
                <a:lnTo>
                  <a:pt x="26" y="593"/>
                </a:lnTo>
                <a:lnTo>
                  <a:pt x="29" y="583"/>
                </a:lnTo>
                <a:lnTo>
                  <a:pt x="31" y="572"/>
                </a:lnTo>
                <a:lnTo>
                  <a:pt x="34" y="562"/>
                </a:lnTo>
                <a:lnTo>
                  <a:pt x="37" y="553"/>
                </a:lnTo>
                <a:lnTo>
                  <a:pt x="41" y="543"/>
                </a:lnTo>
                <a:lnTo>
                  <a:pt x="44" y="534"/>
                </a:lnTo>
                <a:lnTo>
                  <a:pt x="48" y="524"/>
                </a:lnTo>
                <a:lnTo>
                  <a:pt x="52" y="515"/>
                </a:lnTo>
                <a:lnTo>
                  <a:pt x="55" y="505"/>
                </a:lnTo>
                <a:lnTo>
                  <a:pt x="59" y="497"/>
                </a:lnTo>
                <a:lnTo>
                  <a:pt x="63" y="487"/>
                </a:lnTo>
                <a:lnTo>
                  <a:pt x="67" y="479"/>
                </a:lnTo>
                <a:lnTo>
                  <a:pt x="75" y="461"/>
                </a:lnTo>
                <a:lnTo>
                  <a:pt x="83" y="445"/>
                </a:lnTo>
                <a:lnTo>
                  <a:pt x="89" y="448"/>
                </a:lnTo>
                <a:lnTo>
                  <a:pt x="80" y="465"/>
                </a:lnTo>
                <a:lnTo>
                  <a:pt x="72" y="482"/>
                </a:lnTo>
                <a:lnTo>
                  <a:pt x="68" y="490"/>
                </a:lnTo>
                <a:lnTo>
                  <a:pt x="65" y="500"/>
                </a:lnTo>
                <a:lnTo>
                  <a:pt x="61" y="508"/>
                </a:lnTo>
                <a:lnTo>
                  <a:pt x="57" y="517"/>
                </a:lnTo>
                <a:lnTo>
                  <a:pt x="55" y="527"/>
                </a:lnTo>
                <a:lnTo>
                  <a:pt x="50" y="535"/>
                </a:lnTo>
                <a:lnTo>
                  <a:pt x="48" y="545"/>
                </a:lnTo>
                <a:lnTo>
                  <a:pt x="44" y="554"/>
                </a:lnTo>
                <a:lnTo>
                  <a:pt x="41" y="565"/>
                </a:lnTo>
                <a:lnTo>
                  <a:pt x="38" y="575"/>
                </a:lnTo>
                <a:lnTo>
                  <a:pt x="34" y="584"/>
                </a:lnTo>
                <a:lnTo>
                  <a:pt x="31" y="595"/>
                </a:lnTo>
                <a:lnTo>
                  <a:pt x="29" y="605"/>
                </a:lnTo>
                <a:lnTo>
                  <a:pt x="26" y="616"/>
                </a:lnTo>
                <a:lnTo>
                  <a:pt x="24" y="627"/>
                </a:lnTo>
                <a:lnTo>
                  <a:pt x="22" y="638"/>
                </a:lnTo>
                <a:lnTo>
                  <a:pt x="19" y="650"/>
                </a:lnTo>
                <a:lnTo>
                  <a:pt x="18" y="661"/>
                </a:lnTo>
                <a:lnTo>
                  <a:pt x="15" y="673"/>
                </a:lnTo>
                <a:lnTo>
                  <a:pt x="14" y="684"/>
                </a:lnTo>
                <a:lnTo>
                  <a:pt x="12" y="696"/>
                </a:lnTo>
                <a:lnTo>
                  <a:pt x="11" y="709"/>
                </a:lnTo>
                <a:lnTo>
                  <a:pt x="9" y="722"/>
                </a:lnTo>
                <a:lnTo>
                  <a:pt x="8" y="735"/>
                </a:lnTo>
                <a:lnTo>
                  <a:pt x="8" y="748"/>
                </a:lnTo>
                <a:lnTo>
                  <a:pt x="7" y="762"/>
                </a:lnTo>
                <a:lnTo>
                  <a:pt x="7" y="776"/>
                </a:lnTo>
                <a:lnTo>
                  <a:pt x="7" y="789"/>
                </a:lnTo>
                <a:close/>
                <a:moveTo>
                  <a:pt x="7" y="789"/>
                </a:moveTo>
                <a:lnTo>
                  <a:pt x="7" y="789"/>
                </a:lnTo>
                <a:close/>
                <a:moveTo>
                  <a:pt x="186" y="1029"/>
                </a:moveTo>
                <a:lnTo>
                  <a:pt x="186" y="1034"/>
                </a:lnTo>
                <a:lnTo>
                  <a:pt x="184" y="1034"/>
                </a:lnTo>
                <a:lnTo>
                  <a:pt x="172" y="1029"/>
                </a:lnTo>
                <a:lnTo>
                  <a:pt x="161" y="1025"/>
                </a:lnTo>
                <a:lnTo>
                  <a:pt x="150" y="1018"/>
                </a:lnTo>
                <a:lnTo>
                  <a:pt x="141" y="1012"/>
                </a:lnTo>
                <a:lnTo>
                  <a:pt x="130" y="1007"/>
                </a:lnTo>
                <a:lnTo>
                  <a:pt x="120" y="1001"/>
                </a:lnTo>
                <a:lnTo>
                  <a:pt x="111" y="995"/>
                </a:lnTo>
                <a:lnTo>
                  <a:pt x="102" y="988"/>
                </a:lnTo>
                <a:lnTo>
                  <a:pt x="93" y="982"/>
                </a:lnTo>
                <a:lnTo>
                  <a:pt x="85" y="975"/>
                </a:lnTo>
                <a:lnTo>
                  <a:pt x="78" y="969"/>
                </a:lnTo>
                <a:lnTo>
                  <a:pt x="70" y="962"/>
                </a:lnTo>
                <a:lnTo>
                  <a:pt x="63" y="955"/>
                </a:lnTo>
                <a:lnTo>
                  <a:pt x="56" y="947"/>
                </a:lnTo>
                <a:lnTo>
                  <a:pt x="49" y="940"/>
                </a:lnTo>
                <a:lnTo>
                  <a:pt x="44" y="932"/>
                </a:lnTo>
                <a:lnTo>
                  <a:pt x="38" y="925"/>
                </a:lnTo>
                <a:lnTo>
                  <a:pt x="33" y="917"/>
                </a:lnTo>
                <a:lnTo>
                  <a:pt x="29" y="908"/>
                </a:lnTo>
                <a:lnTo>
                  <a:pt x="23" y="900"/>
                </a:lnTo>
                <a:lnTo>
                  <a:pt x="19" y="892"/>
                </a:lnTo>
                <a:lnTo>
                  <a:pt x="16" y="884"/>
                </a:lnTo>
                <a:lnTo>
                  <a:pt x="12" y="874"/>
                </a:lnTo>
                <a:lnTo>
                  <a:pt x="9" y="866"/>
                </a:lnTo>
                <a:lnTo>
                  <a:pt x="7" y="856"/>
                </a:lnTo>
                <a:lnTo>
                  <a:pt x="4" y="848"/>
                </a:lnTo>
                <a:lnTo>
                  <a:pt x="3" y="839"/>
                </a:lnTo>
                <a:lnTo>
                  <a:pt x="1" y="829"/>
                </a:lnTo>
                <a:lnTo>
                  <a:pt x="0" y="819"/>
                </a:lnTo>
                <a:lnTo>
                  <a:pt x="0" y="810"/>
                </a:lnTo>
                <a:lnTo>
                  <a:pt x="0" y="800"/>
                </a:lnTo>
                <a:lnTo>
                  <a:pt x="0" y="789"/>
                </a:lnTo>
                <a:lnTo>
                  <a:pt x="7" y="789"/>
                </a:lnTo>
                <a:lnTo>
                  <a:pt x="5" y="799"/>
                </a:lnTo>
                <a:lnTo>
                  <a:pt x="7" y="810"/>
                </a:lnTo>
                <a:lnTo>
                  <a:pt x="7" y="818"/>
                </a:lnTo>
                <a:lnTo>
                  <a:pt x="8" y="828"/>
                </a:lnTo>
                <a:lnTo>
                  <a:pt x="9" y="837"/>
                </a:lnTo>
                <a:lnTo>
                  <a:pt x="11" y="847"/>
                </a:lnTo>
                <a:lnTo>
                  <a:pt x="14" y="855"/>
                </a:lnTo>
                <a:lnTo>
                  <a:pt x="16" y="863"/>
                </a:lnTo>
                <a:lnTo>
                  <a:pt x="19" y="873"/>
                </a:lnTo>
                <a:lnTo>
                  <a:pt x="22" y="881"/>
                </a:lnTo>
                <a:lnTo>
                  <a:pt x="26" y="889"/>
                </a:lnTo>
                <a:lnTo>
                  <a:pt x="30" y="897"/>
                </a:lnTo>
                <a:lnTo>
                  <a:pt x="34" y="904"/>
                </a:lnTo>
                <a:lnTo>
                  <a:pt x="38" y="912"/>
                </a:lnTo>
                <a:lnTo>
                  <a:pt x="44" y="921"/>
                </a:lnTo>
                <a:lnTo>
                  <a:pt x="49" y="928"/>
                </a:lnTo>
                <a:lnTo>
                  <a:pt x="55" y="936"/>
                </a:lnTo>
                <a:lnTo>
                  <a:pt x="61" y="943"/>
                </a:lnTo>
                <a:lnTo>
                  <a:pt x="68" y="949"/>
                </a:lnTo>
                <a:lnTo>
                  <a:pt x="75" y="956"/>
                </a:lnTo>
                <a:lnTo>
                  <a:pt x="82" y="963"/>
                </a:lnTo>
                <a:lnTo>
                  <a:pt x="90" y="970"/>
                </a:lnTo>
                <a:lnTo>
                  <a:pt x="97" y="977"/>
                </a:lnTo>
                <a:lnTo>
                  <a:pt x="106" y="982"/>
                </a:lnTo>
                <a:lnTo>
                  <a:pt x="115" y="989"/>
                </a:lnTo>
                <a:lnTo>
                  <a:pt x="124" y="995"/>
                </a:lnTo>
                <a:lnTo>
                  <a:pt x="134" y="1001"/>
                </a:lnTo>
                <a:lnTo>
                  <a:pt x="143" y="1007"/>
                </a:lnTo>
                <a:lnTo>
                  <a:pt x="153" y="1012"/>
                </a:lnTo>
                <a:lnTo>
                  <a:pt x="164" y="1018"/>
                </a:lnTo>
                <a:lnTo>
                  <a:pt x="175" y="1023"/>
                </a:lnTo>
                <a:lnTo>
                  <a:pt x="187" y="1029"/>
                </a:lnTo>
                <a:lnTo>
                  <a:pt x="186" y="1029"/>
                </a:lnTo>
                <a:close/>
                <a:moveTo>
                  <a:pt x="186" y="1034"/>
                </a:moveTo>
                <a:lnTo>
                  <a:pt x="184" y="1034"/>
                </a:lnTo>
                <a:lnTo>
                  <a:pt x="186" y="1034"/>
                </a:lnTo>
                <a:close/>
              </a:path>
            </a:pathLst>
          </a:custGeom>
          <a:solidFill>
            <a:srgbClr val="92D050"/>
          </a:solidFill>
          <a:ln w="9525">
            <a:solidFill>
              <a:srgbClr val="FFFF99"/>
            </a:solid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en-US" sz="2000" kern="0" smtClean="0">
              <a:solidFill>
                <a:sysClr val="windowText" lastClr="000000"/>
              </a:solidFill>
              <a:latin typeface="Bookman Old Style" pitchFamily="18" charset="0"/>
            </a:endParaRPr>
          </a:p>
        </p:txBody>
      </p:sp>
      <p:cxnSp>
        <p:nvCxnSpPr>
          <p:cNvPr id="63" name="Straight Arrow Connector 62"/>
          <p:cNvCxnSpPr/>
          <p:nvPr/>
        </p:nvCxnSpPr>
        <p:spPr>
          <a:xfrm rot="5400000">
            <a:off x="2454847" y="1117521"/>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4" name="Straight Arrow Connector 63"/>
          <p:cNvCxnSpPr/>
          <p:nvPr/>
        </p:nvCxnSpPr>
        <p:spPr>
          <a:xfrm rot="5400000">
            <a:off x="2452791" y="1425369"/>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5" name="Straight Arrow Connector 64"/>
          <p:cNvCxnSpPr/>
          <p:nvPr/>
        </p:nvCxnSpPr>
        <p:spPr>
          <a:xfrm rot="5400000">
            <a:off x="2465117" y="1789732"/>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6" name="Straight Arrow Connector 65"/>
          <p:cNvCxnSpPr/>
          <p:nvPr/>
        </p:nvCxnSpPr>
        <p:spPr>
          <a:xfrm rot="5400000">
            <a:off x="2465117" y="4769539"/>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7" name="Straight Arrow Connector 66"/>
          <p:cNvCxnSpPr/>
          <p:nvPr/>
        </p:nvCxnSpPr>
        <p:spPr>
          <a:xfrm rot="5400000">
            <a:off x="2454847" y="4452262"/>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8" name="Straight Arrow Connector 67"/>
          <p:cNvCxnSpPr/>
          <p:nvPr/>
        </p:nvCxnSpPr>
        <p:spPr>
          <a:xfrm rot="5400000">
            <a:off x="2466762" y="4079311"/>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
        <p:nvSpPr>
          <p:cNvPr id="69" name="Freeform 68"/>
          <p:cNvSpPr/>
          <p:nvPr/>
        </p:nvSpPr>
        <p:spPr>
          <a:xfrm>
            <a:off x="934747" y="2415431"/>
            <a:ext cx="3177168" cy="331532"/>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073284"/>
              <a:gd name="connsiteY0" fmla="*/ 19050 h 422231"/>
              <a:gd name="connsiteX1" fmla="*/ 723900 w 4073284"/>
              <a:gd name="connsiteY1" fmla="*/ 381000 h 422231"/>
              <a:gd name="connsiteX2" fmla="*/ 3552825 w 4073284"/>
              <a:gd name="connsiteY2" fmla="*/ 371475 h 422231"/>
              <a:gd name="connsiteX3" fmla="*/ 4073284 w 4073284"/>
              <a:gd name="connsiteY3" fmla="*/ 0 h 422231"/>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830144"/>
              <a:gd name="connsiteY0" fmla="*/ 11452 h 423238"/>
              <a:gd name="connsiteX1" fmla="*/ 480760 w 3830144"/>
              <a:gd name="connsiteY1" fmla="*/ 381000 h 423238"/>
              <a:gd name="connsiteX2" fmla="*/ 3309685 w 3830144"/>
              <a:gd name="connsiteY2" fmla="*/ 371475 h 423238"/>
              <a:gd name="connsiteX3" fmla="*/ 3830144 w 3830144"/>
              <a:gd name="connsiteY3" fmla="*/ 0 h 423238"/>
              <a:gd name="connsiteX0" fmla="*/ 0 w 3830144"/>
              <a:gd name="connsiteY0" fmla="*/ 11452 h 423238"/>
              <a:gd name="connsiteX1" fmla="*/ 480760 w 3830144"/>
              <a:gd name="connsiteY1" fmla="*/ 381000 h 423238"/>
              <a:gd name="connsiteX2" fmla="*/ 3309685 w 3830144"/>
              <a:gd name="connsiteY2" fmla="*/ 371475 h 423238"/>
              <a:gd name="connsiteX3" fmla="*/ 3830144 w 3830144"/>
              <a:gd name="connsiteY3" fmla="*/ 0 h 423238"/>
              <a:gd name="connsiteX0" fmla="*/ 0 w 3830144"/>
              <a:gd name="connsiteY0" fmla="*/ 11452 h 411165"/>
              <a:gd name="connsiteX1" fmla="*/ 480760 w 3830144"/>
              <a:gd name="connsiteY1" fmla="*/ 381000 h 411165"/>
              <a:gd name="connsiteX2" fmla="*/ 3309685 w 3830144"/>
              <a:gd name="connsiteY2" fmla="*/ 371475 h 411165"/>
              <a:gd name="connsiteX3" fmla="*/ 3830144 w 3830144"/>
              <a:gd name="connsiteY3" fmla="*/ 0 h 411165"/>
              <a:gd name="connsiteX0" fmla="*/ 0 w 3830144"/>
              <a:gd name="connsiteY0" fmla="*/ 11452 h 392877"/>
              <a:gd name="connsiteX1" fmla="*/ 480760 w 3830144"/>
              <a:gd name="connsiteY1" fmla="*/ 381000 h 392877"/>
              <a:gd name="connsiteX2" fmla="*/ 3309685 w 3830144"/>
              <a:gd name="connsiteY2" fmla="*/ 371475 h 392877"/>
              <a:gd name="connsiteX3" fmla="*/ 3830144 w 3830144"/>
              <a:gd name="connsiteY3" fmla="*/ 0 h 392877"/>
              <a:gd name="connsiteX0" fmla="*/ 0 w 3801652"/>
              <a:gd name="connsiteY0" fmla="*/ 11452 h 392877"/>
              <a:gd name="connsiteX1" fmla="*/ 452268 w 3801652"/>
              <a:gd name="connsiteY1" fmla="*/ 381000 h 392877"/>
              <a:gd name="connsiteX2" fmla="*/ 3281193 w 3801652"/>
              <a:gd name="connsiteY2" fmla="*/ 371475 h 392877"/>
              <a:gd name="connsiteX3" fmla="*/ 3801652 w 3801652"/>
              <a:gd name="connsiteY3" fmla="*/ 0 h 392877"/>
              <a:gd name="connsiteX0" fmla="*/ 0 w 3801652"/>
              <a:gd name="connsiteY0" fmla="*/ 11452 h 396694"/>
              <a:gd name="connsiteX1" fmla="*/ 457967 w 3801652"/>
              <a:gd name="connsiteY1" fmla="*/ 386699 h 396694"/>
              <a:gd name="connsiteX2" fmla="*/ 3281193 w 3801652"/>
              <a:gd name="connsiteY2" fmla="*/ 371475 h 396694"/>
              <a:gd name="connsiteX3" fmla="*/ 3801652 w 3801652"/>
              <a:gd name="connsiteY3" fmla="*/ 0 h 396694"/>
            </a:gdLst>
            <a:ahLst/>
            <a:cxnLst>
              <a:cxn ang="0">
                <a:pos x="connsiteX0" y="connsiteY0"/>
              </a:cxn>
              <a:cxn ang="0">
                <a:pos x="connsiteX1" y="connsiteY1"/>
              </a:cxn>
              <a:cxn ang="0">
                <a:pos x="connsiteX2" y="connsiteY2"/>
              </a:cxn>
              <a:cxn ang="0">
                <a:pos x="connsiteX3" y="connsiteY3"/>
              </a:cxn>
            </a:cxnLst>
            <a:rect l="l" t="t" r="r" b="b"/>
            <a:pathLst>
              <a:path w="3801652" h="396694">
                <a:moveTo>
                  <a:pt x="0" y="11452"/>
                </a:moveTo>
                <a:cubicBezTo>
                  <a:pt x="65881" y="163058"/>
                  <a:pt x="220408" y="363419"/>
                  <a:pt x="457967" y="386699"/>
                </a:cubicBezTo>
                <a:cubicBezTo>
                  <a:pt x="1033642" y="406180"/>
                  <a:pt x="2683072" y="395086"/>
                  <a:pt x="3281193" y="371475"/>
                </a:cubicBezTo>
                <a:cubicBezTo>
                  <a:pt x="3603882" y="376357"/>
                  <a:pt x="3763552" y="153987"/>
                  <a:pt x="3801652" y="0"/>
                </a:cubicBezTo>
              </a:path>
            </a:pathLst>
          </a:custGeom>
          <a:noFill/>
          <a:ln w="28575" cap="flat" cmpd="sng" algn="ctr">
            <a:solidFill>
              <a:srgbClr val="FFFF99"/>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ysClr val="windowText" lastClr="000000"/>
              </a:solidFill>
              <a:latin typeface="Bookman Old Style" pitchFamily="18" charset="0"/>
            </a:endParaRPr>
          </a:p>
        </p:txBody>
      </p:sp>
      <p:sp>
        <p:nvSpPr>
          <p:cNvPr id="70" name="Freeform 69"/>
          <p:cNvSpPr/>
          <p:nvPr/>
        </p:nvSpPr>
        <p:spPr>
          <a:xfrm flipV="1">
            <a:off x="970788" y="3209978"/>
            <a:ext cx="3067812" cy="391039"/>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06935"/>
              <a:gd name="connsiteX1" fmla="*/ 723900 w 4210050"/>
              <a:gd name="connsiteY1" fmla="*/ 381000 h 406935"/>
              <a:gd name="connsiteX2" fmla="*/ 3552825 w 4210050"/>
              <a:gd name="connsiteY2" fmla="*/ 371475 h 406935"/>
              <a:gd name="connsiteX3" fmla="*/ 4210050 w 4210050"/>
              <a:gd name="connsiteY3" fmla="*/ 0 h 406935"/>
              <a:gd name="connsiteX0" fmla="*/ 0 w 4210050"/>
              <a:gd name="connsiteY0" fmla="*/ 19050 h 386695"/>
              <a:gd name="connsiteX1" fmla="*/ 723900 w 4210050"/>
              <a:gd name="connsiteY1" fmla="*/ 381000 h 386695"/>
              <a:gd name="connsiteX2" fmla="*/ 3552825 w 4210050"/>
              <a:gd name="connsiteY2" fmla="*/ 371475 h 386695"/>
              <a:gd name="connsiteX3" fmla="*/ 4210050 w 4210050"/>
              <a:gd name="connsiteY3" fmla="*/ 0 h 386695"/>
              <a:gd name="connsiteX0" fmla="*/ 0 w 4058827"/>
              <a:gd name="connsiteY0" fmla="*/ 0 h 405635"/>
              <a:gd name="connsiteX1" fmla="*/ 572677 w 4058827"/>
              <a:gd name="connsiteY1" fmla="*/ 399940 h 405635"/>
              <a:gd name="connsiteX2" fmla="*/ 3401602 w 4058827"/>
              <a:gd name="connsiteY2" fmla="*/ 390415 h 405635"/>
              <a:gd name="connsiteX3" fmla="*/ 4058827 w 4058827"/>
              <a:gd name="connsiteY3" fmla="*/ 18940 h 405635"/>
              <a:gd name="connsiteX0" fmla="*/ 0 w 4016821"/>
              <a:gd name="connsiteY0" fmla="*/ 0 h 405635"/>
              <a:gd name="connsiteX1" fmla="*/ 530671 w 4016821"/>
              <a:gd name="connsiteY1" fmla="*/ 399940 h 405635"/>
              <a:gd name="connsiteX2" fmla="*/ 3359596 w 4016821"/>
              <a:gd name="connsiteY2" fmla="*/ 390415 h 405635"/>
              <a:gd name="connsiteX3" fmla="*/ 4016821 w 4016821"/>
              <a:gd name="connsiteY3" fmla="*/ 18940 h 405635"/>
              <a:gd name="connsiteX0" fmla="*/ 0 w 4016821"/>
              <a:gd name="connsiteY0" fmla="*/ 0 h 405635"/>
              <a:gd name="connsiteX1" fmla="*/ 530671 w 4016821"/>
              <a:gd name="connsiteY1" fmla="*/ 399940 h 405635"/>
              <a:gd name="connsiteX2" fmla="*/ 3359596 w 4016821"/>
              <a:gd name="connsiteY2" fmla="*/ 390415 h 405635"/>
              <a:gd name="connsiteX3" fmla="*/ 4016821 w 4016821"/>
              <a:gd name="connsiteY3" fmla="*/ 18940 h 405635"/>
              <a:gd name="connsiteX0" fmla="*/ 0 w 4075630"/>
              <a:gd name="connsiteY0" fmla="*/ 0 h 386797"/>
              <a:gd name="connsiteX1" fmla="*/ 589480 w 4075630"/>
              <a:gd name="connsiteY1" fmla="*/ 381102 h 386797"/>
              <a:gd name="connsiteX2" fmla="*/ 3418405 w 4075630"/>
              <a:gd name="connsiteY2" fmla="*/ 371577 h 386797"/>
              <a:gd name="connsiteX3" fmla="*/ 4075630 w 4075630"/>
              <a:gd name="connsiteY3" fmla="*/ 102 h 386797"/>
              <a:gd name="connsiteX0" fmla="*/ 0 w 4058827"/>
              <a:gd name="connsiteY0" fmla="*/ 12457 h 386695"/>
              <a:gd name="connsiteX1" fmla="*/ 572677 w 4058827"/>
              <a:gd name="connsiteY1" fmla="*/ 381000 h 386695"/>
              <a:gd name="connsiteX2" fmla="*/ 3401602 w 4058827"/>
              <a:gd name="connsiteY2" fmla="*/ 371475 h 386695"/>
              <a:gd name="connsiteX3" fmla="*/ 4058827 w 4058827"/>
              <a:gd name="connsiteY3" fmla="*/ 0 h 386695"/>
              <a:gd name="connsiteX0" fmla="*/ 0 w 4058827"/>
              <a:gd name="connsiteY0" fmla="*/ 12457 h 386695"/>
              <a:gd name="connsiteX1" fmla="*/ 572677 w 4058827"/>
              <a:gd name="connsiteY1" fmla="*/ 381000 h 386695"/>
              <a:gd name="connsiteX2" fmla="*/ 3401602 w 4058827"/>
              <a:gd name="connsiteY2" fmla="*/ 371475 h 386695"/>
              <a:gd name="connsiteX3" fmla="*/ 4058827 w 4058827"/>
              <a:gd name="connsiteY3" fmla="*/ 0 h 386695"/>
            </a:gdLst>
            <a:ahLst/>
            <a:cxnLst>
              <a:cxn ang="0">
                <a:pos x="connsiteX0" y="connsiteY0"/>
              </a:cxn>
              <a:cxn ang="0">
                <a:pos x="connsiteX1" y="connsiteY1"/>
              </a:cxn>
              <a:cxn ang="0">
                <a:pos x="connsiteX2" y="connsiteY2"/>
              </a:cxn>
              <a:cxn ang="0">
                <a:pos x="connsiteX3" y="connsiteY3"/>
              </a:cxn>
            </a:cxnLst>
            <a:rect l="l" t="t" r="r" b="b"/>
            <a:pathLst>
              <a:path w="4058827" h="386695">
                <a:moveTo>
                  <a:pt x="0" y="12457"/>
                </a:moveTo>
                <a:cubicBezTo>
                  <a:pt x="15473" y="148867"/>
                  <a:pt x="-19460" y="322263"/>
                  <a:pt x="572677" y="381000"/>
                </a:cubicBezTo>
                <a:cubicBezTo>
                  <a:pt x="1181617" y="394149"/>
                  <a:pt x="2812176" y="381788"/>
                  <a:pt x="3401602" y="371475"/>
                </a:cubicBezTo>
                <a:cubicBezTo>
                  <a:pt x="3974225" y="345652"/>
                  <a:pt x="4020727" y="153987"/>
                  <a:pt x="4058827" y="0"/>
                </a:cubicBezTo>
              </a:path>
            </a:pathLst>
          </a:custGeom>
          <a:noFill/>
          <a:ln w="28575" cap="flat" cmpd="sng" algn="ctr">
            <a:solidFill>
              <a:srgbClr val="FFFF99"/>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endParaRPr lang="en-US" sz="2000" kern="0">
              <a:solidFill>
                <a:sysClr val="windowText" lastClr="000000"/>
              </a:solidFill>
              <a:latin typeface="Bookman Old Style" pitchFamily="18" charset="0"/>
            </a:endParaRPr>
          </a:p>
        </p:txBody>
      </p:sp>
      <p:cxnSp>
        <p:nvCxnSpPr>
          <p:cNvPr id="71" name="Straight Connector 70"/>
          <p:cNvCxnSpPr/>
          <p:nvPr/>
        </p:nvCxnSpPr>
        <p:spPr>
          <a:xfrm>
            <a:off x="528512" y="2963514"/>
            <a:ext cx="3916721" cy="1458"/>
          </a:xfrm>
          <a:prstGeom prst="line">
            <a:avLst/>
          </a:prstGeom>
          <a:noFill/>
          <a:ln w="38100" cap="flat" cmpd="sng" algn="ctr">
            <a:solidFill>
              <a:srgbClr val="FFFF99"/>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
        <p:nvSpPr>
          <p:cNvPr id="78" name="TextBox 77"/>
          <p:cNvSpPr txBox="1"/>
          <p:nvPr/>
        </p:nvSpPr>
        <p:spPr>
          <a:xfrm>
            <a:off x="4938757" y="975525"/>
            <a:ext cx="3514219" cy="369332"/>
          </a:xfrm>
          <a:prstGeom prst="rect">
            <a:avLst/>
          </a:prstGeom>
          <a:solidFill>
            <a:srgbClr val="00B0F0">
              <a:alpha val="50196"/>
            </a:srgbClr>
          </a:solidFill>
          <a:ln w="12700">
            <a:noFill/>
          </a:ln>
          <a:effectLst>
            <a:outerShdw blurRad="57785" dist="33020" dir="3180000" algn="ctr">
              <a:srgbClr val="000000">
                <a:alpha val="30000"/>
              </a:srgbClr>
            </a:outerShdw>
          </a:effectLst>
        </p:spPr>
        <p:txBody>
          <a:bodyPr wrap="square" rtlCol="0">
            <a:spAutoFit/>
          </a:bodyPr>
          <a:lstStyle/>
          <a:p>
            <a:r>
              <a:rPr lang="en-US" b="1" dirty="0" smtClean="0">
                <a:solidFill>
                  <a:schemeClr val="bg1"/>
                </a:solidFill>
                <a:latin typeface="Aharoni" panose="02010803020104030203" pitchFamily="2" charset="-79"/>
                <a:cs typeface="Aharoni" panose="02010803020104030203" pitchFamily="2" charset="-79"/>
              </a:rPr>
              <a:t>Magnetic field </a:t>
            </a:r>
            <a:r>
              <a:rPr lang="en-US" b="1" dirty="0" smtClean="0">
                <a:solidFill>
                  <a:schemeClr val="bg1"/>
                </a:solidFill>
                <a:latin typeface="Aharoni" panose="02010803020104030203" pitchFamily="2" charset="-79"/>
                <a:cs typeface="Aharoni" panose="02010803020104030203" pitchFamily="2" charset="-79"/>
                <a:sym typeface="Symbol"/>
              </a:rPr>
              <a:t></a:t>
            </a:r>
            <a:r>
              <a:rPr lang="en-US" b="1" dirty="0" smtClean="0">
                <a:solidFill>
                  <a:schemeClr val="bg1"/>
                </a:solidFill>
                <a:latin typeface="Aharoni" panose="02010803020104030203" pitchFamily="2" charset="-79"/>
                <a:cs typeface="Aharoni" panose="02010803020104030203" pitchFamily="2" charset="-79"/>
              </a:rPr>
              <a:t>  Current</a:t>
            </a:r>
          </a:p>
        </p:txBody>
      </p:sp>
      <p:sp>
        <p:nvSpPr>
          <p:cNvPr id="79" name="TextBox 78"/>
          <p:cNvSpPr txBox="1"/>
          <p:nvPr/>
        </p:nvSpPr>
        <p:spPr>
          <a:xfrm>
            <a:off x="4936145" y="1408215"/>
            <a:ext cx="3519443" cy="369332"/>
          </a:xfrm>
          <a:prstGeom prst="rect">
            <a:avLst/>
          </a:prstGeom>
          <a:solidFill>
            <a:srgbClr val="00B0F0">
              <a:alpha val="50196"/>
            </a:srgbClr>
          </a:solidFill>
          <a:ln w="12700">
            <a:noFill/>
          </a:ln>
          <a:effectLst>
            <a:outerShdw blurRad="57785" dist="33020" dir="3180000" algn="ctr">
              <a:srgbClr val="000000">
                <a:alpha val="30000"/>
              </a:srgbClr>
            </a:outerShdw>
          </a:effectLst>
        </p:spPr>
        <p:txBody>
          <a:bodyPr wrap="square" rtlCol="0">
            <a:spAutoFit/>
          </a:bodyPr>
          <a:lstStyle/>
          <a:p>
            <a:r>
              <a:rPr lang="en-US" b="1" dirty="0" smtClean="0">
                <a:solidFill>
                  <a:schemeClr val="bg1"/>
                </a:solidFill>
                <a:latin typeface="Aharoni" panose="02010803020104030203" pitchFamily="2" charset="-79"/>
                <a:cs typeface="Aharoni" panose="02010803020104030203" pitchFamily="2" charset="-79"/>
              </a:rPr>
              <a:t>Magnetic field </a:t>
            </a:r>
            <a:r>
              <a:rPr lang="en-US" b="1" dirty="0" smtClean="0">
                <a:solidFill>
                  <a:schemeClr val="bg1"/>
                </a:solidFill>
                <a:latin typeface="Aharoni" panose="02010803020104030203" pitchFamily="2" charset="-79"/>
                <a:cs typeface="Aharoni" panose="02010803020104030203" pitchFamily="2" charset="-79"/>
                <a:sym typeface="Symbol"/>
              </a:rPr>
              <a:t></a:t>
            </a:r>
            <a:r>
              <a:rPr lang="en-US" b="1" dirty="0">
                <a:solidFill>
                  <a:schemeClr val="bg1"/>
                </a:solidFill>
                <a:latin typeface="Aharoni" panose="02010803020104030203" pitchFamily="2" charset="-79"/>
                <a:cs typeface="Aharoni" panose="02010803020104030203" pitchFamily="2" charset="-79"/>
              </a:rPr>
              <a:t> </a:t>
            </a:r>
            <a:r>
              <a:rPr lang="en-US" b="1" dirty="0" smtClean="0">
                <a:solidFill>
                  <a:schemeClr val="bg1"/>
                </a:solidFill>
                <a:latin typeface="Aharoni" panose="02010803020104030203" pitchFamily="2" charset="-79"/>
                <a:cs typeface="Aharoni" panose="02010803020104030203" pitchFamily="2" charset="-79"/>
              </a:rPr>
              <a:t> No </a:t>
            </a:r>
            <a:r>
              <a:rPr lang="en-US" b="1" dirty="0">
                <a:solidFill>
                  <a:schemeClr val="bg1"/>
                </a:solidFill>
                <a:latin typeface="Aharoni" panose="02010803020104030203" pitchFamily="2" charset="-79"/>
                <a:cs typeface="Aharoni" panose="02010803020104030203" pitchFamily="2" charset="-79"/>
              </a:rPr>
              <a:t>of turns</a:t>
            </a:r>
          </a:p>
        </p:txBody>
      </p:sp>
      <mc:AlternateContent xmlns:mc="http://schemas.openxmlformats.org/markup-compatibility/2006" xmlns:a14="http://schemas.microsoft.com/office/drawing/2010/main">
        <mc:Choice Requires="a14">
          <p:sp>
            <p:nvSpPr>
              <p:cNvPr id="80" name="TextBox 79"/>
              <p:cNvSpPr txBox="1"/>
              <p:nvPr/>
            </p:nvSpPr>
            <p:spPr>
              <a:xfrm>
                <a:off x="4938757" y="1840905"/>
                <a:ext cx="3519443" cy="527645"/>
              </a:xfrm>
              <a:prstGeom prst="rect">
                <a:avLst/>
              </a:prstGeom>
              <a:solidFill>
                <a:srgbClr val="00B0F0">
                  <a:alpha val="50196"/>
                </a:srgbClr>
              </a:solidFill>
              <a:ln w="12700">
                <a:noFill/>
              </a:ln>
              <a:effectLst>
                <a:outerShdw blurRad="57785" dist="33020" dir="3180000" algn="ctr">
                  <a:srgbClr val="000000">
                    <a:alpha val="30000"/>
                  </a:srgbClr>
                </a:outerShdw>
              </a:effectLst>
            </p:spPr>
            <p:txBody>
              <a:bodyPr wrap="square" rtlCol="0">
                <a:spAutoFit/>
              </a:bodyPr>
              <a:lstStyle/>
              <a:p>
                <a:r>
                  <a:rPr lang="en-US" b="1" dirty="0" smtClean="0">
                    <a:solidFill>
                      <a:schemeClr val="bg1"/>
                    </a:solidFill>
                    <a:latin typeface="Aharoni" panose="02010803020104030203" pitchFamily="2" charset="-79"/>
                    <a:cs typeface="Aharoni" panose="02010803020104030203" pitchFamily="2" charset="-79"/>
                  </a:rPr>
                  <a:t>Magnetic field </a:t>
                </a:r>
                <a:r>
                  <a:rPr lang="en-US" b="1" dirty="0" smtClean="0">
                    <a:solidFill>
                      <a:schemeClr val="bg1"/>
                    </a:solidFill>
                    <a:latin typeface="Aharoni" panose="02010803020104030203" pitchFamily="2" charset="-79"/>
                    <a:cs typeface="Aharoni" panose="02010803020104030203" pitchFamily="2" charset="-79"/>
                    <a:sym typeface="Symbol"/>
                  </a:rPr>
                  <a:t>  </a:t>
                </a:r>
                <a14:m>
                  <m:oMath xmlns:m="http://schemas.openxmlformats.org/officeDocument/2006/math">
                    <m:f>
                      <m:fPr>
                        <m:ctrlPr>
                          <a:rPr lang="en-US" sz="2000" b="1" i="1" smtClean="0">
                            <a:solidFill>
                              <a:schemeClr val="bg1"/>
                            </a:solidFill>
                            <a:latin typeface="Cambria Math" panose="02040503050406030204" pitchFamily="18" charset="0"/>
                          </a:rPr>
                        </m:ctrlPr>
                      </m:fPr>
                      <m:num>
                        <m:r>
                          <m:rPr>
                            <m:nor/>
                          </m:rPr>
                          <a:rPr lang="en-US" sz="2000" b="1" dirty="0" smtClean="0">
                            <a:solidFill>
                              <a:schemeClr val="bg1"/>
                            </a:solidFill>
                            <a:latin typeface="Aharoni" panose="02010803020104030203" pitchFamily="2" charset="-79"/>
                            <a:cs typeface="Aharoni" panose="02010803020104030203" pitchFamily="2" charset="-79"/>
                          </a:rPr>
                          <m:t>1</m:t>
                        </m:r>
                      </m:num>
                      <m:den>
                        <m:r>
                          <a:rPr lang="en-US" sz="2000" b="1" dirty="0" smtClean="0">
                            <a:solidFill>
                              <a:schemeClr val="bg1"/>
                            </a:solidFill>
                            <a:latin typeface="Cambria Math"/>
                          </a:rPr>
                          <m:t>𝐑𝐚𝐝𝐢𝐮𝐬</m:t>
                        </m:r>
                        <m:r>
                          <a:rPr lang="en-US" sz="2000" b="1" dirty="0" smtClean="0">
                            <a:solidFill>
                              <a:schemeClr val="bg1"/>
                            </a:solidFill>
                            <a:latin typeface="Cambria Math"/>
                          </a:rPr>
                          <m:t> </m:t>
                        </m:r>
                        <m:r>
                          <a:rPr lang="en-US" sz="2000" b="1" dirty="0" smtClean="0">
                            <a:solidFill>
                              <a:schemeClr val="bg1"/>
                            </a:solidFill>
                            <a:latin typeface="Cambria Math"/>
                          </a:rPr>
                          <m:t>𝐨𝐟</m:t>
                        </m:r>
                        <m:r>
                          <a:rPr lang="en-US" sz="2000" b="1" dirty="0" smtClean="0">
                            <a:solidFill>
                              <a:schemeClr val="bg1"/>
                            </a:solidFill>
                            <a:latin typeface="Cambria Math"/>
                          </a:rPr>
                          <m:t> </m:t>
                        </m:r>
                        <m:r>
                          <a:rPr lang="en-US" sz="2000" b="1" dirty="0" smtClean="0">
                            <a:solidFill>
                              <a:schemeClr val="bg1"/>
                            </a:solidFill>
                            <a:latin typeface="Cambria Math"/>
                          </a:rPr>
                          <m:t>𝐂𝐨𝐢𝐥</m:t>
                        </m:r>
                      </m:den>
                    </m:f>
                  </m:oMath>
                </a14:m>
                <a:endParaRPr lang="en-US" sz="2000" b="1" dirty="0">
                  <a:solidFill>
                    <a:schemeClr val="bg1"/>
                  </a:solidFill>
                  <a:latin typeface="Aharoni" panose="02010803020104030203" pitchFamily="2" charset="-79"/>
                  <a:cs typeface="Aharoni" panose="02010803020104030203" pitchFamily="2" charset="-79"/>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4938757" y="1840905"/>
                <a:ext cx="3519443" cy="527645"/>
              </a:xfrm>
              <a:prstGeom prst="rect">
                <a:avLst/>
              </a:prstGeom>
              <a:blipFill rotWithShape="1">
                <a:blip r:embed="rId6"/>
                <a:stretch>
                  <a:fillRect/>
                </a:stretch>
              </a:blipFill>
              <a:ln w="12700">
                <a:noFill/>
              </a:ln>
              <a:effectLst>
                <a:outerShdw blurRad="57785" dist="33020" dir="3180000" algn="ctr">
                  <a:srgbClr val="000000">
                    <a:alpha val="30000"/>
                  </a:srgbClr>
                </a:outerShdw>
              </a:effectLst>
            </p:spPr>
            <p:txBody>
              <a:bodyPr/>
              <a:lstStyle/>
              <a:p>
                <a:r>
                  <a:rPr lang="en-IN">
                    <a:noFill/>
                  </a:rPr>
                  <a:t> </a:t>
                </a:r>
              </a:p>
            </p:txBody>
          </p:sp>
        </mc:Fallback>
      </mc:AlternateContent>
      <p:sp>
        <p:nvSpPr>
          <p:cNvPr id="81" name="TextBox 80"/>
          <p:cNvSpPr txBox="1"/>
          <p:nvPr/>
        </p:nvSpPr>
        <p:spPr>
          <a:xfrm>
            <a:off x="2206211" y="4102520"/>
            <a:ext cx="1159292" cy="338554"/>
          </a:xfrm>
          <a:prstGeom prst="rect">
            <a:avLst/>
          </a:prstGeom>
          <a:noFill/>
        </p:spPr>
        <p:txBody>
          <a:bodyPr wrap="none" rtlCol="0">
            <a:spAutoFit/>
          </a:bodyPr>
          <a:lstStyle/>
          <a:p>
            <a:r>
              <a:rPr lang="en-US" sz="1600" dirty="0" smtClean="0">
                <a:solidFill>
                  <a:srgbClr val="FFFF00"/>
                </a:solidFill>
                <a:latin typeface="Aharoni" panose="02010803020104030203" pitchFamily="2" charset="-79"/>
                <a:cs typeface="Aharoni" panose="02010803020104030203" pitchFamily="2" charset="-79"/>
              </a:rPr>
              <a:t>Key Open</a:t>
            </a:r>
            <a:endParaRPr lang="en-US" sz="1600" dirty="0">
              <a:solidFill>
                <a:srgbClr val="FFFF00"/>
              </a:solidFill>
              <a:latin typeface="Aharoni" panose="02010803020104030203" pitchFamily="2" charset="-79"/>
              <a:cs typeface="Aharoni" panose="02010803020104030203" pitchFamily="2" charset="-79"/>
            </a:endParaRPr>
          </a:p>
        </p:txBody>
      </p:sp>
      <p:cxnSp>
        <p:nvCxnSpPr>
          <p:cNvPr id="88" name="Straight Arrow Connector 87"/>
          <p:cNvCxnSpPr/>
          <p:nvPr/>
        </p:nvCxnSpPr>
        <p:spPr>
          <a:xfrm rot="16200000" flipH="1">
            <a:off x="950697" y="2927806"/>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
        <p:nvSpPr>
          <p:cNvPr id="91" name="TextBox 90"/>
          <p:cNvSpPr txBox="1"/>
          <p:nvPr/>
        </p:nvSpPr>
        <p:spPr>
          <a:xfrm>
            <a:off x="1151462" y="2740058"/>
            <a:ext cx="296338" cy="369332"/>
          </a:xfrm>
          <a:prstGeom prst="rect">
            <a:avLst/>
          </a:prstGeom>
          <a:noFill/>
          <a:ln>
            <a:noFill/>
          </a:ln>
        </p:spPr>
        <p:txBody>
          <a:bodyPr wrap="square" rtlCol="0">
            <a:spAutoFit/>
          </a:bodyPr>
          <a:lstStyle/>
          <a:p>
            <a:r>
              <a:rPr lang="en-US" dirty="0" smtClean="0">
                <a:solidFill>
                  <a:schemeClr val="bg1"/>
                </a:solidFill>
                <a:latin typeface="Arial Black" panose="020B0A04020102090204" pitchFamily="34" charset="0"/>
              </a:rPr>
              <a:t>S</a:t>
            </a:r>
            <a:endParaRPr lang="en-US" dirty="0">
              <a:solidFill>
                <a:schemeClr val="bg1"/>
              </a:solidFill>
              <a:latin typeface="Arial Black" panose="020B0A04020102090204" pitchFamily="34" charset="0"/>
            </a:endParaRPr>
          </a:p>
        </p:txBody>
      </p:sp>
      <p:sp>
        <p:nvSpPr>
          <p:cNvPr id="92" name="TextBox 91"/>
          <p:cNvSpPr txBox="1"/>
          <p:nvPr/>
        </p:nvSpPr>
        <p:spPr>
          <a:xfrm>
            <a:off x="3484886" y="2729466"/>
            <a:ext cx="312414" cy="369332"/>
          </a:xfrm>
          <a:prstGeom prst="rect">
            <a:avLst/>
          </a:prstGeom>
          <a:noFill/>
          <a:ln>
            <a:noFill/>
          </a:ln>
        </p:spPr>
        <p:txBody>
          <a:bodyPr wrap="square" rtlCol="0">
            <a:spAutoFit/>
          </a:bodyPr>
          <a:lstStyle/>
          <a:p>
            <a:pPr algn="ctr"/>
            <a:r>
              <a:rPr lang="en-US" dirty="0" smtClean="0">
                <a:solidFill>
                  <a:schemeClr val="bg1"/>
                </a:solidFill>
                <a:latin typeface="Arial Black" panose="020B0A04020102090204" pitchFamily="34" charset="0"/>
              </a:rPr>
              <a:t>N</a:t>
            </a:r>
            <a:endParaRPr lang="en-US" dirty="0">
              <a:solidFill>
                <a:schemeClr val="bg1"/>
              </a:solidFill>
              <a:latin typeface="Arial Black" panose="020B0A04020102090204" pitchFamily="34" charset="0"/>
            </a:endParaRPr>
          </a:p>
        </p:txBody>
      </p:sp>
      <p:cxnSp>
        <p:nvCxnSpPr>
          <p:cNvPr id="93" name="Straight Arrow Connector 92"/>
          <p:cNvCxnSpPr/>
          <p:nvPr/>
        </p:nvCxnSpPr>
        <p:spPr>
          <a:xfrm rot="16200000" flipH="1">
            <a:off x="4071160" y="2939722"/>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
        <p:nvSpPr>
          <p:cNvPr id="102" name="Freeform 101"/>
          <p:cNvSpPr/>
          <p:nvPr/>
        </p:nvSpPr>
        <p:spPr>
          <a:xfrm>
            <a:off x="738768" y="2514600"/>
            <a:ext cx="3528432" cy="331532"/>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073284"/>
              <a:gd name="connsiteY0" fmla="*/ 19050 h 422231"/>
              <a:gd name="connsiteX1" fmla="*/ 723900 w 4073284"/>
              <a:gd name="connsiteY1" fmla="*/ 381000 h 422231"/>
              <a:gd name="connsiteX2" fmla="*/ 3552825 w 4073284"/>
              <a:gd name="connsiteY2" fmla="*/ 371475 h 422231"/>
              <a:gd name="connsiteX3" fmla="*/ 4073284 w 4073284"/>
              <a:gd name="connsiteY3" fmla="*/ 0 h 422231"/>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906125"/>
              <a:gd name="connsiteY0" fmla="*/ 3854 h 423238"/>
              <a:gd name="connsiteX1" fmla="*/ 556741 w 3906125"/>
              <a:gd name="connsiteY1" fmla="*/ 381000 h 423238"/>
              <a:gd name="connsiteX2" fmla="*/ 3385666 w 3906125"/>
              <a:gd name="connsiteY2" fmla="*/ 371475 h 423238"/>
              <a:gd name="connsiteX3" fmla="*/ 3906125 w 3906125"/>
              <a:gd name="connsiteY3" fmla="*/ 0 h 423238"/>
              <a:gd name="connsiteX0" fmla="*/ 0 w 3830144"/>
              <a:gd name="connsiteY0" fmla="*/ 11452 h 423238"/>
              <a:gd name="connsiteX1" fmla="*/ 480760 w 3830144"/>
              <a:gd name="connsiteY1" fmla="*/ 381000 h 423238"/>
              <a:gd name="connsiteX2" fmla="*/ 3309685 w 3830144"/>
              <a:gd name="connsiteY2" fmla="*/ 371475 h 423238"/>
              <a:gd name="connsiteX3" fmla="*/ 3830144 w 3830144"/>
              <a:gd name="connsiteY3" fmla="*/ 0 h 423238"/>
              <a:gd name="connsiteX0" fmla="*/ 0 w 3830144"/>
              <a:gd name="connsiteY0" fmla="*/ 11452 h 423238"/>
              <a:gd name="connsiteX1" fmla="*/ 480760 w 3830144"/>
              <a:gd name="connsiteY1" fmla="*/ 381000 h 423238"/>
              <a:gd name="connsiteX2" fmla="*/ 3309685 w 3830144"/>
              <a:gd name="connsiteY2" fmla="*/ 371475 h 423238"/>
              <a:gd name="connsiteX3" fmla="*/ 3830144 w 3830144"/>
              <a:gd name="connsiteY3" fmla="*/ 0 h 423238"/>
              <a:gd name="connsiteX0" fmla="*/ 0 w 3830144"/>
              <a:gd name="connsiteY0" fmla="*/ 11452 h 411165"/>
              <a:gd name="connsiteX1" fmla="*/ 480760 w 3830144"/>
              <a:gd name="connsiteY1" fmla="*/ 381000 h 411165"/>
              <a:gd name="connsiteX2" fmla="*/ 3309685 w 3830144"/>
              <a:gd name="connsiteY2" fmla="*/ 371475 h 411165"/>
              <a:gd name="connsiteX3" fmla="*/ 3830144 w 3830144"/>
              <a:gd name="connsiteY3" fmla="*/ 0 h 411165"/>
              <a:gd name="connsiteX0" fmla="*/ 0 w 3830144"/>
              <a:gd name="connsiteY0" fmla="*/ 11452 h 392877"/>
              <a:gd name="connsiteX1" fmla="*/ 480760 w 3830144"/>
              <a:gd name="connsiteY1" fmla="*/ 381000 h 392877"/>
              <a:gd name="connsiteX2" fmla="*/ 3309685 w 3830144"/>
              <a:gd name="connsiteY2" fmla="*/ 371475 h 392877"/>
              <a:gd name="connsiteX3" fmla="*/ 3830144 w 3830144"/>
              <a:gd name="connsiteY3" fmla="*/ 0 h 392877"/>
              <a:gd name="connsiteX0" fmla="*/ 0 w 3801652"/>
              <a:gd name="connsiteY0" fmla="*/ 11452 h 392877"/>
              <a:gd name="connsiteX1" fmla="*/ 452268 w 3801652"/>
              <a:gd name="connsiteY1" fmla="*/ 381000 h 392877"/>
              <a:gd name="connsiteX2" fmla="*/ 3281193 w 3801652"/>
              <a:gd name="connsiteY2" fmla="*/ 371475 h 392877"/>
              <a:gd name="connsiteX3" fmla="*/ 3801652 w 3801652"/>
              <a:gd name="connsiteY3" fmla="*/ 0 h 392877"/>
              <a:gd name="connsiteX0" fmla="*/ 0 w 3801652"/>
              <a:gd name="connsiteY0" fmla="*/ 11452 h 396694"/>
              <a:gd name="connsiteX1" fmla="*/ 457967 w 3801652"/>
              <a:gd name="connsiteY1" fmla="*/ 386699 h 396694"/>
              <a:gd name="connsiteX2" fmla="*/ 3281193 w 3801652"/>
              <a:gd name="connsiteY2" fmla="*/ 371475 h 396694"/>
              <a:gd name="connsiteX3" fmla="*/ 3801652 w 3801652"/>
              <a:gd name="connsiteY3" fmla="*/ 0 h 396694"/>
            </a:gdLst>
            <a:ahLst/>
            <a:cxnLst>
              <a:cxn ang="0">
                <a:pos x="connsiteX0" y="connsiteY0"/>
              </a:cxn>
              <a:cxn ang="0">
                <a:pos x="connsiteX1" y="connsiteY1"/>
              </a:cxn>
              <a:cxn ang="0">
                <a:pos x="connsiteX2" y="connsiteY2"/>
              </a:cxn>
              <a:cxn ang="0">
                <a:pos x="connsiteX3" y="connsiteY3"/>
              </a:cxn>
            </a:cxnLst>
            <a:rect l="l" t="t" r="r" b="b"/>
            <a:pathLst>
              <a:path w="3801652" h="396694">
                <a:moveTo>
                  <a:pt x="0" y="11452"/>
                </a:moveTo>
                <a:cubicBezTo>
                  <a:pt x="65881" y="163058"/>
                  <a:pt x="220408" y="363419"/>
                  <a:pt x="457967" y="386699"/>
                </a:cubicBezTo>
                <a:cubicBezTo>
                  <a:pt x="1033642" y="406180"/>
                  <a:pt x="2683072" y="395086"/>
                  <a:pt x="3281193" y="371475"/>
                </a:cubicBezTo>
                <a:cubicBezTo>
                  <a:pt x="3603882" y="376357"/>
                  <a:pt x="3763552" y="153987"/>
                  <a:pt x="3801652" y="0"/>
                </a:cubicBezTo>
              </a:path>
            </a:pathLst>
          </a:custGeom>
          <a:noFill/>
          <a:ln w="28575" cap="flat" cmpd="sng" algn="ctr">
            <a:solidFill>
              <a:srgbClr val="FFFF99"/>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ysClr val="windowText" lastClr="000000"/>
              </a:solidFill>
              <a:latin typeface="Bookman Old Style" pitchFamily="18" charset="0"/>
            </a:endParaRPr>
          </a:p>
        </p:txBody>
      </p:sp>
      <p:cxnSp>
        <p:nvCxnSpPr>
          <p:cNvPr id="95" name="Straight Arrow Connector 94"/>
          <p:cNvCxnSpPr/>
          <p:nvPr/>
        </p:nvCxnSpPr>
        <p:spPr>
          <a:xfrm rot="14580000" flipH="1">
            <a:off x="4079732" y="2731848"/>
            <a:ext cx="0" cy="57415"/>
          </a:xfrm>
          <a:prstGeom prst="straightConnector1">
            <a:avLst/>
          </a:prstGeom>
          <a:noFill/>
          <a:ln w="38100" cap="flat" cmpd="sng" algn="ctr">
            <a:solidFill>
              <a:srgbClr val="FFC000"/>
            </a:solidFill>
            <a:prstDash val="solid"/>
            <a:tailEnd type="stealth" w="lg" len="lg"/>
          </a:ln>
          <a:effectLst/>
        </p:spPr>
      </p:cxnSp>
      <p:sp>
        <p:nvSpPr>
          <p:cNvPr id="103" name="Freeform 102"/>
          <p:cNvSpPr/>
          <p:nvPr/>
        </p:nvSpPr>
        <p:spPr>
          <a:xfrm flipV="1">
            <a:off x="729488" y="3095676"/>
            <a:ext cx="3537712" cy="391039"/>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06935"/>
              <a:gd name="connsiteX1" fmla="*/ 723900 w 4210050"/>
              <a:gd name="connsiteY1" fmla="*/ 381000 h 406935"/>
              <a:gd name="connsiteX2" fmla="*/ 3552825 w 4210050"/>
              <a:gd name="connsiteY2" fmla="*/ 371475 h 406935"/>
              <a:gd name="connsiteX3" fmla="*/ 4210050 w 4210050"/>
              <a:gd name="connsiteY3" fmla="*/ 0 h 406935"/>
              <a:gd name="connsiteX0" fmla="*/ 0 w 4210050"/>
              <a:gd name="connsiteY0" fmla="*/ 19050 h 386695"/>
              <a:gd name="connsiteX1" fmla="*/ 723900 w 4210050"/>
              <a:gd name="connsiteY1" fmla="*/ 381000 h 386695"/>
              <a:gd name="connsiteX2" fmla="*/ 3552825 w 4210050"/>
              <a:gd name="connsiteY2" fmla="*/ 371475 h 386695"/>
              <a:gd name="connsiteX3" fmla="*/ 4210050 w 4210050"/>
              <a:gd name="connsiteY3" fmla="*/ 0 h 386695"/>
              <a:gd name="connsiteX0" fmla="*/ 0 w 4058827"/>
              <a:gd name="connsiteY0" fmla="*/ 0 h 405635"/>
              <a:gd name="connsiteX1" fmla="*/ 572677 w 4058827"/>
              <a:gd name="connsiteY1" fmla="*/ 399940 h 405635"/>
              <a:gd name="connsiteX2" fmla="*/ 3401602 w 4058827"/>
              <a:gd name="connsiteY2" fmla="*/ 390415 h 405635"/>
              <a:gd name="connsiteX3" fmla="*/ 4058827 w 4058827"/>
              <a:gd name="connsiteY3" fmla="*/ 18940 h 405635"/>
              <a:gd name="connsiteX0" fmla="*/ 0 w 4016821"/>
              <a:gd name="connsiteY0" fmla="*/ 0 h 405635"/>
              <a:gd name="connsiteX1" fmla="*/ 530671 w 4016821"/>
              <a:gd name="connsiteY1" fmla="*/ 399940 h 405635"/>
              <a:gd name="connsiteX2" fmla="*/ 3359596 w 4016821"/>
              <a:gd name="connsiteY2" fmla="*/ 390415 h 405635"/>
              <a:gd name="connsiteX3" fmla="*/ 4016821 w 4016821"/>
              <a:gd name="connsiteY3" fmla="*/ 18940 h 405635"/>
              <a:gd name="connsiteX0" fmla="*/ 0 w 4016821"/>
              <a:gd name="connsiteY0" fmla="*/ 0 h 405635"/>
              <a:gd name="connsiteX1" fmla="*/ 530671 w 4016821"/>
              <a:gd name="connsiteY1" fmla="*/ 399940 h 405635"/>
              <a:gd name="connsiteX2" fmla="*/ 3359596 w 4016821"/>
              <a:gd name="connsiteY2" fmla="*/ 390415 h 405635"/>
              <a:gd name="connsiteX3" fmla="*/ 4016821 w 4016821"/>
              <a:gd name="connsiteY3" fmla="*/ 18940 h 405635"/>
              <a:gd name="connsiteX0" fmla="*/ 0 w 4075630"/>
              <a:gd name="connsiteY0" fmla="*/ 0 h 386797"/>
              <a:gd name="connsiteX1" fmla="*/ 589480 w 4075630"/>
              <a:gd name="connsiteY1" fmla="*/ 381102 h 386797"/>
              <a:gd name="connsiteX2" fmla="*/ 3418405 w 4075630"/>
              <a:gd name="connsiteY2" fmla="*/ 371577 h 386797"/>
              <a:gd name="connsiteX3" fmla="*/ 4075630 w 4075630"/>
              <a:gd name="connsiteY3" fmla="*/ 102 h 386797"/>
              <a:gd name="connsiteX0" fmla="*/ 0 w 4058827"/>
              <a:gd name="connsiteY0" fmla="*/ 12457 h 386695"/>
              <a:gd name="connsiteX1" fmla="*/ 572677 w 4058827"/>
              <a:gd name="connsiteY1" fmla="*/ 381000 h 386695"/>
              <a:gd name="connsiteX2" fmla="*/ 3401602 w 4058827"/>
              <a:gd name="connsiteY2" fmla="*/ 371475 h 386695"/>
              <a:gd name="connsiteX3" fmla="*/ 4058827 w 4058827"/>
              <a:gd name="connsiteY3" fmla="*/ 0 h 386695"/>
              <a:gd name="connsiteX0" fmla="*/ 0 w 4058827"/>
              <a:gd name="connsiteY0" fmla="*/ 12457 h 386695"/>
              <a:gd name="connsiteX1" fmla="*/ 572677 w 4058827"/>
              <a:gd name="connsiteY1" fmla="*/ 381000 h 386695"/>
              <a:gd name="connsiteX2" fmla="*/ 3401602 w 4058827"/>
              <a:gd name="connsiteY2" fmla="*/ 371475 h 386695"/>
              <a:gd name="connsiteX3" fmla="*/ 4058827 w 4058827"/>
              <a:gd name="connsiteY3" fmla="*/ 0 h 386695"/>
            </a:gdLst>
            <a:ahLst/>
            <a:cxnLst>
              <a:cxn ang="0">
                <a:pos x="connsiteX0" y="connsiteY0"/>
              </a:cxn>
              <a:cxn ang="0">
                <a:pos x="connsiteX1" y="connsiteY1"/>
              </a:cxn>
              <a:cxn ang="0">
                <a:pos x="connsiteX2" y="connsiteY2"/>
              </a:cxn>
              <a:cxn ang="0">
                <a:pos x="connsiteX3" y="connsiteY3"/>
              </a:cxn>
            </a:cxnLst>
            <a:rect l="l" t="t" r="r" b="b"/>
            <a:pathLst>
              <a:path w="4058827" h="386695">
                <a:moveTo>
                  <a:pt x="0" y="12457"/>
                </a:moveTo>
                <a:cubicBezTo>
                  <a:pt x="15473" y="148867"/>
                  <a:pt x="-19460" y="322263"/>
                  <a:pt x="572677" y="381000"/>
                </a:cubicBezTo>
                <a:cubicBezTo>
                  <a:pt x="1181617" y="394149"/>
                  <a:pt x="2812176" y="381788"/>
                  <a:pt x="3401602" y="371475"/>
                </a:cubicBezTo>
                <a:cubicBezTo>
                  <a:pt x="3974225" y="345652"/>
                  <a:pt x="4020727" y="153987"/>
                  <a:pt x="4058827" y="0"/>
                </a:cubicBezTo>
              </a:path>
            </a:pathLst>
          </a:custGeom>
          <a:noFill/>
          <a:ln w="28575" cap="flat" cmpd="sng" algn="ctr">
            <a:solidFill>
              <a:srgbClr val="FFFF99"/>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endParaRPr lang="en-US" sz="2000" kern="0">
              <a:solidFill>
                <a:sysClr val="windowText" lastClr="000000"/>
              </a:solidFill>
              <a:latin typeface="Bookman Old Style" pitchFamily="18" charset="0"/>
            </a:endParaRPr>
          </a:p>
        </p:txBody>
      </p:sp>
      <p:cxnSp>
        <p:nvCxnSpPr>
          <p:cNvPr id="89" name="Straight Arrow Connector 88"/>
          <p:cNvCxnSpPr/>
          <p:nvPr/>
        </p:nvCxnSpPr>
        <p:spPr>
          <a:xfrm rot="18240000" flipH="1">
            <a:off x="956504" y="2730616"/>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90" name="Straight Arrow Connector 89"/>
          <p:cNvCxnSpPr/>
          <p:nvPr/>
        </p:nvCxnSpPr>
        <p:spPr>
          <a:xfrm rot="14580000" flipH="1">
            <a:off x="924825" y="3127849"/>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94" name="Straight Arrow Connector 93"/>
          <p:cNvCxnSpPr/>
          <p:nvPr/>
        </p:nvCxnSpPr>
        <p:spPr>
          <a:xfrm rot="19260000" flipH="1">
            <a:off x="4000077" y="3409849"/>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pic>
        <p:nvPicPr>
          <p:cNvPr id="104" name="Picture 2" descr="D:\d drive\MJ WORK\Pooja mam (physics)\CBSE (X)\Magnetic Effect of Electric Current\Raw\XojKdyD_zQ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25669" y="2378308"/>
            <a:ext cx="877114" cy="1167755"/>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4559300" y="2639020"/>
            <a:ext cx="3233883" cy="923330"/>
          </a:xfrm>
          <a:prstGeom prst="rect">
            <a:avLst/>
          </a:prstGeom>
        </p:spPr>
        <p:txBody>
          <a:bodyPr wrap="square">
            <a:spAutoFit/>
          </a:bodyPr>
          <a:lstStyle/>
          <a:p>
            <a:r>
              <a:rPr lang="en-US"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What does parallel lines of force inside the solenoid indicate ?</a:t>
            </a:r>
            <a:endParaRPr lang="en-US"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6" name="Rectangle 105"/>
          <p:cNvSpPr/>
          <p:nvPr/>
        </p:nvSpPr>
        <p:spPr>
          <a:xfrm>
            <a:off x="4025900" y="3578820"/>
            <a:ext cx="4775200" cy="1200329"/>
          </a:xfrm>
          <a:prstGeom prst="rect">
            <a:avLst/>
          </a:prstGeom>
          <a:solidFill>
            <a:srgbClr val="0099FF">
              <a:alpha val="30196"/>
            </a:srgbClr>
          </a:solidFill>
        </p:spPr>
        <p:txBody>
          <a:bodyPr wrap="square">
            <a:spAutoFit/>
          </a:bodyPr>
          <a:lstStyle/>
          <a:p>
            <a:pPr marL="571500" indent="-571500"/>
            <a:r>
              <a:rPr lang="en-US" b="1" dirty="0" err="1"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Ans</a:t>
            </a:r>
            <a:r>
              <a:rPr lang="en-US"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Intensity of the magnetic field within the solenoid is uniform everywhere, i.e. the magnetic field in a solenoid is uniform.</a:t>
            </a:r>
            <a:endParaRPr lang="en-US"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7" name="Rectangle 106"/>
          <p:cNvSpPr/>
          <p:nvPr/>
        </p:nvSpPr>
        <p:spPr>
          <a:xfrm>
            <a:off x="1627659" y="4349175"/>
            <a:ext cx="2429665" cy="584775"/>
          </a:xfrm>
          <a:prstGeom prst="rect">
            <a:avLst/>
          </a:prstGeom>
        </p:spPr>
        <p:txBody>
          <a:bodyPr wrap="square">
            <a:spAutoFit/>
          </a:bodyPr>
          <a:lstStyle/>
          <a:p>
            <a:pPr algn="ctr"/>
            <a:r>
              <a:rPr lang="en-US" sz="1600" b="1" dirty="0" smtClean="0">
                <a:solidFill>
                  <a:srgbClr val="66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Electromagnets are temporary magnets </a:t>
            </a:r>
            <a:endParaRPr lang="en-US" sz="1600" b="1" dirty="0">
              <a:solidFill>
                <a:srgbClr val="66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72" name="Straight Arrow Connector 71"/>
          <p:cNvCxnSpPr/>
          <p:nvPr/>
        </p:nvCxnSpPr>
        <p:spPr>
          <a:xfrm rot="13800000" flipH="1">
            <a:off x="4022547" y="2556076"/>
            <a:ext cx="0" cy="57415"/>
          </a:xfrm>
          <a:prstGeom prst="straightConnector1">
            <a:avLst/>
          </a:prstGeom>
          <a:noFill/>
          <a:ln w="38100" cap="flat" cmpd="sng" algn="ctr">
            <a:solidFill>
              <a:srgbClr val="FFC000"/>
            </a:solidFill>
            <a:prstDash val="solid"/>
            <a:tailEnd type="stealth" w="lg" len="lg"/>
          </a:ln>
          <a:effectLst/>
        </p:spPr>
      </p:cxnSp>
      <p:cxnSp>
        <p:nvCxnSpPr>
          <p:cNvPr id="73" name="Straight Arrow Connector 72"/>
          <p:cNvCxnSpPr/>
          <p:nvPr/>
        </p:nvCxnSpPr>
        <p:spPr>
          <a:xfrm rot="17040000" flipH="1">
            <a:off x="4057227" y="3145195"/>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75" name="Straight Arrow Connector 74"/>
          <p:cNvCxnSpPr/>
          <p:nvPr/>
        </p:nvCxnSpPr>
        <p:spPr>
          <a:xfrm rot="12900000" flipH="1">
            <a:off x="1052957" y="3307683"/>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76" name="Straight Arrow Connector 75"/>
          <p:cNvCxnSpPr/>
          <p:nvPr/>
        </p:nvCxnSpPr>
        <p:spPr>
          <a:xfrm rot="19080000" flipH="1">
            <a:off x="1058104" y="2565516"/>
            <a:ext cx="0" cy="76420"/>
          </a:xfrm>
          <a:prstGeom prst="straightConnector1">
            <a:avLst/>
          </a:prstGeom>
          <a:noFill/>
          <a:ln w="38100" cap="flat" cmpd="sng" algn="ctr">
            <a:solidFill>
              <a:srgbClr val="FFC000"/>
            </a:solidFill>
            <a:prstDash val="solid"/>
            <a:tailEnd type="stealth" w="lg" len="lg"/>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Tree>
    <p:extLst>
      <p:ext uri="{BB962C8B-B14F-4D97-AF65-F5344CB8AC3E}">
        <p14:creationId xmlns:p14="http://schemas.microsoft.com/office/powerpoint/2010/main" val="390023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childTnLst>
                          </p:cTn>
                        </p:par>
                        <p:par>
                          <p:cTn id="49" fill="hold">
                            <p:stCondLst>
                              <p:cond delay="4500"/>
                            </p:stCondLst>
                            <p:childTnLst>
                              <p:par>
                                <p:cTn id="50" presetID="1" presetClass="exit" presetSubtype="0" fill="hold" grpId="1" nodeType="afterEffect">
                                  <p:stCondLst>
                                    <p:cond delay="0"/>
                                  </p:stCondLst>
                                  <p:childTnLst>
                                    <p:set>
                                      <p:cBhvr>
                                        <p:cTn id="51" dur="1" fill="hold">
                                          <p:stCondLst>
                                            <p:cond delay="0"/>
                                          </p:stCondLst>
                                        </p:cTn>
                                        <p:tgtEl>
                                          <p:spTgt spid="5"/>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5"/>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3"/>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12"/>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11"/>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0"/>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9"/>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left)">
                                      <p:cBhvr>
                                        <p:cTn id="79" dur="500"/>
                                        <p:tgtEl>
                                          <p:spTgt spid="47"/>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48"/>
                                        </p:tgtEl>
                                        <p:attrNameLst>
                                          <p:attrName>style.visibility</p:attrName>
                                        </p:attrNameLst>
                                      </p:cBhvr>
                                      <p:to>
                                        <p:strVal val="visible"/>
                                      </p:to>
                                    </p:set>
                                    <p:anim calcmode="lin" valueType="num">
                                      <p:cBhvr>
                                        <p:cTn id="84" dur="500" fill="hold"/>
                                        <p:tgtEl>
                                          <p:spTgt spid="48"/>
                                        </p:tgtEl>
                                        <p:attrNameLst>
                                          <p:attrName>ppt_w</p:attrName>
                                        </p:attrNameLst>
                                      </p:cBhvr>
                                      <p:tavLst>
                                        <p:tav tm="0">
                                          <p:val>
                                            <p:fltVal val="0"/>
                                          </p:val>
                                        </p:tav>
                                        <p:tav tm="100000">
                                          <p:val>
                                            <p:strVal val="#ppt_w"/>
                                          </p:val>
                                        </p:tav>
                                      </p:tavLst>
                                    </p:anim>
                                    <p:anim calcmode="lin" valueType="num">
                                      <p:cBhvr>
                                        <p:cTn id="85" dur="500" fill="hold"/>
                                        <p:tgtEl>
                                          <p:spTgt spid="48"/>
                                        </p:tgtEl>
                                        <p:attrNameLst>
                                          <p:attrName>ppt_h</p:attrName>
                                        </p:attrNameLst>
                                      </p:cBhvr>
                                      <p:tavLst>
                                        <p:tav tm="0">
                                          <p:val>
                                            <p:fltVal val="0"/>
                                          </p:val>
                                        </p:tav>
                                        <p:tav tm="100000">
                                          <p:val>
                                            <p:strVal val="#ppt_h"/>
                                          </p:val>
                                        </p:tav>
                                      </p:tavLst>
                                    </p:anim>
                                    <p:animEffect transition="in" filter="fade">
                                      <p:cBhvr>
                                        <p:cTn id="86" dur="500"/>
                                        <p:tgtEl>
                                          <p:spTgt spid="48"/>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p:cTn id="91" dur="500" fill="hold"/>
                                        <p:tgtEl>
                                          <p:spTgt spid="49"/>
                                        </p:tgtEl>
                                        <p:attrNameLst>
                                          <p:attrName>ppt_w</p:attrName>
                                        </p:attrNameLst>
                                      </p:cBhvr>
                                      <p:tavLst>
                                        <p:tav tm="0">
                                          <p:val>
                                            <p:fltVal val="0"/>
                                          </p:val>
                                        </p:tav>
                                        <p:tav tm="100000">
                                          <p:val>
                                            <p:strVal val="#ppt_w"/>
                                          </p:val>
                                        </p:tav>
                                      </p:tavLst>
                                    </p:anim>
                                    <p:anim calcmode="lin" valueType="num">
                                      <p:cBhvr>
                                        <p:cTn id="92" dur="500" fill="hold"/>
                                        <p:tgtEl>
                                          <p:spTgt spid="49"/>
                                        </p:tgtEl>
                                        <p:attrNameLst>
                                          <p:attrName>ppt_h</p:attrName>
                                        </p:attrNameLst>
                                      </p:cBhvr>
                                      <p:tavLst>
                                        <p:tav tm="0">
                                          <p:val>
                                            <p:fltVal val="0"/>
                                          </p:val>
                                        </p:tav>
                                        <p:tav tm="100000">
                                          <p:val>
                                            <p:strVal val="#ppt_h"/>
                                          </p:val>
                                        </p:tav>
                                      </p:tavLst>
                                    </p:anim>
                                    <p:animEffect transition="in" filter="fade">
                                      <p:cBhvr>
                                        <p:cTn id="93" dur="500"/>
                                        <p:tgtEl>
                                          <p:spTgt spid="49"/>
                                        </p:tgtEl>
                                      </p:cBhvr>
                                    </p:animEffect>
                                  </p:childTnLst>
                                </p:cTn>
                              </p:par>
                            </p:childTnLst>
                          </p:cTn>
                        </p:par>
                      </p:childTnLst>
                    </p:cTn>
                  </p:par>
                  <p:par>
                    <p:cTn id="94" fill="hold">
                      <p:stCondLst>
                        <p:cond delay="indefinite"/>
                      </p:stCondLst>
                      <p:childTnLst>
                        <p:par>
                          <p:cTn id="95" fill="hold">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500" fill="hold"/>
                                        <p:tgtEl>
                                          <p:spTgt spid="50"/>
                                        </p:tgtEl>
                                        <p:attrNameLst>
                                          <p:attrName>ppt_w</p:attrName>
                                        </p:attrNameLst>
                                      </p:cBhvr>
                                      <p:tavLst>
                                        <p:tav tm="0">
                                          <p:val>
                                            <p:fltVal val="0"/>
                                          </p:val>
                                        </p:tav>
                                        <p:tav tm="100000">
                                          <p:val>
                                            <p:strVal val="#ppt_w"/>
                                          </p:val>
                                        </p:tav>
                                      </p:tavLst>
                                    </p:anim>
                                    <p:anim calcmode="lin" valueType="num">
                                      <p:cBhvr>
                                        <p:cTn id="99" dur="500" fill="hold"/>
                                        <p:tgtEl>
                                          <p:spTgt spid="50"/>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1"/>
                                        </p:tgtEl>
                                        <p:attrNameLst>
                                          <p:attrName>style.visibility</p:attrName>
                                        </p:attrNameLst>
                                      </p:cBhvr>
                                      <p:to>
                                        <p:strVal val="visible"/>
                                      </p:to>
                                    </p:set>
                                    <p:animEffect transition="in" filter="wipe(left)">
                                      <p:cBhvr>
                                        <p:cTn id="104" dur="500"/>
                                        <p:tgtEl>
                                          <p:spTgt spid="5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path" presetSubtype="0" accel="50000" decel="50000" fill="hold" grpId="1" nodeType="clickEffect">
                                  <p:stCondLst>
                                    <p:cond delay="0"/>
                                  </p:stCondLst>
                                  <p:childTnLst>
                                    <p:animMotion origin="layout" path="M 0.00781 0.01019 C 0.01475 0.01019 0.02083 0.06389 0.02083 0.13056 C 0.02083 0.19661 0.01475 0.25093 0.00781 0.25093 C 0.00086 0.25093 -0.00417 0.19661 -0.00417 0.13056 C -0.00417 0.06389 0.00086 0.01019 0.00781 0.01019 Z " pathEditMode="relative" rAng="0" ptsTypes="fffff">
                                      <p:cBhvr>
                                        <p:cTn id="111" dur="2000" fill="hold"/>
                                        <p:tgtEl>
                                          <p:spTgt spid="55"/>
                                        </p:tgtEl>
                                        <p:attrNameLst>
                                          <p:attrName>ppt_x</p:attrName>
                                          <p:attrName>ppt_y</p:attrName>
                                        </p:attrNameLst>
                                      </p:cBhvr>
                                      <p:rCtr x="52" y="12037"/>
                                    </p:animMotion>
                                  </p:childTnLst>
                                </p:cTn>
                              </p:par>
                            </p:childTnLst>
                          </p:cTn>
                        </p:par>
                      </p:childTnLst>
                    </p:cTn>
                  </p:par>
                  <p:par>
                    <p:cTn id="112" fill="hold">
                      <p:stCondLst>
                        <p:cond delay="indefinite"/>
                      </p:stCondLst>
                      <p:childTnLst>
                        <p:par>
                          <p:cTn id="113" fill="hold">
                            <p:stCondLst>
                              <p:cond delay="0"/>
                            </p:stCondLst>
                            <p:childTnLst>
                              <p:par>
                                <p:cTn id="114" presetID="23" presetClass="entr" presetSubtype="16" fill="hold" grpId="0" nodeType="clickEffect">
                                  <p:stCondLst>
                                    <p:cond delay="0"/>
                                  </p:stCondLst>
                                  <p:childTnLst>
                                    <p:set>
                                      <p:cBhvr>
                                        <p:cTn id="115" dur="1" fill="hold">
                                          <p:stCondLst>
                                            <p:cond delay="0"/>
                                          </p:stCondLst>
                                        </p:cTn>
                                        <p:tgtEl>
                                          <p:spTgt spid="91"/>
                                        </p:tgtEl>
                                        <p:attrNameLst>
                                          <p:attrName>style.visibility</p:attrName>
                                        </p:attrNameLst>
                                      </p:cBhvr>
                                      <p:to>
                                        <p:strVal val="visible"/>
                                      </p:to>
                                    </p:set>
                                    <p:anim calcmode="lin" valueType="num">
                                      <p:cBhvr>
                                        <p:cTn id="116" dur="500" fill="hold"/>
                                        <p:tgtEl>
                                          <p:spTgt spid="91"/>
                                        </p:tgtEl>
                                        <p:attrNameLst>
                                          <p:attrName>ppt_w</p:attrName>
                                        </p:attrNameLst>
                                      </p:cBhvr>
                                      <p:tavLst>
                                        <p:tav tm="0">
                                          <p:val>
                                            <p:fltVal val="0"/>
                                          </p:val>
                                        </p:tav>
                                        <p:tav tm="100000">
                                          <p:val>
                                            <p:strVal val="#ppt_w"/>
                                          </p:val>
                                        </p:tav>
                                      </p:tavLst>
                                    </p:anim>
                                    <p:anim calcmode="lin" valueType="num">
                                      <p:cBhvr>
                                        <p:cTn id="117" dur="500" fill="hold"/>
                                        <p:tgtEl>
                                          <p:spTgt spid="91"/>
                                        </p:tgtEl>
                                        <p:attrNameLst>
                                          <p:attrName>ppt_h</p:attrName>
                                        </p:attrNameLst>
                                      </p:cBhvr>
                                      <p:tavLst>
                                        <p:tav tm="0">
                                          <p:val>
                                            <p:fltVal val="0"/>
                                          </p:val>
                                        </p:tav>
                                        <p:tav tm="100000">
                                          <p:val>
                                            <p:strVal val="#ppt_h"/>
                                          </p:val>
                                        </p:tav>
                                      </p:tavLst>
                                    </p:anim>
                                  </p:childTnLst>
                                </p:cTn>
                              </p:par>
                              <p:par>
                                <p:cTn id="118" presetID="10" presetClass="entr" presetSubtype="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path" presetSubtype="0" accel="50000" decel="50000" fill="hold" grpId="1" nodeType="clickEffect">
                                  <p:stCondLst>
                                    <p:cond delay="0"/>
                                  </p:stCondLst>
                                  <p:childTnLst>
                                    <p:animMotion origin="layout" path="M -0.00955 0.0105 C -0.0165 0.0105 -0.0224 0.0642 -0.0224 0.13087 C -0.0224 0.19692 -0.0165 0.25124 -0.00955 0.25124 C -0.00278 0.25124 0.0026 0.19692 0.0026 0.13087 C 0.0026 0.0642 -0.00278 0.0105 -0.00955 0.0105 Z " pathEditMode="relative" rAng="0" ptsTypes="fffff">
                                      <p:cBhvr>
                                        <p:cTn id="124" dur="2000" fill="hold"/>
                                        <p:tgtEl>
                                          <p:spTgt spid="56"/>
                                        </p:tgtEl>
                                        <p:attrNameLst>
                                          <p:attrName>ppt_x</p:attrName>
                                          <p:attrName>ppt_y</p:attrName>
                                        </p:attrNameLst>
                                      </p:cBhvr>
                                      <p:rCtr x="-35" y="12037"/>
                                    </p:animMotion>
                                  </p:childTnLst>
                                </p:cTn>
                              </p:par>
                              <p:par>
                                <p:cTn id="125" presetID="23" presetClass="entr" presetSubtype="16" fill="hold" grpId="0" nodeType="withEffect">
                                  <p:stCondLst>
                                    <p:cond delay="0"/>
                                  </p:stCondLst>
                                  <p:childTnLst>
                                    <p:set>
                                      <p:cBhvr>
                                        <p:cTn id="126" dur="1" fill="hold">
                                          <p:stCondLst>
                                            <p:cond delay="0"/>
                                          </p:stCondLst>
                                        </p:cTn>
                                        <p:tgtEl>
                                          <p:spTgt spid="92"/>
                                        </p:tgtEl>
                                        <p:attrNameLst>
                                          <p:attrName>style.visibility</p:attrName>
                                        </p:attrNameLst>
                                      </p:cBhvr>
                                      <p:to>
                                        <p:strVal val="visible"/>
                                      </p:to>
                                    </p:set>
                                    <p:anim calcmode="lin" valueType="num">
                                      <p:cBhvr>
                                        <p:cTn id="127" dur="500" fill="hold"/>
                                        <p:tgtEl>
                                          <p:spTgt spid="92"/>
                                        </p:tgtEl>
                                        <p:attrNameLst>
                                          <p:attrName>ppt_w</p:attrName>
                                        </p:attrNameLst>
                                      </p:cBhvr>
                                      <p:tavLst>
                                        <p:tav tm="0">
                                          <p:val>
                                            <p:fltVal val="0"/>
                                          </p:val>
                                        </p:tav>
                                        <p:tav tm="100000">
                                          <p:val>
                                            <p:strVal val="#ppt_w"/>
                                          </p:val>
                                        </p:tav>
                                      </p:tavLst>
                                    </p:anim>
                                    <p:anim calcmode="lin" valueType="num">
                                      <p:cBhvr>
                                        <p:cTn id="128" dur="500" fill="hold"/>
                                        <p:tgtEl>
                                          <p:spTgt spid="92"/>
                                        </p:tgtEl>
                                        <p:attrNameLst>
                                          <p:attrName>ppt_h</p:attrName>
                                        </p:attrNameLst>
                                      </p:cBhvr>
                                      <p:tavLst>
                                        <p:tav tm="0">
                                          <p:val>
                                            <p:fltVal val="0"/>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grpId="0" nodeType="click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wipe(down)">
                                      <p:cBhvr>
                                        <p:cTn id="133" dur="500"/>
                                        <p:tgtEl>
                                          <p:spTgt spid="59"/>
                                        </p:tgtEl>
                                      </p:cBhvr>
                                    </p:animEffect>
                                  </p:childTnLst>
                                </p:cTn>
                              </p:par>
                              <p:par>
                                <p:cTn id="134" presetID="22" presetClass="entr" presetSubtype="1" fill="hold" grpId="0" nodeType="with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wipe(up)">
                                      <p:cBhvr>
                                        <p:cTn id="136" dur="500"/>
                                        <p:tgtEl>
                                          <p:spTgt spid="5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58"/>
                                        </p:tgtEl>
                                        <p:attrNameLst>
                                          <p:attrName>style.visibility</p:attrName>
                                        </p:attrNameLst>
                                      </p:cBhvr>
                                      <p:to>
                                        <p:strVal val="visible"/>
                                      </p:to>
                                    </p:set>
                                    <p:animEffect transition="in" filter="wipe(down)">
                                      <p:cBhvr>
                                        <p:cTn id="141" dur="500"/>
                                        <p:tgtEl>
                                          <p:spTgt spid="58"/>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up)">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62"/>
                                        </p:tgtEl>
                                        <p:attrNameLst>
                                          <p:attrName>style.visibility</p:attrName>
                                        </p:attrNameLst>
                                      </p:cBhvr>
                                      <p:to>
                                        <p:strVal val="visible"/>
                                      </p:to>
                                    </p:set>
                                    <p:animEffect transition="in" filter="wipe(up)">
                                      <p:cBhvr>
                                        <p:cTn id="152" dur="500"/>
                                        <p:tgtEl>
                                          <p:spTgt spid="6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02"/>
                                        </p:tgtEl>
                                        <p:attrNameLst>
                                          <p:attrName>style.visibility</p:attrName>
                                        </p:attrNameLst>
                                      </p:cBhvr>
                                      <p:to>
                                        <p:strVal val="visible"/>
                                      </p:to>
                                    </p:set>
                                    <p:animEffect transition="in" filter="wipe(left)">
                                      <p:cBhvr>
                                        <p:cTn id="157" dur="500"/>
                                        <p:tgtEl>
                                          <p:spTgt spid="102"/>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103"/>
                                        </p:tgtEl>
                                        <p:attrNameLst>
                                          <p:attrName>style.visibility</p:attrName>
                                        </p:attrNameLst>
                                      </p:cBhvr>
                                      <p:to>
                                        <p:strVal val="visible"/>
                                      </p:to>
                                    </p:set>
                                    <p:animEffect transition="in" filter="wipe(left)">
                                      <p:cBhvr>
                                        <p:cTn id="163" dur="500"/>
                                        <p:tgtEl>
                                          <p:spTgt spid="103"/>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70"/>
                                        </p:tgtEl>
                                        <p:attrNameLst>
                                          <p:attrName>style.visibility</p:attrName>
                                        </p:attrNameLst>
                                      </p:cBhvr>
                                      <p:to>
                                        <p:strVal val="visible"/>
                                      </p:to>
                                    </p:set>
                                    <p:animEffect transition="in" filter="wipe(left)">
                                      <p:cBhvr>
                                        <p:cTn id="166" dur="500"/>
                                        <p:tgtEl>
                                          <p:spTgt spid="70"/>
                                        </p:tgtEl>
                                      </p:cBhvr>
                                    </p:animEffect>
                                  </p:childTnLst>
                                </p:cTn>
                              </p:par>
                              <p:par>
                                <p:cTn id="167" presetID="22" presetClass="entr" presetSubtype="8" fill="hold" nodeType="with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wipe(left)">
                                      <p:cBhvr>
                                        <p:cTn id="169" dur="500"/>
                                        <p:tgtEl>
                                          <p:spTgt spid="71"/>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95"/>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63"/>
                                        </p:tgtEl>
                                        <p:attrNameLst>
                                          <p:attrName>style.visibility</p:attrName>
                                        </p:attrNameLst>
                                      </p:cBhvr>
                                      <p:to>
                                        <p:strVal val="visible"/>
                                      </p:to>
                                    </p:set>
                                  </p:childTnLst>
                                </p:cTn>
                              </p:par>
                              <p:par>
                                <p:cTn id="176" presetID="1" presetClass="entr" presetSubtype="0" fill="hold" nodeType="withEffect">
                                  <p:stCondLst>
                                    <p:cond delay="0"/>
                                  </p:stCondLst>
                                  <p:childTnLst>
                                    <p:set>
                                      <p:cBhvr>
                                        <p:cTn id="177" dur="1" fill="hold">
                                          <p:stCondLst>
                                            <p:cond delay="0"/>
                                          </p:stCondLst>
                                        </p:cTn>
                                        <p:tgtEl>
                                          <p:spTgt spid="66"/>
                                        </p:tgtEl>
                                        <p:attrNameLst>
                                          <p:attrName>style.visibility</p:attrName>
                                        </p:attrNameLst>
                                      </p:cBhvr>
                                      <p:to>
                                        <p:strVal val="visible"/>
                                      </p:to>
                                    </p:set>
                                  </p:childTnLst>
                                </p:cTn>
                              </p:par>
                              <p:par>
                                <p:cTn id="178" presetID="1" presetClass="entr" presetSubtype="0" fill="hold" nodeType="withEffect">
                                  <p:stCondLst>
                                    <p:cond delay="0"/>
                                  </p:stCondLst>
                                  <p:childTnLst>
                                    <p:set>
                                      <p:cBhvr>
                                        <p:cTn id="179" dur="1" fill="hold">
                                          <p:stCondLst>
                                            <p:cond delay="0"/>
                                          </p:stCondLst>
                                        </p:cTn>
                                        <p:tgtEl>
                                          <p:spTgt spid="90"/>
                                        </p:tgtEl>
                                        <p:attrNameLst>
                                          <p:attrName>style.visibility</p:attrName>
                                        </p:attrNameLst>
                                      </p:cBhvr>
                                      <p:to>
                                        <p:strVal val="visible"/>
                                      </p:to>
                                    </p:set>
                                  </p:childTnLst>
                                </p:cTn>
                              </p:par>
                              <p:par>
                                <p:cTn id="180" presetID="1" presetClass="entr" presetSubtype="0" fill="hold" nodeType="withEffect">
                                  <p:stCondLst>
                                    <p:cond delay="0"/>
                                  </p:stCondLst>
                                  <p:childTnLst>
                                    <p:set>
                                      <p:cBhvr>
                                        <p:cTn id="181" dur="1" fill="hold">
                                          <p:stCondLst>
                                            <p:cond delay="0"/>
                                          </p:stCondLst>
                                        </p:cTn>
                                        <p:tgtEl>
                                          <p:spTgt spid="94"/>
                                        </p:tgtEl>
                                        <p:attrNameLst>
                                          <p:attrName>style.visibility</p:attrName>
                                        </p:attrNameLst>
                                      </p:cBhvr>
                                      <p:to>
                                        <p:strVal val="visible"/>
                                      </p:to>
                                    </p:set>
                                  </p:childTnLst>
                                </p:cTn>
                              </p:par>
                              <p:par>
                                <p:cTn id="182" presetID="1" presetClass="entr" presetSubtype="0" fill="hold" nodeType="withEffect">
                                  <p:stCondLst>
                                    <p:cond delay="0"/>
                                  </p:stCondLst>
                                  <p:childTnLst>
                                    <p:set>
                                      <p:cBhvr>
                                        <p:cTn id="183" dur="1" fill="hold">
                                          <p:stCondLst>
                                            <p:cond delay="0"/>
                                          </p:stCondLst>
                                        </p:cTn>
                                        <p:tgtEl>
                                          <p:spTgt spid="89"/>
                                        </p:tgtEl>
                                        <p:attrNameLst>
                                          <p:attrName>style.visibility</p:attrName>
                                        </p:attrNameLst>
                                      </p:cBhvr>
                                      <p:to>
                                        <p:strVal val="visible"/>
                                      </p:to>
                                    </p:set>
                                  </p:childTnLst>
                                </p:cTn>
                              </p:par>
                              <p:par>
                                <p:cTn id="184" presetID="1" presetClass="entr" presetSubtype="0" fill="hold" nodeType="withEffect">
                                  <p:stCondLst>
                                    <p:cond delay="0"/>
                                  </p:stCondLst>
                                  <p:childTnLst>
                                    <p:set>
                                      <p:cBhvr>
                                        <p:cTn id="185" dur="1" fill="hold">
                                          <p:stCondLst>
                                            <p:cond delay="0"/>
                                          </p:stCondLst>
                                        </p:cTn>
                                        <p:tgtEl>
                                          <p:spTgt spid="93"/>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88"/>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72"/>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68"/>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73"/>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75"/>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76"/>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67"/>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65"/>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64"/>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78"/>
                                        </p:tgtEl>
                                        <p:attrNameLst>
                                          <p:attrName>style.visibility</p:attrName>
                                        </p:attrNameLst>
                                      </p:cBhvr>
                                      <p:to>
                                        <p:strVal val="visible"/>
                                      </p:to>
                                    </p:set>
                                    <p:animEffect transition="in" filter="wipe(left)">
                                      <p:cBhvr>
                                        <p:cTn id="208" dur="500"/>
                                        <p:tgtEl>
                                          <p:spTgt spid="78"/>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79"/>
                                        </p:tgtEl>
                                        <p:attrNameLst>
                                          <p:attrName>style.visibility</p:attrName>
                                        </p:attrNameLst>
                                      </p:cBhvr>
                                      <p:to>
                                        <p:strVal val="visible"/>
                                      </p:to>
                                    </p:set>
                                    <p:animEffect transition="in" filter="wipe(left)">
                                      <p:cBhvr>
                                        <p:cTn id="213" dur="500"/>
                                        <p:tgtEl>
                                          <p:spTgt spid="7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80"/>
                                        </p:tgtEl>
                                        <p:attrNameLst>
                                          <p:attrName>style.visibility</p:attrName>
                                        </p:attrNameLst>
                                      </p:cBhvr>
                                      <p:to>
                                        <p:strVal val="visible"/>
                                      </p:to>
                                    </p:set>
                                    <p:animEffect transition="in" filter="wipe(left)">
                                      <p:cBhvr>
                                        <p:cTn id="218" dur="500"/>
                                        <p:tgtEl>
                                          <p:spTgt spid="80"/>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xit" presetSubtype="0" fill="hold" grpId="1" nodeType="clickEffect">
                                  <p:stCondLst>
                                    <p:cond delay="0"/>
                                  </p:stCondLst>
                                  <p:childTnLst>
                                    <p:set>
                                      <p:cBhvr>
                                        <p:cTn id="222" dur="1" fill="hold">
                                          <p:stCondLst>
                                            <p:cond delay="0"/>
                                          </p:stCondLst>
                                        </p:cTn>
                                        <p:tgtEl>
                                          <p:spTgt spid="47"/>
                                        </p:tgtEl>
                                        <p:attrNameLst>
                                          <p:attrName>style.visibility</p:attrName>
                                        </p:attrNameLst>
                                      </p:cBhvr>
                                      <p:to>
                                        <p:strVal val="hidden"/>
                                      </p:to>
                                    </p:set>
                                  </p:childTnLst>
                                </p:cTn>
                              </p:par>
                              <p:par>
                                <p:cTn id="223" presetID="1" presetClass="exit" presetSubtype="0" fill="hold" grpId="1" nodeType="withEffect">
                                  <p:stCondLst>
                                    <p:cond delay="0"/>
                                  </p:stCondLst>
                                  <p:childTnLst>
                                    <p:set>
                                      <p:cBhvr>
                                        <p:cTn id="224" dur="1" fill="hold">
                                          <p:stCondLst>
                                            <p:cond delay="0"/>
                                          </p:stCondLst>
                                        </p:cTn>
                                        <p:tgtEl>
                                          <p:spTgt spid="50"/>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51"/>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49"/>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48"/>
                                        </p:tgtEl>
                                        <p:attrNameLst>
                                          <p:attrName>style.visibility</p:attrName>
                                        </p:attrNameLst>
                                      </p:cBhvr>
                                      <p:to>
                                        <p:strVal val="hidden"/>
                                      </p:to>
                                    </p:set>
                                  </p:childTnLst>
                                </p:cTn>
                              </p:par>
                              <p:par>
                                <p:cTn id="231" presetID="22" presetClass="entr" presetSubtype="8" fill="hold" grpId="0" nodeType="withEffect">
                                  <p:stCondLst>
                                    <p:cond delay="0"/>
                                  </p:stCondLst>
                                  <p:childTnLst>
                                    <p:set>
                                      <p:cBhvr>
                                        <p:cTn id="232" dur="1" fill="hold">
                                          <p:stCondLst>
                                            <p:cond delay="0"/>
                                          </p:stCondLst>
                                        </p:cTn>
                                        <p:tgtEl>
                                          <p:spTgt spid="81"/>
                                        </p:tgtEl>
                                        <p:attrNameLst>
                                          <p:attrName>style.visibility</p:attrName>
                                        </p:attrNameLst>
                                      </p:cBhvr>
                                      <p:to>
                                        <p:strVal val="visible"/>
                                      </p:to>
                                    </p:set>
                                    <p:animEffect transition="in" filter="wipe(left)">
                                      <p:cBhvr>
                                        <p:cTn id="233" dur="500"/>
                                        <p:tgtEl>
                                          <p:spTgt spid="81"/>
                                        </p:tgtEl>
                                      </p:cBhvr>
                                    </p:animEffect>
                                  </p:childTnLst>
                                </p:cTn>
                              </p:par>
                            </p:childTnLst>
                          </p:cTn>
                        </p:par>
                        <p:par>
                          <p:cTn id="234" fill="hold">
                            <p:stCondLst>
                              <p:cond delay="500"/>
                            </p:stCondLst>
                            <p:childTnLst>
                              <p:par>
                                <p:cTn id="235" presetID="1" presetClass="exit" presetSubtype="0" fill="hold" grpId="1" nodeType="afterEffect">
                                  <p:stCondLst>
                                    <p:cond delay="0"/>
                                  </p:stCondLst>
                                  <p:childTnLst>
                                    <p:set>
                                      <p:cBhvr>
                                        <p:cTn id="236" dur="1" fill="hold">
                                          <p:stCondLst>
                                            <p:cond delay="0"/>
                                          </p:stCondLst>
                                        </p:cTn>
                                        <p:tgtEl>
                                          <p:spTgt spid="46"/>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81"/>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59"/>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57"/>
                                        </p:tgtEl>
                                        <p:attrNameLst>
                                          <p:attrName>style.visibility</p:attrName>
                                        </p:attrNameLst>
                                      </p:cBhvr>
                                      <p:to>
                                        <p:strVal val="hidden"/>
                                      </p:to>
                                    </p:set>
                                  </p:childTnLst>
                                </p:cTn>
                              </p:par>
                              <p:par>
                                <p:cTn id="245" presetID="1" presetClass="exit" presetSubtype="0" fill="hold" grpId="1" nodeType="withEffect">
                                  <p:stCondLst>
                                    <p:cond delay="0"/>
                                  </p:stCondLst>
                                  <p:childTnLst>
                                    <p:set>
                                      <p:cBhvr>
                                        <p:cTn id="246" dur="1" fill="hold">
                                          <p:stCondLst>
                                            <p:cond delay="0"/>
                                          </p:stCondLst>
                                        </p:cTn>
                                        <p:tgtEl>
                                          <p:spTgt spid="58"/>
                                        </p:tgtEl>
                                        <p:attrNameLst>
                                          <p:attrName>style.visibility</p:attrName>
                                        </p:attrNameLst>
                                      </p:cBhvr>
                                      <p:to>
                                        <p:strVal val="hidden"/>
                                      </p:to>
                                    </p:set>
                                  </p:childTnLst>
                                </p:cTn>
                              </p:par>
                              <p:par>
                                <p:cTn id="247" presetID="1" presetClass="exit" presetSubtype="0" fill="hold" grpId="1" nodeType="withEffect">
                                  <p:stCondLst>
                                    <p:cond delay="0"/>
                                  </p:stCondLst>
                                  <p:childTnLst>
                                    <p:set>
                                      <p:cBhvr>
                                        <p:cTn id="248" dur="1" fill="hold">
                                          <p:stCondLst>
                                            <p:cond delay="0"/>
                                          </p:stCondLst>
                                        </p:cTn>
                                        <p:tgtEl>
                                          <p:spTgt spid="60"/>
                                        </p:tgtEl>
                                        <p:attrNameLst>
                                          <p:attrName>style.visibility</p:attrName>
                                        </p:attrNameLst>
                                      </p:cBhvr>
                                      <p:to>
                                        <p:strVal val="hidden"/>
                                      </p:to>
                                    </p:set>
                                  </p:childTnLst>
                                </p:cTn>
                              </p:par>
                              <p:par>
                                <p:cTn id="249" presetID="1" presetClass="exit" presetSubtype="0" fill="hold" grpId="1" nodeType="withEffect">
                                  <p:stCondLst>
                                    <p:cond delay="0"/>
                                  </p:stCondLst>
                                  <p:childTnLst>
                                    <p:set>
                                      <p:cBhvr>
                                        <p:cTn id="250" dur="1" fill="hold">
                                          <p:stCondLst>
                                            <p:cond delay="0"/>
                                          </p:stCondLst>
                                        </p:cTn>
                                        <p:tgtEl>
                                          <p:spTgt spid="62"/>
                                        </p:tgtEl>
                                        <p:attrNameLst>
                                          <p:attrName>style.visibility</p:attrName>
                                        </p:attrNameLst>
                                      </p:cBhvr>
                                      <p:to>
                                        <p:strVal val="hidden"/>
                                      </p:to>
                                    </p:set>
                                  </p:childTnLst>
                                </p:cTn>
                              </p:par>
                              <p:par>
                                <p:cTn id="251" presetID="1" presetClass="exit" presetSubtype="0" fill="hold" grpId="1" nodeType="withEffect">
                                  <p:stCondLst>
                                    <p:cond delay="0"/>
                                  </p:stCondLst>
                                  <p:childTnLst>
                                    <p:set>
                                      <p:cBhvr>
                                        <p:cTn id="252" dur="1" fill="hold">
                                          <p:stCondLst>
                                            <p:cond delay="0"/>
                                          </p:stCondLst>
                                        </p:cTn>
                                        <p:tgtEl>
                                          <p:spTgt spid="61"/>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68"/>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66"/>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72"/>
                                        </p:tgtEl>
                                        <p:attrNameLst>
                                          <p:attrName>style.visibility</p:attrName>
                                        </p:attrNameLst>
                                      </p:cBhvr>
                                      <p:to>
                                        <p:strVal val="hidden"/>
                                      </p:to>
                                    </p:set>
                                  </p:childTnLst>
                                </p:cTn>
                              </p:par>
                              <p:par>
                                <p:cTn id="261" presetID="1" presetClass="exit" presetSubtype="0" fill="hold" nodeType="withEffect">
                                  <p:stCondLst>
                                    <p:cond delay="0"/>
                                  </p:stCondLst>
                                  <p:childTnLst>
                                    <p:set>
                                      <p:cBhvr>
                                        <p:cTn id="262" dur="1" fill="hold">
                                          <p:stCondLst>
                                            <p:cond delay="0"/>
                                          </p:stCondLst>
                                        </p:cTn>
                                        <p:tgtEl>
                                          <p:spTgt spid="73"/>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75"/>
                                        </p:tgtEl>
                                        <p:attrNameLst>
                                          <p:attrName>style.visibility</p:attrName>
                                        </p:attrNameLst>
                                      </p:cBhvr>
                                      <p:to>
                                        <p:strVal val="hidden"/>
                                      </p:to>
                                    </p:set>
                                  </p:childTnLst>
                                </p:cTn>
                              </p:par>
                              <p:par>
                                <p:cTn id="265" presetID="1" presetClass="exit" presetSubtype="0" fill="hold" nodeType="withEffect">
                                  <p:stCondLst>
                                    <p:cond delay="0"/>
                                  </p:stCondLst>
                                  <p:childTnLst>
                                    <p:set>
                                      <p:cBhvr>
                                        <p:cTn id="266" dur="1" fill="hold">
                                          <p:stCondLst>
                                            <p:cond delay="0"/>
                                          </p:stCondLst>
                                        </p:cTn>
                                        <p:tgtEl>
                                          <p:spTgt spid="76"/>
                                        </p:tgtEl>
                                        <p:attrNameLst>
                                          <p:attrName>style.visibility</p:attrName>
                                        </p:attrNameLst>
                                      </p:cBhvr>
                                      <p:to>
                                        <p:strVal val="hidden"/>
                                      </p:to>
                                    </p:set>
                                  </p:childTnLst>
                                </p:cTn>
                              </p:par>
                              <p:par>
                                <p:cTn id="267" presetID="1" presetClass="exit" presetSubtype="0" fill="hold" nodeType="withEffect">
                                  <p:stCondLst>
                                    <p:cond delay="0"/>
                                  </p:stCondLst>
                                  <p:childTnLst>
                                    <p:set>
                                      <p:cBhvr>
                                        <p:cTn id="268" dur="1" fill="hold">
                                          <p:stCondLst>
                                            <p:cond delay="0"/>
                                          </p:stCondLst>
                                        </p:cTn>
                                        <p:tgtEl>
                                          <p:spTgt spid="65"/>
                                        </p:tgtEl>
                                        <p:attrNameLst>
                                          <p:attrName>style.visibility</p:attrName>
                                        </p:attrNameLst>
                                      </p:cBhvr>
                                      <p:to>
                                        <p:strVal val="hidden"/>
                                      </p:to>
                                    </p:set>
                                  </p:childTnLst>
                                </p:cTn>
                              </p:par>
                              <p:par>
                                <p:cTn id="269" presetID="1" presetClass="exit" presetSubtype="0" fill="hold" nodeType="withEffect">
                                  <p:stCondLst>
                                    <p:cond delay="0"/>
                                  </p:stCondLst>
                                  <p:childTnLst>
                                    <p:set>
                                      <p:cBhvr>
                                        <p:cTn id="270" dur="1" fill="hold">
                                          <p:stCondLst>
                                            <p:cond delay="0"/>
                                          </p:stCondLst>
                                        </p:cTn>
                                        <p:tgtEl>
                                          <p:spTgt spid="64"/>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63"/>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69"/>
                                        </p:tgtEl>
                                        <p:attrNameLst>
                                          <p:attrName>style.visibility</p:attrName>
                                        </p:attrNameLst>
                                      </p:cBhvr>
                                      <p:to>
                                        <p:strVal val="hidden"/>
                                      </p:to>
                                    </p:set>
                                  </p:childTnLst>
                                </p:cTn>
                              </p:par>
                              <p:par>
                                <p:cTn id="275" presetID="1" presetClass="exit" presetSubtype="0" fill="hold" grpId="1" nodeType="withEffect">
                                  <p:stCondLst>
                                    <p:cond delay="0"/>
                                  </p:stCondLst>
                                  <p:childTnLst>
                                    <p:set>
                                      <p:cBhvr>
                                        <p:cTn id="276" dur="1" fill="hold">
                                          <p:stCondLst>
                                            <p:cond delay="0"/>
                                          </p:stCondLst>
                                        </p:cTn>
                                        <p:tgtEl>
                                          <p:spTgt spid="70"/>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71"/>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90"/>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89"/>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88"/>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95"/>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94"/>
                                        </p:tgtEl>
                                        <p:attrNameLst>
                                          <p:attrName>style.visibility</p:attrName>
                                        </p:attrNameLst>
                                      </p:cBhvr>
                                      <p:to>
                                        <p:strVal val="hidden"/>
                                      </p:to>
                                    </p:set>
                                  </p:childTnLst>
                                </p:cTn>
                              </p:par>
                              <p:par>
                                <p:cTn id="289" presetID="1" presetClass="exit" presetSubtype="0" fill="hold" nodeType="withEffect">
                                  <p:stCondLst>
                                    <p:cond delay="0"/>
                                  </p:stCondLst>
                                  <p:childTnLst>
                                    <p:set>
                                      <p:cBhvr>
                                        <p:cTn id="290" dur="1" fill="hold">
                                          <p:stCondLst>
                                            <p:cond delay="0"/>
                                          </p:stCondLst>
                                        </p:cTn>
                                        <p:tgtEl>
                                          <p:spTgt spid="93"/>
                                        </p:tgtEl>
                                        <p:attrNameLst>
                                          <p:attrName>style.visibility</p:attrName>
                                        </p:attrNameLst>
                                      </p:cBhvr>
                                      <p:to>
                                        <p:strVal val="hidden"/>
                                      </p:to>
                                    </p:set>
                                  </p:childTnLst>
                                </p:cTn>
                              </p:par>
                              <p:par>
                                <p:cTn id="291" presetID="1" presetClass="exit" presetSubtype="0" fill="hold" grpId="1" nodeType="withEffect">
                                  <p:stCondLst>
                                    <p:cond delay="0"/>
                                  </p:stCondLst>
                                  <p:childTnLst>
                                    <p:set>
                                      <p:cBhvr>
                                        <p:cTn id="292" dur="1" fill="hold">
                                          <p:stCondLst>
                                            <p:cond delay="0"/>
                                          </p:stCondLst>
                                        </p:cTn>
                                        <p:tgtEl>
                                          <p:spTgt spid="102"/>
                                        </p:tgtEl>
                                        <p:attrNameLst>
                                          <p:attrName>style.visibility</p:attrName>
                                        </p:attrNameLst>
                                      </p:cBhvr>
                                      <p:to>
                                        <p:strVal val="hidden"/>
                                      </p:to>
                                    </p:set>
                                  </p:childTnLst>
                                </p:cTn>
                              </p:par>
                              <p:par>
                                <p:cTn id="293" presetID="1" presetClass="exit" presetSubtype="0" fill="hold" grpId="1" nodeType="withEffect">
                                  <p:stCondLst>
                                    <p:cond delay="0"/>
                                  </p:stCondLst>
                                  <p:childTnLst>
                                    <p:set>
                                      <p:cBhvr>
                                        <p:cTn id="294" dur="1" fill="hold">
                                          <p:stCondLst>
                                            <p:cond delay="0"/>
                                          </p:stCondLst>
                                        </p:cTn>
                                        <p:tgtEl>
                                          <p:spTgt spid="103"/>
                                        </p:tgtEl>
                                        <p:attrNameLst>
                                          <p:attrName>style.visibility</p:attrName>
                                        </p:attrNameLst>
                                      </p:cBhvr>
                                      <p:to>
                                        <p:strVal val="hidden"/>
                                      </p:to>
                                    </p:set>
                                  </p:childTnLst>
                                </p:cTn>
                              </p:par>
                              <p:par>
                                <p:cTn id="295" presetID="47" presetClass="entr" presetSubtype="0" fill="hold" grpId="0" nodeType="withEffect">
                                  <p:stCondLst>
                                    <p:cond delay="0"/>
                                  </p:stCondLst>
                                  <p:childTnLst>
                                    <p:set>
                                      <p:cBhvr>
                                        <p:cTn id="296" dur="1" fill="hold">
                                          <p:stCondLst>
                                            <p:cond delay="0"/>
                                          </p:stCondLst>
                                        </p:cTn>
                                        <p:tgtEl>
                                          <p:spTgt spid="107"/>
                                        </p:tgtEl>
                                        <p:attrNameLst>
                                          <p:attrName>style.visibility</p:attrName>
                                        </p:attrNameLst>
                                      </p:cBhvr>
                                      <p:to>
                                        <p:strVal val="visible"/>
                                      </p:to>
                                    </p:set>
                                    <p:animEffect transition="in" filter="fade">
                                      <p:cBhvr>
                                        <p:cTn id="297" dur="1000"/>
                                        <p:tgtEl>
                                          <p:spTgt spid="107"/>
                                        </p:tgtEl>
                                      </p:cBhvr>
                                    </p:animEffect>
                                    <p:anim calcmode="lin" valueType="num">
                                      <p:cBhvr>
                                        <p:cTn id="298" dur="1000" fill="hold"/>
                                        <p:tgtEl>
                                          <p:spTgt spid="107"/>
                                        </p:tgtEl>
                                        <p:attrNameLst>
                                          <p:attrName>ppt_x</p:attrName>
                                        </p:attrNameLst>
                                      </p:cBhvr>
                                      <p:tavLst>
                                        <p:tav tm="0">
                                          <p:val>
                                            <p:strVal val="#ppt_x"/>
                                          </p:val>
                                        </p:tav>
                                        <p:tav tm="100000">
                                          <p:val>
                                            <p:strVal val="#ppt_x"/>
                                          </p:val>
                                        </p:tav>
                                      </p:tavLst>
                                    </p:anim>
                                    <p:anim calcmode="lin" valueType="num">
                                      <p:cBhvr>
                                        <p:cTn id="299"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107"/>
                                        </p:tgtEl>
                                        <p:attrNameLst>
                                          <p:attrName>style.visibility</p:attrName>
                                        </p:attrNameLst>
                                      </p:cBhvr>
                                      <p:to>
                                        <p:strVal val="hidden"/>
                                      </p:to>
                                    </p:set>
                                  </p:childTnLst>
                                </p:cTn>
                              </p:par>
                              <p:par>
                                <p:cTn id="304" presetID="1" presetClass="entr" presetSubtype="0" fill="hold" grpId="2" nodeType="withEffect">
                                  <p:stCondLst>
                                    <p:cond delay="0"/>
                                  </p:stCondLst>
                                  <p:childTnLst>
                                    <p:set>
                                      <p:cBhvr>
                                        <p:cTn id="305" dur="1" fill="hold">
                                          <p:stCondLst>
                                            <p:cond delay="0"/>
                                          </p:stCondLst>
                                        </p:cTn>
                                        <p:tgtEl>
                                          <p:spTgt spid="59"/>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5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58"/>
                                        </p:tgtEl>
                                        <p:attrNameLst>
                                          <p:attrName>style.visibility</p:attrName>
                                        </p:attrNameLst>
                                      </p:cBhvr>
                                      <p:to>
                                        <p:strVal val="visible"/>
                                      </p:to>
                                    </p:set>
                                  </p:childTnLst>
                                </p:cTn>
                              </p:par>
                              <p:par>
                                <p:cTn id="310" presetID="1" presetClass="entr" presetSubtype="0" fill="hold" grpId="2" nodeType="withEffect">
                                  <p:stCondLst>
                                    <p:cond delay="0"/>
                                  </p:stCondLst>
                                  <p:childTnLst>
                                    <p:set>
                                      <p:cBhvr>
                                        <p:cTn id="311" dur="1" fill="hold">
                                          <p:stCondLst>
                                            <p:cond delay="0"/>
                                          </p:stCondLst>
                                        </p:cTn>
                                        <p:tgtEl>
                                          <p:spTgt spid="60"/>
                                        </p:tgtEl>
                                        <p:attrNameLst>
                                          <p:attrName>style.visibility</p:attrName>
                                        </p:attrNameLst>
                                      </p:cBhvr>
                                      <p:to>
                                        <p:strVal val="visible"/>
                                      </p:to>
                                    </p:set>
                                  </p:childTnLst>
                                </p:cTn>
                              </p:par>
                              <p:par>
                                <p:cTn id="312" presetID="1" presetClass="entr" presetSubtype="0" fill="hold" grpId="2" nodeType="withEffect">
                                  <p:stCondLst>
                                    <p:cond delay="0"/>
                                  </p:stCondLst>
                                  <p:childTnLst>
                                    <p:set>
                                      <p:cBhvr>
                                        <p:cTn id="313" dur="1" fill="hold">
                                          <p:stCondLst>
                                            <p:cond delay="0"/>
                                          </p:stCondLst>
                                        </p:cTn>
                                        <p:tgtEl>
                                          <p:spTgt spid="61"/>
                                        </p:tgtEl>
                                        <p:attrNameLst>
                                          <p:attrName>style.visibility</p:attrName>
                                        </p:attrNameLst>
                                      </p:cBhvr>
                                      <p:to>
                                        <p:strVal val="visible"/>
                                      </p:to>
                                    </p:set>
                                  </p:childTnLst>
                                </p:cTn>
                              </p:par>
                              <p:par>
                                <p:cTn id="314" presetID="1" presetClass="entr" presetSubtype="0" fill="hold" grpId="2" nodeType="withEffect">
                                  <p:stCondLst>
                                    <p:cond delay="0"/>
                                  </p:stCondLst>
                                  <p:childTnLst>
                                    <p:set>
                                      <p:cBhvr>
                                        <p:cTn id="315" dur="1" fill="hold">
                                          <p:stCondLst>
                                            <p:cond delay="0"/>
                                          </p:stCondLst>
                                        </p:cTn>
                                        <p:tgtEl>
                                          <p:spTgt spid="62"/>
                                        </p:tgtEl>
                                        <p:attrNameLst>
                                          <p:attrName>style.visibility</p:attrName>
                                        </p:attrNameLst>
                                      </p:cBhvr>
                                      <p:to>
                                        <p:strVal val="visible"/>
                                      </p:to>
                                    </p:set>
                                  </p:childTnLst>
                                </p:cTn>
                              </p:par>
                              <p:par>
                                <p:cTn id="316" presetID="1" presetClass="entr" presetSubtype="0" fill="hold" grpId="2" nodeType="withEffect">
                                  <p:stCondLst>
                                    <p:cond delay="0"/>
                                  </p:stCondLst>
                                  <p:childTnLst>
                                    <p:set>
                                      <p:cBhvr>
                                        <p:cTn id="317" dur="1" fill="hold">
                                          <p:stCondLst>
                                            <p:cond delay="0"/>
                                          </p:stCondLst>
                                        </p:cTn>
                                        <p:tgtEl>
                                          <p:spTgt spid="69"/>
                                        </p:tgtEl>
                                        <p:attrNameLst>
                                          <p:attrName>style.visibility</p:attrName>
                                        </p:attrNameLst>
                                      </p:cBhvr>
                                      <p:to>
                                        <p:strVal val="visible"/>
                                      </p:to>
                                    </p:set>
                                  </p:childTnLst>
                                </p:cTn>
                              </p:par>
                              <p:par>
                                <p:cTn id="318" presetID="1" presetClass="entr" presetSubtype="0" fill="hold" grpId="2" nodeType="withEffect">
                                  <p:stCondLst>
                                    <p:cond delay="0"/>
                                  </p:stCondLst>
                                  <p:childTnLst>
                                    <p:set>
                                      <p:cBhvr>
                                        <p:cTn id="319" dur="1" fill="hold">
                                          <p:stCondLst>
                                            <p:cond delay="0"/>
                                          </p:stCondLst>
                                        </p:cTn>
                                        <p:tgtEl>
                                          <p:spTgt spid="70"/>
                                        </p:tgtEl>
                                        <p:attrNameLst>
                                          <p:attrName>style.visibility</p:attrName>
                                        </p:attrNameLst>
                                      </p:cBhvr>
                                      <p:to>
                                        <p:strVal val="visible"/>
                                      </p:to>
                                    </p:set>
                                  </p:childTnLst>
                                </p:cTn>
                              </p:par>
                              <p:par>
                                <p:cTn id="320" presetID="1" presetClass="entr" presetSubtype="0" fill="hold" nodeType="withEffect">
                                  <p:stCondLst>
                                    <p:cond delay="0"/>
                                  </p:stCondLst>
                                  <p:childTnLst>
                                    <p:set>
                                      <p:cBhvr>
                                        <p:cTn id="321" dur="1" fill="hold">
                                          <p:stCondLst>
                                            <p:cond delay="0"/>
                                          </p:stCondLst>
                                        </p:cTn>
                                        <p:tgtEl>
                                          <p:spTgt spid="71"/>
                                        </p:tgtEl>
                                        <p:attrNameLst>
                                          <p:attrName>style.visibility</p:attrName>
                                        </p:attrNameLst>
                                      </p:cBhvr>
                                      <p:to>
                                        <p:strVal val="visible"/>
                                      </p:to>
                                    </p:set>
                                  </p:childTnLst>
                                </p:cTn>
                              </p:par>
                              <p:par>
                                <p:cTn id="322" presetID="1" presetClass="entr" presetSubtype="0" fill="hold" nodeType="withEffect">
                                  <p:stCondLst>
                                    <p:cond delay="0"/>
                                  </p:stCondLst>
                                  <p:childTnLst>
                                    <p:set>
                                      <p:cBhvr>
                                        <p:cTn id="323" dur="1" fill="hold">
                                          <p:stCondLst>
                                            <p:cond delay="0"/>
                                          </p:stCondLst>
                                        </p:cTn>
                                        <p:tgtEl>
                                          <p:spTgt spid="68"/>
                                        </p:tgtEl>
                                        <p:attrNameLst>
                                          <p:attrName>style.visibility</p:attrName>
                                        </p:attrNameLst>
                                      </p:cBhvr>
                                      <p:to>
                                        <p:strVal val="visible"/>
                                      </p:to>
                                    </p:set>
                                  </p:childTnLst>
                                </p:cTn>
                              </p:par>
                              <p:par>
                                <p:cTn id="324" presetID="1" presetClass="entr" presetSubtype="0" fill="hold" nodeType="withEffect">
                                  <p:stCondLst>
                                    <p:cond delay="0"/>
                                  </p:stCondLst>
                                  <p:childTnLst>
                                    <p:set>
                                      <p:cBhvr>
                                        <p:cTn id="325" dur="1" fill="hold">
                                          <p:stCondLst>
                                            <p:cond delay="0"/>
                                          </p:stCondLst>
                                        </p:cTn>
                                        <p:tgtEl>
                                          <p:spTgt spid="67"/>
                                        </p:tgtEl>
                                        <p:attrNameLst>
                                          <p:attrName>style.visibility</p:attrName>
                                        </p:attrNameLst>
                                      </p:cBhvr>
                                      <p:to>
                                        <p:strVal val="visible"/>
                                      </p:to>
                                    </p:set>
                                  </p:childTnLst>
                                </p:cTn>
                              </p:par>
                              <p:par>
                                <p:cTn id="326" presetID="1" presetClass="entr" presetSubtype="0" fill="hold" nodeType="withEffect">
                                  <p:stCondLst>
                                    <p:cond delay="0"/>
                                  </p:stCondLst>
                                  <p:childTnLst>
                                    <p:set>
                                      <p:cBhvr>
                                        <p:cTn id="327" dur="1" fill="hold">
                                          <p:stCondLst>
                                            <p:cond delay="0"/>
                                          </p:stCondLst>
                                        </p:cTn>
                                        <p:tgtEl>
                                          <p:spTgt spid="95"/>
                                        </p:tgtEl>
                                        <p:attrNameLst>
                                          <p:attrName>style.visibility</p:attrName>
                                        </p:attrNameLst>
                                      </p:cBhvr>
                                      <p:to>
                                        <p:strVal val="visible"/>
                                      </p:to>
                                    </p:set>
                                  </p:childTnLst>
                                </p:cTn>
                              </p:par>
                              <p:par>
                                <p:cTn id="328" presetID="1" presetClass="entr" presetSubtype="0" fill="hold" nodeType="withEffect">
                                  <p:stCondLst>
                                    <p:cond delay="0"/>
                                  </p:stCondLst>
                                  <p:childTnLst>
                                    <p:set>
                                      <p:cBhvr>
                                        <p:cTn id="329" dur="1" fill="hold">
                                          <p:stCondLst>
                                            <p:cond delay="0"/>
                                          </p:stCondLst>
                                        </p:cTn>
                                        <p:tgtEl>
                                          <p:spTgt spid="90"/>
                                        </p:tgtEl>
                                        <p:attrNameLst>
                                          <p:attrName>style.visibility</p:attrName>
                                        </p:attrNameLst>
                                      </p:cBhvr>
                                      <p:to>
                                        <p:strVal val="visible"/>
                                      </p:to>
                                    </p:set>
                                  </p:childTnLst>
                                </p:cTn>
                              </p:par>
                              <p:par>
                                <p:cTn id="330" presetID="1" presetClass="entr" presetSubtype="0" fill="hold" nodeType="withEffect">
                                  <p:stCondLst>
                                    <p:cond delay="0"/>
                                  </p:stCondLst>
                                  <p:childTnLst>
                                    <p:set>
                                      <p:cBhvr>
                                        <p:cTn id="331" dur="1" fill="hold">
                                          <p:stCondLst>
                                            <p:cond delay="0"/>
                                          </p:stCondLst>
                                        </p:cTn>
                                        <p:tgtEl>
                                          <p:spTgt spid="94"/>
                                        </p:tgtEl>
                                        <p:attrNameLst>
                                          <p:attrName>style.visibility</p:attrName>
                                        </p:attrNameLst>
                                      </p:cBhvr>
                                      <p:to>
                                        <p:strVal val="visible"/>
                                      </p:to>
                                    </p:set>
                                  </p:childTnLst>
                                </p:cTn>
                              </p:par>
                              <p:par>
                                <p:cTn id="332" presetID="1" presetClass="entr" presetSubtype="0" fill="hold" nodeType="withEffect">
                                  <p:stCondLst>
                                    <p:cond delay="0"/>
                                  </p:stCondLst>
                                  <p:childTnLst>
                                    <p:set>
                                      <p:cBhvr>
                                        <p:cTn id="333" dur="1" fill="hold">
                                          <p:stCondLst>
                                            <p:cond delay="0"/>
                                          </p:stCondLst>
                                        </p:cTn>
                                        <p:tgtEl>
                                          <p:spTgt spid="89"/>
                                        </p:tgtEl>
                                        <p:attrNameLst>
                                          <p:attrName>style.visibility</p:attrName>
                                        </p:attrNameLst>
                                      </p:cBhvr>
                                      <p:to>
                                        <p:strVal val="visible"/>
                                      </p:to>
                                    </p:set>
                                  </p:childTnLst>
                                </p:cTn>
                              </p:par>
                              <p:par>
                                <p:cTn id="334" presetID="1" presetClass="entr" presetSubtype="0" fill="hold" nodeType="withEffect">
                                  <p:stCondLst>
                                    <p:cond delay="0"/>
                                  </p:stCondLst>
                                  <p:childTnLst>
                                    <p:set>
                                      <p:cBhvr>
                                        <p:cTn id="335" dur="1" fill="hold">
                                          <p:stCondLst>
                                            <p:cond delay="0"/>
                                          </p:stCondLst>
                                        </p:cTn>
                                        <p:tgtEl>
                                          <p:spTgt spid="93"/>
                                        </p:tgtEl>
                                        <p:attrNameLst>
                                          <p:attrName>style.visibility</p:attrName>
                                        </p:attrNameLst>
                                      </p:cBhvr>
                                      <p:to>
                                        <p:strVal val="visible"/>
                                      </p:to>
                                    </p:set>
                                  </p:childTnLst>
                                </p:cTn>
                              </p:par>
                              <p:par>
                                <p:cTn id="336" presetID="1" presetClass="entr" presetSubtype="0" fill="hold" nodeType="withEffect">
                                  <p:stCondLst>
                                    <p:cond delay="0"/>
                                  </p:stCondLst>
                                  <p:childTnLst>
                                    <p:set>
                                      <p:cBhvr>
                                        <p:cTn id="337" dur="1" fill="hold">
                                          <p:stCondLst>
                                            <p:cond delay="0"/>
                                          </p:stCondLst>
                                        </p:cTn>
                                        <p:tgtEl>
                                          <p:spTgt spid="88"/>
                                        </p:tgtEl>
                                        <p:attrNameLst>
                                          <p:attrName>style.visibility</p:attrName>
                                        </p:attrNameLst>
                                      </p:cBhvr>
                                      <p:to>
                                        <p:strVal val="visible"/>
                                      </p:to>
                                    </p:set>
                                  </p:childTnLst>
                                </p:cTn>
                              </p:par>
                              <p:par>
                                <p:cTn id="338" presetID="1" presetClass="entr" presetSubtype="0" fill="hold" nodeType="withEffect">
                                  <p:stCondLst>
                                    <p:cond delay="0"/>
                                  </p:stCondLst>
                                  <p:childTnLst>
                                    <p:set>
                                      <p:cBhvr>
                                        <p:cTn id="339" dur="1" fill="hold">
                                          <p:stCondLst>
                                            <p:cond delay="0"/>
                                          </p:stCondLst>
                                        </p:cTn>
                                        <p:tgtEl>
                                          <p:spTgt spid="72"/>
                                        </p:tgtEl>
                                        <p:attrNameLst>
                                          <p:attrName>style.visibility</p:attrName>
                                        </p:attrNameLst>
                                      </p:cBhvr>
                                      <p:to>
                                        <p:strVal val="visible"/>
                                      </p:to>
                                    </p:set>
                                  </p:childTnLst>
                                </p:cTn>
                              </p:par>
                              <p:par>
                                <p:cTn id="340" presetID="1" presetClass="entr" presetSubtype="0" fill="hold" nodeType="withEffect">
                                  <p:stCondLst>
                                    <p:cond delay="0"/>
                                  </p:stCondLst>
                                  <p:childTnLst>
                                    <p:set>
                                      <p:cBhvr>
                                        <p:cTn id="341" dur="1" fill="hold">
                                          <p:stCondLst>
                                            <p:cond delay="0"/>
                                          </p:stCondLst>
                                        </p:cTn>
                                        <p:tgtEl>
                                          <p:spTgt spid="73"/>
                                        </p:tgtEl>
                                        <p:attrNameLst>
                                          <p:attrName>style.visibility</p:attrName>
                                        </p:attrNameLst>
                                      </p:cBhvr>
                                      <p:to>
                                        <p:strVal val="visible"/>
                                      </p:to>
                                    </p:set>
                                  </p:childTnLst>
                                </p:cTn>
                              </p:par>
                              <p:par>
                                <p:cTn id="342" presetID="1" presetClass="entr" presetSubtype="0" fill="hold" nodeType="withEffect">
                                  <p:stCondLst>
                                    <p:cond delay="0"/>
                                  </p:stCondLst>
                                  <p:childTnLst>
                                    <p:set>
                                      <p:cBhvr>
                                        <p:cTn id="343" dur="1" fill="hold">
                                          <p:stCondLst>
                                            <p:cond delay="0"/>
                                          </p:stCondLst>
                                        </p:cTn>
                                        <p:tgtEl>
                                          <p:spTgt spid="75"/>
                                        </p:tgtEl>
                                        <p:attrNameLst>
                                          <p:attrName>style.visibility</p:attrName>
                                        </p:attrNameLst>
                                      </p:cBhvr>
                                      <p:to>
                                        <p:strVal val="visible"/>
                                      </p:to>
                                    </p:set>
                                  </p:childTnLst>
                                </p:cTn>
                              </p:par>
                              <p:par>
                                <p:cTn id="344" presetID="1" presetClass="entr" presetSubtype="0" fill="hold" nodeType="withEffect">
                                  <p:stCondLst>
                                    <p:cond delay="0"/>
                                  </p:stCondLst>
                                  <p:childTnLst>
                                    <p:set>
                                      <p:cBhvr>
                                        <p:cTn id="345" dur="1" fill="hold">
                                          <p:stCondLst>
                                            <p:cond delay="0"/>
                                          </p:stCondLst>
                                        </p:cTn>
                                        <p:tgtEl>
                                          <p:spTgt spid="76"/>
                                        </p:tgtEl>
                                        <p:attrNameLst>
                                          <p:attrName>style.visibility</p:attrName>
                                        </p:attrNameLst>
                                      </p:cBhvr>
                                      <p:to>
                                        <p:strVal val="visible"/>
                                      </p:to>
                                    </p:set>
                                  </p:childTnLst>
                                </p:cTn>
                              </p:par>
                              <p:par>
                                <p:cTn id="346" presetID="1" presetClass="entr" presetSubtype="0" fill="hold" grpId="2" nodeType="withEffect">
                                  <p:stCondLst>
                                    <p:cond delay="0"/>
                                  </p:stCondLst>
                                  <p:childTnLst>
                                    <p:set>
                                      <p:cBhvr>
                                        <p:cTn id="347" dur="1" fill="hold">
                                          <p:stCondLst>
                                            <p:cond delay="0"/>
                                          </p:stCondLst>
                                        </p:cTn>
                                        <p:tgtEl>
                                          <p:spTgt spid="102"/>
                                        </p:tgtEl>
                                        <p:attrNameLst>
                                          <p:attrName>style.visibility</p:attrName>
                                        </p:attrNameLst>
                                      </p:cBhvr>
                                      <p:to>
                                        <p:strVal val="visible"/>
                                      </p:to>
                                    </p:set>
                                  </p:childTnLst>
                                </p:cTn>
                              </p:par>
                              <p:par>
                                <p:cTn id="348" presetID="1" presetClass="entr" presetSubtype="0" fill="hold" grpId="3" nodeType="withEffect">
                                  <p:stCondLst>
                                    <p:cond delay="0"/>
                                  </p:stCondLst>
                                  <p:childTnLst>
                                    <p:set>
                                      <p:cBhvr>
                                        <p:cTn id="349" dur="1" fill="hold">
                                          <p:stCondLst>
                                            <p:cond delay="0"/>
                                          </p:stCondLst>
                                        </p:cTn>
                                        <p:tgtEl>
                                          <p:spTgt spid="70"/>
                                        </p:tgtEl>
                                        <p:attrNameLst>
                                          <p:attrName>style.visibility</p:attrName>
                                        </p:attrNameLst>
                                      </p:cBhvr>
                                      <p:to>
                                        <p:strVal val="visible"/>
                                      </p:to>
                                    </p:set>
                                  </p:childTnLst>
                                </p:cTn>
                              </p:par>
                              <p:par>
                                <p:cTn id="350" presetID="1" presetClass="entr" presetSubtype="0" fill="hold" nodeType="withEffect">
                                  <p:stCondLst>
                                    <p:cond delay="0"/>
                                  </p:stCondLst>
                                  <p:childTnLst>
                                    <p:set>
                                      <p:cBhvr>
                                        <p:cTn id="351" dur="1" fill="hold">
                                          <p:stCondLst>
                                            <p:cond delay="0"/>
                                          </p:stCondLst>
                                        </p:cTn>
                                        <p:tgtEl>
                                          <p:spTgt spid="65"/>
                                        </p:tgtEl>
                                        <p:attrNameLst>
                                          <p:attrName>style.visibility</p:attrName>
                                        </p:attrNameLst>
                                      </p:cBhvr>
                                      <p:to>
                                        <p:strVal val="visible"/>
                                      </p:to>
                                    </p:set>
                                  </p:childTnLst>
                                </p:cTn>
                              </p:par>
                              <p:par>
                                <p:cTn id="352" presetID="1" presetClass="entr" presetSubtype="0" fill="hold" nodeType="withEffect">
                                  <p:stCondLst>
                                    <p:cond delay="0"/>
                                  </p:stCondLst>
                                  <p:childTnLst>
                                    <p:set>
                                      <p:cBhvr>
                                        <p:cTn id="353" dur="1" fill="hold">
                                          <p:stCondLst>
                                            <p:cond delay="0"/>
                                          </p:stCondLst>
                                        </p:cTn>
                                        <p:tgtEl>
                                          <p:spTgt spid="64"/>
                                        </p:tgtEl>
                                        <p:attrNameLst>
                                          <p:attrName>style.visibility</p:attrName>
                                        </p:attrNameLst>
                                      </p:cBhvr>
                                      <p:to>
                                        <p:strVal val="visible"/>
                                      </p:to>
                                    </p:set>
                                  </p:childTnLst>
                                </p:cTn>
                              </p:par>
                              <p:par>
                                <p:cTn id="354" presetID="1" presetClass="entr" presetSubtype="0" fill="hold" grpId="2" nodeType="withEffect">
                                  <p:stCondLst>
                                    <p:cond delay="0"/>
                                  </p:stCondLst>
                                  <p:childTnLst>
                                    <p:set>
                                      <p:cBhvr>
                                        <p:cTn id="355" dur="1" fill="hold">
                                          <p:stCondLst>
                                            <p:cond delay="0"/>
                                          </p:stCondLst>
                                        </p:cTn>
                                        <p:tgtEl>
                                          <p:spTgt spid="103"/>
                                        </p:tgtEl>
                                        <p:attrNameLst>
                                          <p:attrName>style.visibility</p:attrName>
                                        </p:attrNameLst>
                                      </p:cBhvr>
                                      <p:to>
                                        <p:strVal val="visible"/>
                                      </p:to>
                                    </p:set>
                                  </p:childTnLst>
                                </p:cTn>
                              </p:par>
                              <p:par>
                                <p:cTn id="356" presetID="10" presetClass="entr" presetSubtype="0" fill="hold" nodeType="withEffect">
                                  <p:stCondLst>
                                    <p:cond delay="0"/>
                                  </p:stCondLst>
                                  <p:childTnLst>
                                    <p:set>
                                      <p:cBhvr>
                                        <p:cTn id="357" dur="1" fill="hold">
                                          <p:stCondLst>
                                            <p:cond delay="0"/>
                                          </p:stCondLst>
                                        </p:cTn>
                                        <p:tgtEl>
                                          <p:spTgt spid="63"/>
                                        </p:tgtEl>
                                        <p:attrNameLst>
                                          <p:attrName>style.visibility</p:attrName>
                                        </p:attrNameLst>
                                      </p:cBhvr>
                                      <p:to>
                                        <p:strVal val="visible"/>
                                      </p:to>
                                    </p:set>
                                    <p:animEffect transition="in" filter="fade">
                                      <p:cBhvr>
                                        <p:cTn id="358" dur="500"/>
                                        <p:tgtEl>
                                          <p:spTgt spid="63"/>
                                        </p:tgtEl>
                                      </p:cBhvr>
                                    </p:animEffect>
                                  </p:childTnLst>
                                </p:cTn>
                              </p:par>
                              <p:par>
                                <p:cTn id="359" presetID="10" presetClass="entr" presetSubtype="0" fill="hold" nodeType="withEffect">
                                  <p:stCondLst>
                                    <p:cond delay="0"/>
                                  </p:stCondLst>
                                  <p:childTnLst>
                                    <p:set>
                                      <p:cBhvr>
                                        <p:cTn id="360" dur="1" fill="hold">
                                          <p:stCondLst>
                                            <p:cond delay="0"/>
                                          </p:stCondLst>
                                        </p:cTn>
                                        <p:tgtEl>
                                          <p:spTgt spid="66"/>
                                        </p:tgtEl>
                                        <p:attrNameLst>
                                          <p:attrName>style.visibility</p:attrName>
                                        </p:attrNameLst>
                                      </p:cBhvr>
                                      <p:to>
                                        <p:strVal val="visible"/>
                                      </p:to>
                                    </p:set>
                                    <p:animEffect transition="in" filter="fade">
                                      <p:cBhvr>
                                        <p:cTn id="361" dur="500"/>
                                        <p:tgtEl>
                                          <p:spTgt spid="66"/>
                                        </p:tgtEl>
                                      </p:cBhvr>
                                    </p:animEffect>
                                  </p:childTnLst>
                                </p:cTn>
                              </p:par>
                            </p:childTnLst>
                          </p:cTn>
                        </p:par>
                      </p:childTnLst>
                    </p:cTn>
                  </p:par>
                  <p:par>
                    <p:cTn id="362" fill="hold">
                      <p:stCondLst>
                        <p:cond delay="indefinite"/>
                      </p:stCondLst>
                      <p:childTnLst>
                        <p:par>
                          <p:cTn id="363" fill="hold">
                            <p:stCondLst>
                              <p:cond delay="0"/>
                            </p:stCondLst>
                            <p:childTnLst>
                              <p:par>
                                <p:cTn id="364" presetID="47" presetClass="entr" presetSubtype="0" fill="hold" grpId="0" nodeType="clickEffect">
                                  <p:stCondLst>
                                    <p:cond delay="0"/>
                                  </p:stCondLst>
                                  <p:childTnLst>
                                    <p:set>
                                      <p:cBhvr>
                                        <p:cTn id="365" dur="1" fill="hold">
                                          <p:stCondLst>
                                            <p:cond delay="0"/>
                                          </p:stCondLst>
                                        </p:cTn>
                                        <p:tgtEl>
                                          <p:spTgt spid="105"/>
                                        </p:tgtEl>
                                        <p:attrNameLst>
                                          <p:attrName>style.visibility</p:attrName>
                                        </p:attrNameLst>
                                      </p:cBhvr>
                                      <p:to>
                                        <p:strVal val="visible"/>
                                      </p:to>
                                    </p:set>
                                    <p:animEffect transition="in" filter="fade">
                                      <p:cBhvr>
                                        <p:cTn id="366" dur="1000"/>
                                        <p:tgtEl>
                                          <p:spTgt spid="105"/>
                                        </p:tgtEl>
                                      </p:cBhvr>
                                    </p:animEffect>
                                    <p:anim calcmode="lin" valueType="num">
                                      <p:cBhvr>
                                        <p:cTn id="367" dur="1000" fill="hold"/>
                                        <p:tgtEl>
                                          <p:spTgt spid="105"/>
                                        </p:tgtEl>
                                        <p:attrNameLst>
                                          <p:attrName>ppt_x</p:attrName>
                                        </p:attrNameLst>
                                      </p:cBhvr>
                                      <p:tavLst>
                                        <p:tav tm="0">
                                          <p:val>
                                            <p:strVal val="#ppt_x"/>
                                          </p:val>
                                        </p:tav>
                                        <p:tav tm="100000">
                                          <p:val>
                                            <p:strVal val="#ppt_x"/>
                                          </p:val>
                                        </p:tav>
                                      </p:tavLst>
                                    </p:anim>
                                    <p:anim calcmode="lin" valueType="num">
                                      <p:cBhvr>
                                        <p:cTn id="368" dur="1000" fill="hold"/>
                                        <p:tgtEl>
                                          <p:spTgt spid="105"/>
                                        </p:tgtEl>
                                        <p:attrNameLst>
                                          <p:attrName>ppt_y</p:attrName>
                                        </p:attrNameLst>
                                      </p:cBhvr>
                                      <p:tavLst>
                                        <p:tav tm="0">
                                          <p:val>
                                            <p:strVal val="#ppt_y-.1"/>
                                          </p:val>
                                        </p:tav>
                                        <p:tav tm="100000">
                                          <p:val>
                                            <p:strVal val="#ppt_y"/>
                                          </p:val>
                                        </p:tav>
                                      </p:tavLst>
                                    </p:anim>
                                  </p:childTnLst>
                                </p:cTn>
                              </p:par>
                              <p:par>
                                <p:cTn id="369" presetID="47" presetClass="entr" presetSubtype="0" fill="hold" nodeType="withEffect">
                                  <p:stCondLst>
                                    <p:cond delay="0"/>
                                  </p:stCondLst>
                                  <p:childTnLst>
                                    <p:set>
                                      <p:cBhvr>
                                        <p:cTn id="370" dur="1" fill="hold">
                                          <p:stCondLst>
                                            <p:cond delay="0"/>
                                          </p:stCondLst>
                                        </p:cTn>
                                        <p:tgtEl>
                                          <p:spTgt spid="104"/>
                                        </p:tgtEl>
                                        <p:attrNameLst>
                                          <p:attrName>style.visibility</p:attrName>
                                        </p:attrNameLst>
                                      </p:cBhvr>
                                      <p:to>
                                        <p:strVal val="visible"/>
                                      </p:to>
                                    </p:set>
                                    <p:animEffect transition="in" filter="fade">
                                      <p:cBhvr>
                                        <p:cTn id="371" dur="1000"/>
                                        <p:tgtEl>
                                          <p:spTgt spid="104"/>
                                        </p:tgtEl>
                                      </p:cBhvr>
                                    </p:animEffect>
                                    <p:anim calcmode="lin" valueType="num">
                                      <p:cBhvr>
                                        <p:cTn id="372" dur="1000" fill="hold"/>
                                        <p:tgtEl>
                                          <p:spTgt spid="104"/>
                                        </p:tgtEl>
                                        <p:attrNameLst>
                                          <p:attrName>ppt_x</p:attrName>
                                        </p:attrNameLst>
                                      </p:cBhvr>
                                      <p:tavLst>
                                        <p:tav tm="0">
                                          <p:val>
                                            <p:strVal val="#ppt_x"/>
                                          </p:val>
                                        </p:tav>
                                        <p:tav tm="100000">
                                          <p:val>
                                            <p:strVal val="#ppt_x"/>
                                          </p:val>
                                        </p:tav>
                                      </p:tavLst>
                                    </p:anim>
                                    <p:anim calcmode="lin" valueType="num">
                                      <p:cBhvr>
                                        <p:cTn id="373" dur="1000" fill="hold"/>
                                        <p:tgtEl>
                                          <p:spTgt spid="104"/>
                                        </p:tgtEl>
                                        <p:attrNameLst>
                                          <p:attrName>ppt_y</p:attrName>
                                        </p:attrNameLst>
                                      </p:cBhvr>
                                      <p:tavLst>
                                        <p:tav tm="0">
                                          <p:val>
                                            <p:strVal val="#ppt_y-.1"/>
                                          </p:val>
                                        </p:tav>
                                        <p:tav tm="100000">
                                          <p:val>
                                            <p:strVal val="#ppt_y"/>
                                          </p:val>
                                        </p:tav>
                                      </p:tavLst>
                                    </p:anim>
                                  </p:childTnLst>
                                </p:cTn>
                              </p:par>
                              <p:par>
                                <p:cTn id="374" presetID="26" presetClass="emph" presetSubtype="0" repeatCount="3000" fill="hold" grpId="1" nodeType="withEffect">
                                  <p:stCondLst>
                                    <p:cond delay="0"/>
                                  </p:stCondLst>
                                  <p:childTnLst>
                                    <p:animEffect transition="out" filter="fade">
                                      <p:cBhvr>
                                        <p:cTn id="375" dur="500" tmFilter="0, 0; .2, .5; .8, .5; 1, 0"/>
                                        <p:tgtEl>
                                          <p:spTgt spid="105"/>
                                        </p:tgtEl>
                                      </p:cBhvr>
                                    </p:animEffect>
                                    <p:animScale>
                                      <p:cBhvr>
                                        <p:cTn id="376" dur="250" autoRev="1" fill="hold"/>
                                        <p:tgtEl>
                                          <p:spTgt spid="105"/>
                                        </p:tgtEl>
                                      </p:cBhvr>
                                      <p:by x="105000" y="105000"/>
                                    </p:animScale>
                                  </p:childTnLst>
                                </p:cTn>
                              </p:par>
                              <p:par>
                                <p:cTn id="377" presetID="26" presetClass="emph" presetSubtype="0" repeatCount="3000" fill="hold" nodeType="withEffect">
                                  <p:stCondLst>
                                    <p:cond delay="0"/>
                                  </p:stCondLst>
                                  <p:childTnLst>
                                    <p:animEffect transition="out" filter="fade">
                                      <p:cBhvr>
                                        <p:cTn id="378" dur="500" tmFilter="0, 0; .2, .5; .8, .5; 1, 0"/>
                                        <p:tgtEl>
                                          <p:spTgt spid="104"/>
                                        </p:tgtEl>
                                      </p:cBhvr>
                                    </p:animEffect>
                                    <p:animScale>
                                      <p:cBhvr>
                                        <p:cTn id="379" dur="250" autoRev="1" fill="hold"/>
                                        <p:tgtEl>
                                          <p:spTgt spid="104"/>
                                        </p:tgtEl>
                                      </p:cBhvr>
                                      <p:by x="105000" y="105000"/>
                                    </p:animScale>
                                  </p:childTnLst>
                                </p:cTn>
                              </p:par>
                            </p:childTnLst>
                          </p:cTn>
                        </p:par>
                      </p:childTnLst>
                    </p:cTn>
                  </p:par>
                  <p:par>
                    <p:cTn id="380" fill="hold">
                      <p:stCondLst>
                        <p:cond delay="indefinite"/>
                      </p:stCondLst>
                      <p:childTnLst>
                        <p:par>
                          <p:cTn id="381" fill="hold">
                            <p:stCondLst>
                              <p:cond delay="0"/>
                            </p:stCondLst>
                            <p:childTnLst>
                              <p:par>
                                <p:cTn id="382" presetID="47" presetClass="entr" presetSubtype="0" fill="hold" grpId="0" nodeType="clickEffect">
                                  <p:stCondLst>
                                    <p:cond delay="0"/>
                                  </p:stCondLst>
                                  <p:childTnLst>
                                    <p:set>
                                      <p:cBhvr>
                                        <p:cTn id="383" dur="1" fill="hold">
                                          <p:stCondLst>
                                            <p:cond delay="0"/>
                                          </p:stCondLst>
                                        </p:cTn>
                                        <p:tgtEl>
                                          <p:spTgt spid="106"/>
                                        </p:tgtEl>
                                        <p:attrNameLst>
                                          <p:attrName>style.visibility</p:attrName>
                                        </p:attrNameLst>
                                      </p:cBhvr>
                                      <p:to>
                                        <p:strVal val="visible"/>
                                      </p:to>
                                    </p:set>
                                    <p:animEffect transition="in" filter="fade">
                                      <p:cBhvr>
                                        <p:cTn id="384" dur="1000"/>
                                        <p:tgtEl>
                                          <p:spTgt spid="106"/>
                                        </p:tgtEl>
                                      </p:cBhvr>
                                    </p:animEffect>
                                    <p:anim calcmode="lin" valueType="num">
                                      <p:cBhvr>
                                        <p:cTn id="385" dur="1000" fill="hold"/>
                                        <p:tgtEl>
                                          <p:spTgt spid="106"/>
                                        </p:tgtEl>
                                        <p:attrNameLst>
                                          <p:attrName>ppt_x</p:attrName>
                                        </p:attrNameLst>
                                      </p:cBhvr>
                                      <p:tavLst>
                                        <p:tav tm="0">
                                          <p:val>
                                            <p:strVal val="#ppt_x"/>
                                          </p:val>
                                        </p:tav>
                                        <p:tav tm="100000">
                                          <p:val>
                                            <p:strVal val="#ppt_x"/>
                                          </p:val>
                                        </p:tav>
                                      </p:tavLst>
                                    </p:anim>
                                    <p:anim calcmode="lin" valueType="num">
                                      <p:cBhvr>
                                        <p:cTn id="38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5"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46" grpId="0" animBg="1"/>
      <p:bldP spid="46" grpId="1" animBg="1"/>
      <p:bldP spid="47" grpId="0"/>
      <p:bldP spid="47" grpId="1"/>
      <p:bldP spid="50" grpId="0"/>
      <p:bldP spid="50" grpId="1"/>
      <p:bldP spid="51" grpId="0"/>
      <p:bldP spid="51" grpId="1"/>
      <p:bldP spid="55" grpId="0" animBg="1"/>
      <p:bldP spid="55" grpId="1" animBg="1"/>
      <p:bldP spid="56" grpId="0" animBg="1"/>
      <p:bldP spid="56" grpId="1"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9" grpId="0" animBg="1"/>
      <p:bldP spid="69" grpId="1" animBg="1"/>
      <p:bldP spid="69" grpId="2" animBg="1"/>
      <p:bldP spid="70" grpId="0" animBg="1"/>
      <p:bldP spid="70" grpId="1" animBg="1"/>
      <p:bldP spid="70" grpId="2" animBg="1"/>
      <p:bldP spid="70" grpId="3" animBg="1"/>
      <p:bldP spid="78" grpId="0" animBg="1"/>
      <p:bldP spid="79" grpId="0" animBg="1"/>
      <p:bldP spid="80" grpId="0" animBg="1"/>
      <p:bldP spid="81" grpId="0"/>
      <p:bldP spid="81" grpId="1"/>
      <p:bldP spid="91" grpId="0"/>
      <p:bldP spid="92" grpId="0"/>
      <p:bldP spid="102" grpId="0" animBg="1"/>
      <p:bldP spid="102" grpId="1" animBg="1"/>
      <p:bldP spid="102" grpId="2" animBg="1"/>
      <p:bldP spid="103" grpId="0" animBg="1"/>
      <p:bldP spid="103" grpId="1" animBg="1"/>
      <p:bldP spid="103" grpId="2" animBg="1"/>
      <p:bldP spid="105" grpId="0"/>
      <p:bldP spid="105" grpId="1"/>
      <p:bldP spid="106" grpId="0" animBg="1"/>
      <p:bldP spid="107" grpId="0"/>
      <p:bldP spid="10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a:solidFill>
            <a:schemeClr val="tx1"/>
          </a:solidFill>
          <a:ln w="28575">
            <a:noFill/>
            <a:round/>
            <a:headEnd/>
            <a:tailEnd/>
          </a:ln>
          <a:effectLst/>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52991" y="1197746"/>
            <a:ext cx="2748009" cy="2748009"/>
          </a:xfrm>
          <a:prstGeom prst="rect">
            <a:avLst/>
          </a:prstGeom>
        </p:spPr>
      </p:pic>
      <p:sp>
        <p:nvSpPr>
          <p:cNvPr id="4" name="TextBox 3"/>
          <p:cNvSpPr txBox="1"/>
          <p:nvPr/>
        </p:nvSpPr>
        <p:spPr>
          <a:xfrm>
            <a:off x="990600" y="1596653"/>
            <a:ext cx="4736203" cy="1323439"/>
          </a:xfrm>
          <a:prstGeom prst="rect">
            <a:avLst/>
          </a:prstGeom>
          <a:noFill/>
        </p:spPr>
        <p:txBody>
          <a:bodyPr wrap="square" rtlCol="0">
            <a:spAutoFit/>
          </a:bodyPr>
          <a:lstStyle/>
          <a:p>
            <a:pPr algn="ctr"/>
            <a:r>
              <a:rPr lang="en-US" sz="4000" b="1" u="sng" dirty="0" smtClean="0">
                <a:solidFill>
                  <a:schemeClr val="bg1"/>
                </a:solidFill>
                <a:effectLst>
                  <a:outerShdw blurRad="50800" dist="63500" dir="5400000" algn="t" rotWithShape="0">
                    <a:prstClr val="black">
                      <a:alpha val="76000"/>
                    </a:prstClr>
                  </a:outerShdw>
                </a:effectLst>
                <a:latin typeface="Aharoni" panose="02010803020104030203" pitchFamily="2" charset="-79"/>
                <a:cs typeface="Aharoni" panose="02010803020104030203" pitchFamily="2" charset="-79"/>
              </a:rPr>
              <a:t>Lets learn to draw a </a:t>
            </a:r>
            <a:r>
              <a:rPr lang="en-US" sz="4000" b="1" u="sng" dirty="0" smtClean="0">
                <a:solidFill>
                  <a:srgbClr val="FFC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SOLENOID </a:t>
            </a:r>
            <a:endParaRPr lang="en-US" sz="4000" b="1" u="sng" dirty="0">
              <a:solidFill>
                <a:srgbClr val="FFC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 name="Left Bracket 24"/>
          <p:cNvSpPr/>
          <p:nvPr/>
        </p:nvSpPr>
        <p:spPr>
          <a:xfrm flipH="1">
            <a:off x="5224263" y="1730840"/>
            <a:ext cx="500030" cy="1762071"/>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9387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Lst>
            <a:ahLst/>
            <a:cxnLst>
              <a:cxn ang="0">
                <a:pos x="connsiteX0" y="connsiteY0"/>
              </a:cxn>
              <a:cxn ang="0">
                <a:pos x="connsiteX1" y="connsiteY1"/>
              </a:cxn>
              <a:cxn ang="0">
                <a:pos x="connsiteX2" y="connsiteY2"/>
              </a:cxn>
              <a:cxn ang="0">
                <a:pos x="connsiteX3" y="connsiteY3"/>
              </a:cxn>
            </a:cxnLst>
            <a:rect l="l" t="t" r="r" b="b"/>
            <a:pathLst>
              <a:path w="366777" h="912563"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2563" fill="none">
                <a:moveTo>
                  <a:pt x="159387" y="912563"/>
                </a:moveTo>
                <a:cubicBezTo>
                  <a:pt x="75219" y="912563"/>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 name="Left Bracket 24"/>
          <p:cNvSpPr/>
          <p:nvPr/>
        </p:nvSpPr>
        <p:spPr>
          <a:xfrm flipH="1">
            <a:off x="5000552" y="1724491"/>
            <a:ext cx="500030" cy="1769842"/>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 name="connsiteX0" fmla="*/ 152400 w 366777"/>
              <a:gd name="connsiteY0" fmla="*/ 912563 h 916262"/>
              <a:gd name="connsiteX1" fmla="*/ 0 w 366777"/>
              <a:gd name="connsiteY1" fmla="*/ 462211 h 916262"/>
              <a:gd name="connsiteX2" fmla="*/ 0 w 366777"/>
              <a:gd name="connsiteY2" fmla="*/ 462211 h 916262"/>
              <a:gd name="connsiteX3" fmla="*/ 152400 w 366777"/>
              <a:gd name="connsiteY3" fmla="*/ 11859 h 916262"/>
              <a:gd name="connsiteX4" fmla="*/ 152400 w 366777"/>
              <a:gd name="connsiteY4" fmla="*/ 912563 h 916262"/>
              <a:gd name="connsiteX0" fmla="*/ 164627 w 366777"/>
              <a:gd name="connsiteY0" fmla="*/ 916262 h 916262"/>
              <a:gd name="connsiteX1" fmla="*/ 0 w 366777"/>
              <a:gd name="connsiteY1" fmla="*/ 462211 h 916262"/>
              <a:gd name="connsiteX2" fmla="*/ 0 w 366777"/>
              <a:gd name="connsiteY2" fmla="*/ 462211 h 916262"/>
              <a:gd name="connsiteX3" fmla="*/ 366777 w 366777"/>
              <a:gd name="connsiteY3" fmla="*/ 123077 h 916262"/>
              <a:gd name="connsiteX0" fmla="*/ 152400 w 366777"/>
              <a:gd name="connsiteY0" fmla="*/ 912563 h 916588"/>
              <a:gd name="connsiteX1" fmla="*/ 0 w 366777"/>
              <a:gd name="connsiteY1" fmla="*/ 462211 h 916588"/>
              <a:gd name="connsiteX2" fmla="*/ 0 w 366777"/>
              <a:gd name="connsiteY2" fmla="*/ 462211 h 916588"/>
              <a:gd name="connsiteX3" fmla="*/ 152400 w 366777"/>
              <a:gd name="connsiteY3" fmla="*/ 11859 h 916588"/>
              <a:gd name="connsiteX4" fmla="*/ 152400 w 366777"/>
              <a:gd name="connsiteY4" fmla="*/ 912563 h 916588"/>
              <a:gd name="connsiteX0" fmla="*/ 164627 w 366777"/>
              <a:gd name="connsiteY0" fmla="*/ 916262 h 916588"/>
              <a:gd name="connsiteX1" fmla="*/ 0 w 366777"/>
              <a:gd name="connsiteY1" fmla="*/ 462211 h 916588"/>
              <a:gd name="connsiteX2" fmla="*/ 0 w 366777"/>
              <a:gd name="connsiteY2" fmla="*/ 462211 h 916588"/>
              <a:gd name="connsiteX3" fmla="*/ 366777 w 366777"/>
              <a:gd name="connsiteY3" fmla="*/ 123077 h 916588"/>
              <a:gd name="connsiteX0" fmla="*/ 152400 w 366777"/>
              <a:gd name="connsiteY0" fmla="*/ 912563 h 916588"/>
              <a:gd name="connsiteX1" fmla="*/ 0 w 366777"/>
              <a:gd name="connsiteY1" fmla="*/ 462211 h 916588"/>
              <a:gd name="connsiteX2" fmla="*/ 0 w 366777"/>
              <a:gd name="connsiteY2" fmla="*/ 462211 h 916588"/>
              <a:gd name="connsiteX3" fmla="*/ 152400 w 366777"/>
              <a:gd name="connsiteY3" fmla="*/ 11859 h 916588"/>
              <a:gd name="connsiteX4" fmla="*/ 152400 w 366777"/>
              <a:gd name="connsiteY4" fmla="*/ 912563 h 916588"/>
              <a:gd name="connsiteX0" fmla="*/ 176854 w 366777"/>
              <a:gd name="connsiteY0" fmla="*/ 916262 h 916588"/>
              <a:gd name="connsiteX1" fmla="*/ 0 w 366777"/>
              <a:gd name="connsiteY1" fmla="*/ 462211 h 916588"/>
              <a:gd name="connsiteX2" fmla="*/ 0 w 366777"/>
              <a:gd name="connsiteY2" fmla="*/ 462211 h 916588"/>
              <a:gd name="connsiteX3" fmla="*/ 366777 w 366777"/>
              <a:gd name="connsiteY3" fmla="*/ 123077 h 916588"/>
            </a:gdLst>
            <a:ahLst/>
            <a:cxnLst>
              <a:cxn ang="0">
                <a:pos x="connsiteX0" y="connsiteY0"/>
              </a:cxn>
              <a:cxn ang="0">
                <a:pos x="connsiteX1" y="connsiteY1"/>
              </a:cxn>
              <a:cxn ang="0">
                <a:pos x="connsiteX2" y="connsiteY2"/>
              </a:cxn>
              <a:cxn ang="0">
                <a:pos x="connsiteX3" y="connsiteY3"/>
              </a:cxn>
            </a:cxnLst>
            <a:rect l="l" t="t" r="r" b="b"/>
            <a:pathLst>
              <a:path w="366777" h="916588"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6588" fill="none">
                <a:moveTo>
                  <a:pt x="176854" y="916262"/>
                </a:moveTo>
                <a:cubicBezTo>
                  <a:pt x="89192" y="926128"/>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7" name="Left Bracket 24"/>
          <p:cNvSpPr/>
          <p:nvPr/>
        </p:nvSpPr>
        <p:spPr>
          <a:xfrm flipH="1">
            <a:off x="4751441" y="1730840"/>
            <a:ext cx="500030" cy="1762071"/>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Lst>
            <a:ahLst/>
            <a:cxnLst>
              <a:cxn ang="0">
                <a:pos x="connsiteX0" y="connsiteY0"/>
              </a:cxn>
              <a:cxn ang="0">
                <a:pos x="connsiteX1" y="connsiteY1"/>
              </a:cxn>
              <a:cxn ang="0">
                <a:pos x="connsiteX2" y="connsiteY2"/>
              </a:cxn>
              <a:cxn ang="0">
                <a:pos x="connsiteX3" y="connsiteY3"/>
              </a:cxn>
            </a:cxnLst>
            <a:rect l="l" t="t" r="r" b="b"/>
            <a:pathLst>
              <a:path w="366777" h="912563"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2563" fill="none">
                <a:moveTo>
                  <a:pt x="152400" y="912563"/>
                </a:moveTo>
                <a:cubicBezTo>
                  <a:pt x="68232" y="912563"/>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 name="Left Bracket 24"/>
          <p:cNvSpPr/>
          <p:nvPr/>
        </p:nvSpPr>
        <p:spPr>
          <a:xfrm flipH="1">
            <a:off x="4515030" y="1730841"/>
            <a:ext cx="500030" cy="1764452"/>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 name="connsiteX0" fmla="*/ 152400 w 366777"/>
              <a:gd name="connsiteY0" fmla="*/ 912563 h 913796"/>
              <a:gd name="connsiteX1" fmla="*/ 0 w 366777"/>
              <a:gd name="connsiteY1" fmla="*/ 462211 h 913796"/>
              <a:gd name="connsiteX2" fmla="*/ 0 w 366777"/>
              <a:gd name="connsiteY2" fmla="*/ 462211 h 913796"/>
              <a:gd name="connsiteX3" fmla="*/ 152400 w 366777"/>
              <a:gd name="connsiteY3" fmla="*/ 11859 h 913796"/>
              <a:gd name="connsiteX4" fmla="*/ 152400 w 366777"/>
              <a:gd name="connsiteY4" fmla="*/ 912563 h 913796"/>
              <a:gd name="connsiteX0" fmla="*/ 161133 w 366777"/>
              <a:gd name="connsiteY0" fmla="*/ 913796 h 913796"/>
              <a:gd name="connsiteX1" fmla="*/ 0 w 366777"/>
              <a:gd name="connsiteY1" fmla="*/ 462211 h 913796"/>
              <a:gd name="connsiteX2" fmla="*/ 0 w 366777"/>
              <a:gd name="connsiteY2" fmla="*/ 462211 h 913796"/>
              <a:gd name="connsiteX3" fmla="*/ 366777 w 366777"/>
              <a:gd name="connsiteY3" fmla="*/ 123077 h 913796"/>
            </a:gdLst>
            <a:ahLst/>
            <a:cxnLst>
              <a:cxn ang="0">
                <a:pos x="connsiteX0" y="connsiteY0"/>
              </a:cxn>
              <a:cxn ang="0">
                <a:pos x="connsiteX1" y="connsiteY1"/>
              </a:cxn>
              <a:cxn ang="0">
                <a:pos x="connsiteX2" y="connsiteY2"/>
              </a:cxn>
              <a:cxn ang="0">
                <a:pos x="connsiteX3" y="connsiteY3"/>
              </a:cxn>
            </a:cxnLst>
            <a:rect l="l" t="t" r="r" b="b"/>
            <a:pathLst>
              <a:path w="366777" h="913796"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3796" fill="none">
                <a:moveTo>
                  <a:pt x="161133" y="913796"/>
                </a:moveTo>
                <a:cubicBezTo>
                  <a:pt x="76965" y="913796"/>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9" name="Left Bracket 24"/>
          <p:cNvSpPr/>
          <p:nvPr/>
        </p:nvSpPr>
        <p:spPr>
          <a:xfrm flipH="1">
            <a:off x="4278619" y="1730840"/>
            <a:ext cx="500030" cy="1762071"/>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9387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Lst>
            <a:ahLst/>
            <a:cxnLst>
              <a:cxn ang="0">
                <a:pos x="connsiteX0" y="connsiteY0"/>
              </a:cxn>
              <a:cxn ang="0">
                <a:pos x="connsiteX1" y="connsiteY1"/>
              </a:cxn>
              <a:cxn ang="0">
                <a:pos x="connsiteX2" y="connsiteY2"/>
              </a:cxn>
              <a:cxn ang="0">
                <a:pos x="connsiteX3" y="connsiteY3"/>
              </a:cxn>
            </a:cxnLst>
            <a:rect l="l" t="t" r="r" b="b"/>
            <a:pathLst>
              <a:path w="366777" h="912563"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2563" fill="none">
                <a:moveTo>
                  <a:pt x="159387" y="912563"/>
                </a:moveTo>
                <a:cubicBezTo>
                  <a:pt x="75219" y="912563"/>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0" name="Left Bracket 24"/>
          <p:cNvSpPr/>
          <p:nvPr/>
        </p:nvSpPr>
        <p:spPr>
          <a:xfrm flipH="1">
            <a:off x="4042208" y="1730840"/>
            <a:ext cx="500030" cy="1762071"/>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Lst>
            <a:ahLst/>
            <a:cxnLst>
              <a:cxn ang="0">
                <a:pos x="connsiteX0" y="connsiteY0"/>
              </a:cxn>
              <a:cxn ang="0">
                <a:pos x="connsiteX1" y="connsiteY1"/>
              </a:cxn>
              <a:cxn ang="0">
                <a:pos x="connsiteX2" y="connsiteY2"/>
              </a:cxn>
              <a:cxn ang="0">
                <a:pos x="connsiteX3" y="connsiteY3"/>
              </a:cxn>
            </a:cxnLst>
            <a:rect l="l" t="t" r="r" b="b"/>
            <a:pathLst>
              <a:path w="366777" h="912563"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2563" fill="none">
                <a:moveTo>
                  <a:pt x="152400" y="912563"/>
                </a:moveTo>
                <a:cubicBezTo>
                  <a:pt x="68232" y="912563"/>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1" name="Left Bracket 24"/>
          <p:cNvSpPr/>
          <p:nvPr/>
        </p:nvSpPr>
        <p:spPr>
          <a:xfrm flipH="1">
            <a:off x="3802622" y="1740365"/>
            <a:ext cx="500030" cy="1762071"/>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2400 w 366777"/>
              <a:gd name="connsiteY0" fmla="*/ 912563 h 912563"/>
              <a:gd name="connsiteX1" fmla="*/ 0 w 366777"/>
              <a:gd name="connsiteY1" fmla="*/ 462211 h 912563"/>
              <a:gd name="connsiteX2" fmla="*/ 0 w 366777"/>
              <a:gd name="connsiteY2" fmla="*/ 462211 h 912563"/>
              <a:gd name="connsiteX3" fmla="*/ 366777 w 366777"/>
              <a:gd name="connsiteY3" fmla="*/ 123077 h 912563"/>
              <a:gd name="connsiteX0" fmla="*/ 152400 w 366777"/>
              <a:gd name="connsiteY0" fmla="*/ 912563 h 914207"/>
              <a:gd name="connsiteX1" fmla="*/ 0 w 366777"/>
              <a:gd name="connsiteY1" fmla="*/ 462211 h 914207"/>
              <a:gd name="connsiteX2" fmla="*/ 0 w 366777"/>
              <a:gd name="connsiteY2" fmla="*/ 462211 h 914207"/>
              <a:gd name="connsiteX3" fmla="*/ 152400 w 366777"/>
              <a:gd name="connsiteY3" fmla="*/ 11859 h 914207"/>
              <a:gd name="connsiteX4" fmla="*/ 152400 w 366777"/>
              <a:gd name="connsiteY4" fmla="*/ 912563 h 914207"/>
              <a:gd name="connsiteX0" fmla="*/ 164044 w 366777"/>
              <a:gd name="connsiteY0" fmla="*/ 914207 h 914207"/>
              <a:gd name="connsiteX1" fmla="*/ 0 w 366777"/>
              <a:gd name="connsiteY1" fmla="*/ 462211 h 914207"/>
              <a:gd name="connsiteX2" fmla="*/ 0 w 366777"/>
              <a:gd name="connsiteY2" fmla="*/ 462211 h 914207"/>
              <a:gd name="connsiteX3" fmla="*/ 366777 w 366777"/>
              <a:gd name="connsiteY3" fmla="*/ 123077 h 914207"/>
              <a:gd name="connsiteX0" fmla="*/ 152400 w 366777"/>
              <a:gd name="connsiteY0" fmla="*/ 912563 h 912563"/>
              <a:gd name="connsiteX1" fmla="*/ 0 w 366777"/>
              <a:gd name="connsiteY1" fmla="*/ 462211 h 912563"/>
              <a:gd name="connsiteX2" fmla="*/ 0 w 366777"/>
              <a:gd name="connsiteY2" fmla="*/ 462211 h 912563"/>
              <a:gd name="connsiteX3" fmla="*/ 152400 w 366777"/>
              <a:gd name="connsiteY3" fmla="*/ 11859 h 912563"/>
              <a:gd name="connsiteX4" fmla="*/ 152400 w 366777"/>
              <a:gd name="connsiteY4" fmla="*/ 912563 h 912563"/>
              <a:gd name="connsiteX0" fmla="*/ 154728 w 366777"/>
              <a:gd name="connsiteY0" fmla="*/ 907630 h 912563"/>
              <a:gd name="connsiteX1" fmla="*/ 0 w 366777"/>
              <a:gd name="connsiteY1" fmla="*/ 462211 h 912563"/>
              <a:gd name="connsiteX2" fmla="*/ 0 w 366777"/>
              <a:gd name="connsiteY2" fmla="*/ 462211 h 912563"/>
              <a:gd name="connsiteX3" fmla="*/ 366777 w 366777"/>
              <a:gd name="connsiteY3" fmla="*/ 123077 h 912563"/>
            </a:gdLst>
            <a:ahLst/>
            <a:cxnLst>
              <a:cxn ang="0">
                <a:pos x="connsiteX0" y="connsiteY0"/>
              </a:cxn>
              <a:cxn ang="0">
                <a:pos x="connsiteX1" y="connsiteY1"/>
              </a:cxn>
              <a:cxn ang="0">
                <a:pos x="connsiteX2" y="connsiteY2"/>
              </a:cxn>
              <a:cxn ang="0">
                <a:pos x="connsiteX3" y="connsiteY3"/>
              </a:cxn>
            </a:cxnLst>
            <a:rect l="l" t="t" r="r" b="b"/>
            <a:pathLst>
              <a:path w="366777" h="912563" stroke="0" extrusionOk="0">
                <a:moveTo>
                  <a:pt x="152400" y="912563"/>
                </a:moveTo>
                <a:cubicBezTo>
                  <a:pt x="68232" y="912563"/>
                  <a:pt x="0" y="710934"/>
                  <a:pt x="0" y="462211"/>
                </a:cubicBezTo>
                <a:lnTo>
                  <a:pt x="0" y="462211"/>
                </a:lnTo>
                <a:cubicBezTo>
                  <a:pt x="0" y="213488"/>
                  <a:pt x="68232" y="11859"/>
                  <a:pt x="152400" y="11859"/>
                </a:cubicBezTo>
                <a:lnTo>
                  <a:pt x="152400" y="912563"/>
                </a:lnTo>
                <a:close/>
              </a:path>
              <a:path w="366777" h="912563" fill="none">
                <a:moveTo>
                  <a:pt x="154728" y="907630"/>
                </a:moveTo>
                <a:cubicBezTo>
                  <a:pt x="70560" y="907630"/>
                  <a:pt x="0" y="710934"/>
                  <a:pt x="0" y="462211"/>
                </a:cubicBezTo>
                <a:lnTo>
                  <a:pt x="0" y="462211"/>
                </a:lnTo>
                <a:cubicBezTo>
                  <a:pt x="0" y="213488"/>
                  <a:pt x="77021" y="-210768"/>
                  <a:pt x="366777" y="12307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 name="Left Bracket 24"/>
          <p:cNvSpPr/>
          <p:nvPr/>
        </p:nvSpPr>
        <p:spPr>
          <a:xfrm flipH="1">
            <a:off x="3314805" y="1756918"/>
            <a:ext cx="762231" cy="1745524"/>
          </a:xfrm>
          <a:custGeom>
            <a:avLst/>
            <a:gdLst>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4" fmla="*/ 152400 w 152400"/>
              <a:gd name="connsiteY4" fmla="*/ 900704 h 900704"/>
              <a:gd name="connsiteX0" fmla="*/ 152400 w 152400"/>
              <a:gd name="connsiteY0" fmla="*/ 900704 h 900704"/>
              <a:gd name="connsiteX1" fmla="*/ 0 w 152400"/>
              <a:gd name="connsiteY1" fmla="*/ 450352 h 900704"/>
              <a:gd name="connsiteX2" fmla="*/ 0 w 152400"/>
              <a:gd name="connsiteY2" fmla="*/ 450352 h 900704"/>
              <a:gd name="connsiteX3" fmla="*/ 152400 w 152400"/>
              <a:gd name="connsiteY3" fmla="*/ 0 h 900704"/>
              <a:gd name="connsiteX0" fmla="*/ 152400 w 235744"/>
              <a:gd name="connsiteY0" fmla="*/ 900704 h 900704"/>
              <a:gd name="connsiteX1" fmla="*/ 0 w 235744"/>
              <a:gd name="connsiteY1" fmla="*/ 450352 h 900704"/>
              <a:gd name="connsiteX2" fmla="*/ 0 w 235744"/>
              <a:gd name="connsiteY2" fmla="*/ 450352 h 900704"/>
              <a:gd name="connsiteX3" fmla="*/ 152400 w 235744"/>
              <a:gd name="connsiteY3" fmla="*/ 0 h 900704"/>
              <a:gd name="connsiteX4" fmla="*/ 152400 w 235744"/>
              <a:gd name="connsiteY4" fmla="*/ 900704 h 900704"/>
              <a:gd name="connsiteX0" fmla="*/ 152400 w 235744"/>
              <a:gd name="connsiteY0" fmla="*/ 900704 h 900704"/>
              <a:gd name="connsiteX1" fmla="*/ 0 w 235744"/>
              <a:gd name="connsiteY1" fmla="*/ 450352 h 900704"/>
              <a:gd name="connsiteX2" fmla="*/ 0 w 235744"/>
              <a:gd name="connsiteY2" fmla="*/ 450352 h 900704"/>
              <a:gd name="connsiteX3" fmla="*/ 235744 w 235744"/>
              <a:gd name="connsiteY3" fmla="*/ 38100 h 900704"/>
              <a:gd name="connsiteX0" fmla="*/ 152400 w 235744"/>
              <a:gd name="connsiteY0" fmla="*/ 903374 h 903374"/>
              <a:gd name="connsiteX1" fmla="*/ 0 w 235744"/>
              <a:gd name="connsiteY1" fmla="*/ 453022 h 903374"/>
              <a:gd name="connsiteX2" fmla="*/ 0 w 235744"/>
              <a:gd name="connsiteY2" fmla="*/ 453022 h 903374"/>
              <a:gd name="connsiteX3" fmla="*/ 152400 w 235744"/>
              <a:gd name="connsiteY3" fmla="*/ 2670 h 903374"/>
              <a:gd name="connsiteX4" fmla="*/ 152400 w 235744"/>
              <a:gd name="connsiteY4" fmla="*/ 903374 h 903374"/>
              <a:gd name="connsiteX0" fmla="*/ 152400 w 235744"/>
              <a:gd name="connsiteY0" fmla="*/ 903374 h 903374"/>
              <a:gd name="connsiteX1" fmla="*/ 0 w 235744"/>
              <a:gd name="connsiteY1" fmla="*/ 453022 h 903374"/>
              <a:gd name="connsiteX2" fmla="*/ 0 w 235744"/>
              <a:gd name="connsiteY2" fmla="*/ 453022 h 903374"/>
              <a:gd name="connsiteX3" fmla="*/ 235744 w 235744"/>
              <a:gd name="connsiteY3" fmla="*/ 40770 h 903374"/>
              <a:gd name="connsiteX0" fmla="*/ 152400 w 419615"/>
              <a:gd name="connsiteY0" fmla="*/ 900704 h 900704"/>
              <a:gd name="connsiteX1" fmla="*/ 0 w 419615"/>
              <a:gd name="connsiteY1" fmla="*/ 450352 h 900704"/>
              <a:gd name="connsiteX2" fmla="*/ 0 w 419615"/>
              <a:gd name="connsiteY2" fmla="*/ 450352 h 900704"/>
              <a:gd name="connsiteX3" fmla="*/ 152400 w 419615"/>
              <a:gd name="connsiteY3" fmla="*/ 0 h 900704"/>
              <a:gd name="connsiteX4" fmla="*/ 152400 w 419615"/>
              <a:gd name="connsiteY4" fmla="*/ 900704 h 900704"/>
              <a:gd name="connsiteX0" fmla="*/ 152400 w 419615"/>
              <a:gd name="connsiteY0" fmla="*/ 900704 h 900704"/>
              <a:gd name="connsiteX1" fmla="*/ 0 w 419615"/>
              <a:gd name="connsiteY1" fmla="*/ 450352 h 900704"/>
              <a:gd name="connsiteX2" fmla="*/ 0 w 419615"/>
              <a:gd name="connsiteY2" fmla="*/ 450352 h 900704"/>
              <a:gd name="connsiteX3" fmla="*/ 419615 w 419615"/>
              <a:gd name="connsiteY3" fmla="*/ 187321 h 900704"/>
              <a:gd name="connsiteX0" fmla="*/ 152400 w 419615"/>
              <a:gd name="connsiteY0" fmla="*/ 908734 h 908734"/>
              <a:gd name="connsiteX1" fmla="*/ 0 w 419615"/>
              <a:gd name="connsiteY1" fmla="*/ 458382 h 908734"/>
              <a:gd name="connsiteX2" fmla="*/ 0 w 419615"/>
              <a:gd name="connsiteY2" fmla="*/ 458382 h 908734"/>
              <a:gd name="connsiteX3" fmla="*/ 152400 w 419615"/>
              <a:gd name="connsiteY3" fmla="*/ 8030 h 908734"/>
              <a:gd name="connsiteX4" fmla="*/ 152400 w 419615"/>
              <a:gd name="connsiteY4" fmla="*/ 908734 h 908734"/>
              <a:gd name="connsiteX0" fmla="*/ 152400 w 419615"/>
              <a:gd name="connsiteY0" fmla="*/ 908734 h 908734"/>
              <a:gd name="connsiteX1" fmla="*/ 0 w 419615"/>
              <a:gd name="connsiteY1" fmla="*/ 458382 h 908734"/>
              <a:gd name="connsiteX2" fmla="*/ 0 w 419615"/>
              <a:gd name="connsiteY2" fmla="*/ 458382 h 908734"/>
              <a:gd name="connsiteX3" fmla="*/ 419615 w 419615"/>
              <a:gd name="connsiteY3" fmla="*/ 195351 h 908734"/>
              <a:gd name="connsiteX0" fmla="*/ 152400 w 381572"/>
              <a:gd name="connsiteY0" fmla="*/ 970504 h 970504"/>
              <a:gd name="connsiteX1" fmla="*/ 0 w 381572"/>
              <a:gd name="connsiteY1" fmla="*/ 520152 h 970504"/>
              <a:gd name="connsiteX2" fmla="*/ 0 w 381572"/>
              <a:gd name="connsiteY2" fmla="*/ 520152 h 970504"/>
              <a:gd name="connsiteX3" fmla="*/ 152400 w 381572"/>
              <a:gd name="connsiteY3" fmla="*/ 69800 h 970504"/>
              <a:gd name="connsiteX4" fmla="*/ 152400 w 381572"/>
              <a:gd name="connsiteY4" fmla="*/ 970504 h 970504"/>
              <a:gd name="connsiteX0" fmla="*/ 152400 w 381572"/>
              <a:gd name="connsiteY0" fmla="*/ 970504 h 970504"/>
              <a:gd name="connsiteX1" fmla="*/ 0 w 381572"/>
              <a:gd name="connsiteY1" fmla="*/ 520152 h 970504"/>
              <a:gd name="connsiteX2" fmla="*/ 0 w 381572"/>
              <a:gd name="connsiteY2" fmla="*/ 520152 h 970504"/>
              <a:gd name="connsiteX3" fmla="*/ 381572 w 381572"/>
              <a:gd name="connsiteY3" fmla="*/ 179526 h 970504"/>
              <a:gd name="connsiteX0" fmla="*/ 152400 w 381572"/>
              <a:gd name="connsiteY0" fmla="*/ 913801 h 913801"/>
              <a:gd name="connsiteX1" fmla="*/ 0 w 381572"/>
              <a:gd name="connsiteY1" fmla="*/ 463449 h 913801"/>
              <a:gd name="connsiteX2" fmla="*/ 0 w 381572"/>
              <a:gd name="connsiteY2" fmla="*/ 463449 h 913801"/>
              <a:gd name="connsiteX3" fmla="*/ 152400 w 381572"/>
              <a:gd name="connsiteY3" fmla="*/ 13097 h 913801"/>
              <a:gd name="connsiteX4" fmla="*/ 152400 w 381572"/>
              <a:gd name="connsiteY4" fmla="*/ 913801 h 913801"/>
              <a:gd name="connsiteX0" fmla="*/ 152400 w 381572"/>
              <a:gd name="connsiteY0" fmla="*/ 913801 h 913801"/>
              <a:gd name="connsiteX1" fmla="*/ 0 w 381572"/>
              <a:gd name="connsiteY1" fmla="*/ 463449 h 913801"/>
              <a:gd name="connsiteX2" fmla="*/ 0 w 381572"/>
              <a:gd name="connsiteY2" fmla="*/ 463449 h 913801"/>
              <a:gd name="connsiteX3" fmla="*/ 381572 w 381572"/>
              <a:gd name="connsiteY3" fmla="*/ 122823 h 913801"/>
              <a:gd name="connsiteX0" fmla="*/ 152400 w 559103"/>
              <a:gd name="connsiteY0" fmla="*/ 900704 h 900704"/>
              <a:gd name="connsiteX1" fmla="*/ 0 w 559103"/>
              <a:gd name="connsiteY1" fmla="*/ 450352 h 900704"/>
              <a:gd name="connsiteX2" fmla="*/ 0 w 559103"/>
              <a:gd name="connsiteY2" fmla="*/ 450352 h 900704"/>
              <a:gd name="connsiteX3" fmla="*/ 152400 w 559103"/>
              <a:gd name="connsiteY3" fmla="*/ 0 h 900704"/>
              <a:gd name="connsiteX4" fmla="*/ 152400 w 559103"/>
              <a:gd name="connsiteY4" fmla="*/ 900704 h 900704"/>
              <a:gd name="connsiteX0" fmla="*/ 152400 w 559103"/>
              <a:gd name="connsiteY0" fmla="*/ 900704 h 900704"/>
              <a:gd name="connsiteX1" fmla="*/ 0 w 559103"/>
              <a:gd name="connsiteY1" fmla="*/ 450352 h 900704"/>
              <a:gd name="connsiteX2" fmla="*/ 0 w 559103"/>
              <a:gd name="connsiteY2" fmla="*/ 450352 h 900704"/>
              <a:gd name="connsiteX3" fmla="*/ 559103 w 559103"/>
              <a:gd name="connsiteY3" fmla="*/ 130617 h 900704"/>
              <a:gd name="connsiteX0" fmla="*/ 152400 w 559103"/>
              <a:gd name="connsiteY0" fmla="*/ 900704 h 903993"/>
              <a:gd name="connsiteX1" fmla="*/ 0 w 559103"/>
              <a:gd name="connsiteY1" fmla="*/ 450352 h 903993"/>
              <a:gd name="connsiteX2" fmla="*/ 0 w 559103"/>
              <a:gd name="connsiteY2" fmla="*/ 450352 h 903993"/>
              <a:gd name="connsiteX3" fmla="*/ 152400 w 559103"/>
              <a:gd name="connsiteY3" fmla="*/ 0 h 903993"/>
              <a:gd name="connsiteX4" fmla="*/ 152400 w 559103"/>
              <a:gd name="connsiteY4" fmla="*/ 900704 h 903993"/>
              <a:gd name="connsiteX0" fmla="*/ 166374 w 559103"/>
              <a:gd name="connsiteY0" fmla="*/ 903993 h 903993"/>
              <a:gd name="connsiteX1" fmla="*/ 0 w 559103"/>
              <a:gd name="connsiteY1" fmla="*/ 450352 h 903993"/>
              <a:gd name="connsiteX2" fmla="*/ 0 w 559103"/>
              <a:gd name="connsiteY2" fmla="*/ 450352 h 903993"/>
              <a:gd name="connsiteX3" fmla="*/ 559103 w 559103"/>
              <a:gd name="connsiteY3" fmla="*/ 130617 h 903993"/>
            </a:gdLst>
            <a:ahLst/>
            <a:cxnLst>
              <a:cxn ang="0">
                <a:pos x="connsiteX0" y="connsiteY0"/>
              </a:cxn>
              <a:cxn ang="0">
                <a:pos x="connsiteX1" y="connsiteY1"/>
              </a:cxn>
              <a:cxn ang="0">
                <a:pos x="connsiteX2" y="connsiteY2"/>
              </a:cxn>
              <a:cxn ang="0">
                <a:pos x="connsiteX3" y="connsiteY3"/>
              </a:cxn>
            </a:cxnLst>
            <a:rect l="l" t="t" r="r" b="b"/>
            <a:pathLst>
              <a:path w="559103" h="903993" stroke="0" extrusionOk="0">
                <a:moveTo>
                  <a:pt x="152400" y="900704"/>
                </a:moveTo>
                <a:cubicBezTo>
                  <a:pt x="68232" y="900704"/>
                  <a:pt x="0" y="699075"/>
                  <a:pt x="0" y="450352"/>
                </a:cubicBezTo>
                <a:lnTo>
                  <a:pt x="0" y="450352"/>
                </a:lnTo>
                <a:cubicBezTo>
                  <a:pt x="0" y="201629"/>
                  <a:pt x="68232" y="0"/>
                  <a:pt x="152400" y="0"/>
                </a:cubicBezTo>
                <a:lnTo>
                  <a:pt x="152400" y="900704"/>
                </a:lnTo>
                <a:close/>
              </a:path>
              <a:path w="559103" h="903993" fill="none">
                <a:moveTo>
                  <a:pt x="166374" y="903993"/>
                </a:moveTo>
                <a:cubicBezTo>
                  <a:pt x="82206" y="903993"/>
                  <a:pt x="0" y="699075"/>
                  <a:pt x="0" y="450352"/>
                </a:cubicBezTo>
                <a:lnTo>
                  <a:pt x="0" y="450352"/>
                </a:lnTo>
                <a:cubicBezTo>
                  <a:pt x="0" y="201629"/>
                  <a:pt x="269347" y="-203228"/>
                  <a:pt x="559103" y="13061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13" name="Group 12"/>
          <p:cNvGrpSpPr/>
          <p:nvPr/>
        </p:nvGrpSpPr>
        <p:grpSpPr>
          <a:xfrm>
            <a:off x="2718839" y="1968388"/>
            <a:ext cx="3846934" cy="1288524"/>
            <a:chOff x="848106" y="1230630"/>
            <a:chExt cx="3179284" cy="1064895"/>
          </a:xfrm>
        </p:grpSpPr>
        <p:cxnSp>
          <p:nvCxnSpPr>
            <p:cNvPr id="14" name="Straight Connector 13"/>
            <p:cNvCxnSpPr/>
            <p:nvPr/>
          </p:nvCxnSpPr>
          <p:spPr>
            <a:xfrm>
              <a:off x="1153122" y="1230630"/>
              <a:ext cx="27229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8106" y="1337119"/>
              <a:ext cx="31348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10640" y="1443608"/>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656587"/>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19200" y="1869565"/>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48528" y="1976054"/>
              <a:ext cx="266930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181100" y="2082543"/>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93163" y="2189033"/>
              <a:ext cx="264287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19200" y="2295525"/>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436590" y="1550098"/>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345151" y="1763076"/>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3080786" y="1965907"/>
            <a:ext cx="2982428" cy="1289785"/>
            <a:chOff x="848106" y="1358224"/>
            <a:chExt cx="2590800" cy="800853"/>
          </a:xfrm>
        </p:grpSpPr>
        <p:cxnSp>
          <p:nvCxnSpPr>
            <p:cNvPr id="24" name="Straight Connector 23"/>
            <p:cNvCxnSpPr/>
            <p:nvPr/>
          </p:nvCxnSpPr>
          <p:spPr>
            <a:xfrm>
              <a:off x="848106" y="1358224"/>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48106" y="1438309"/>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48106" y="1518394"/>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8106" y="1678565"/>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48106" y="1838736"/>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48106" y="1918821"/>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48106" y="1998907"/>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48106" y="2078993"/>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48106" y="2159077"/>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48106" y="1598479"/>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48106" y="1758650"/>
              <a:ext cx="25908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Freeform 183"/>
          <p:cNvSpPr>
            <a:spLocks noEditPoints="1"/>
          </p:cNvSpPr>
          <p:nvPr/>
        </p:nvSpPr>
        <p:spPr bwMode="auto">
          <a:xfrm>
            <a:off x="2543422" y="802005"/>
            <a:ext cx="4057156" cy="1295242"/>
          </a:xfrm>
          <a:custGeom>
            <a:avLst/>
            <a:gdLst>
              <a:gd name="T0" fmla="*/ 2147483647 w 1579"/>
              <a:gd name="T1" fmla="*/ 2147483647 h 813"/>
              <a:gd name="T2" fmla="*/ 2147483647 w 1579"/>
              <a:gd name="T3" fmla="*/ 2147483647 h 813"/>
              <a:gd name="T4" fmla="*/ 2147483647 w 1579"/>
              <a:gd name="T5" fmla="*/ 2147483647 h 813"/>
              <a:gd name="T6" fmla="*/ 2147483647 w 1579"/>
              <a:gd name="T7" fmla="*/ 2147483647 h 813"/>
              <a:gd name="T8" fmla="*/ 2147483647 w 1579"/>
              <a:gd name="T9" fmla="*/ 2147483647 h 813"/>
              <a:gd name="T10" fmla="*/ 2147483647 w 1579"/>
              <a:gd name="T11" fmla="*/ 2147483647 h 813"/>
              <a:gd name="T12" fmla="*/ 2147483647 w 1579"/>
              <a:gd name="T13" fmla="*/ 2147483647 h 813"/>
              <a:gd name="T14" fmla="*/ 2147483647 w 1579"/>
              <a:gd name="T15" fmla="*/ 2147483647 h 813"/>
              <a:gd name="T16" fmla="*/ 2147483647 w 1579"/>
              <a:gd name="T17" fmla="*/ 2147483647 h 813"/>
              <a:gd name="T18" fmla="*/ 2147483647 w 1579"/>
              <a:gd name="T19" fmla="*/ 2147483647 h 813"/>
              <a:gd name="T20" fmla="*/ 2147483647 w 1579"/>
              <a:gd name="T21" fmla="*/ 2147483647 h 813"/>
              <a:gd name="T22" fmla="*/ 2147483647 w 1579"/>
              <a:gd name="T23" fmla="*/ 2147483647 h 813"/>
              <a:gd name="T24" fmla="*/ 2147483647 w 1579"/>
              <a:gd name="T25" fmla="*/ 2147483647 h 813"/>
              <a:gd name="T26" fmla="*/ 2147483647 w 1579"/>
              <a:gd name="T27" fmla="*/ 2147483647 h 813"/>
              <a:gd name="T28" fmla="*/ 2147483647 w 1579"/>
              <a:gd name="T29" fmla="*/ 2147483647 h 813"/>
              <a:gd name="T30" fmla="*/ 2147483647 w 1579"/>
              <a:gd name="T31" fmla="*/ 2147483647 h 813"/>
              <a:gd name="T32" fmla="*/ 2147483647 w 1579"/>
              <a:gd name="T33" fmla="*/ 2147483647 h 813"/>
              <a:gd name="T34" fmla="*/ 2147483647 w 1579"/>
              <a:gd name="T35" fmla="*/ 2147483647 h 813"/>
              <a:gd name="T36" fmla="*/ 2147483647 w 1579"/>
              <a:gd name="T37" fmla="*/ 2147483647 h 813"/>
              <a:gd name="T38" fmla="*/ 2147483647 w 1579"/>
              <a:gd name="T39" fmla="*/ 2147483647 h 813"/>
              <a:gd name="T40" fmla="*/ 2147483647 w 1579"/>
              <a:gd name="T41" fmla="*/ 2147483647 h 813"/>
              <a:gd name="T42" fmla="*/ 2147483647 w 1579"/>
              <a:gd name="T43" fmla="*/ 2147483647 h 813"/>
              <a:gd name="T44" fmla="*/ 2147483647 w 1579"/>
              <a:gd name="T45" fmla="*/ 2147483647 h 813"/>
              <a:gd name="T46" fmla="*/ 2147483647 w 1579"/>
              <a:gd name="T47" fmla="*/ 2147483647 h 813"/>
              <a:gd name="T48" fmla="*/ 2147483647 w 1579"/>
              <a:gd name="T49" fmla="*/ 2147483647 h 813"/>
              <a:gd name="T50" fmla="*/ 2147483647 w 1579"/>
              <a:gd name="T51" fmla="*/ 2147483647 h 813"/>
              <a:gd name="T52" fmla="*/ 2147483647 w 1579"/>
              <a:gd name="T53" fmla="*/ 2147483647 h 813"/>
              <a:gd name="T54" fmla="*/ 2147483647 w 1579"/>
              <a:gd name="T55" fmla="*/ 2147483647 h 813"/>
              <a:gd name="T56" fmla="*/ 2147483647 w 1579"/>
              <a:gd name="T57" fmla="*/ 2147483647 h 813"/>
              <a:gd name="T58" fmla="*/ 2147483647 w 1579"/>
              <a:gd name="T59" fmla="*/ 2147483647 h 813"/>
              <a:gd name="T60" fmla="*/ 2147483647 w 1579"/>
              <a:gd name="T61" fmla="*/ 2147483647 h 813"/>
              <a:gd name="T62" fmla="*/ 2147483647 w 1579"/>
              <a:gd name="T63" fmla="*/ 2147483647 h 813"/>
              <a:gd name="T64" fmla="*/ 2147483647 w 1579"/>
              <a:gd name="T65" fmla="*/ 2147483647 h 813"/>
              <a:gd name="T66" fmla="*/ 2147483647 w 1579"/>
              <a:gd name="T67" fmla="*/ 2147483647 h 813"/>
              <a:gd name="T68" fmla="*/ 2147483647 w 1579"/>
              <a:gd name="T69" fmla="*/ 2147483647 h 813"/>
              <a:gd name="T70" fmla="*/ 2147483647 w 1579"/>
              <a:gd name="T71" fmla="*/ 2147483647 h 813"/>
              <a:gd name="T72" fmla="*/ 2147483647 w 1579"/>
              <a:gd name="T73" fmla="*/ 2147483647 h 813"/>
              <a:gd name="T74" fmla="*/ 2147483647 w 1579"/>
              <a:gd name="T75" fmla="*/ 2147483647 h 813"/>
              <a:gd name="T76" fmla="*/ 2147483647 w 1579"/>
              <a:gd name="T77" fmla="*/ 2147483647 h 813"/>
              <a:gd name="T78" fmla="*/ 2147483647 w 1579"/>
              <a:gd name="T79" fmla="*/ 2147483647 h 813"/>
              <a:gd name="T80" fmla="*/ 2147483647 w 1579"/>
              <a:gd name="T81" fmla="*/ 2147483647 h 813"/>
              <a:gd name="T82" fmla="*/ 2147483647 w 1579"/>
              <a:gd name="T83" fmla="*/ 2147483647 h 813"/>
              <a:gd name="T84" fmla="*/ 2147483647 w 1579"/>
              <a:gd name="T85" fmla="*/ 2147483647 h 813"/>
              <a:gd name="T86" fmla="*/ 2147483647 w 1579"/>
              <a:gd name="T87" fmla="*/ 2147483647 h 813"/>
              <a:gd name="T88" fmla="*/ 2147483647 w 1579"/>
              <a:gd name="T89" fmla="*/ 2147483647 h 813"/>
              <a:gd name="T90" fmla="*/ 2147483647 w 1579"/>
              <a:gd name="T91" fmla="*/ 2147483647 h 813"/>
              <a:gd name="T92" fmla="*/ 2147483647 w 1579"/>
              <a:gd name="T93" fmla="*/ 2147483647 h 813"/>
              <a:gd name="T94" fmla="*/ 2147483647 w 1579"/>
              <a:gd name="T95" fmla="*/ 2147483647 h 813"/>
              <a:gd name="T96" fmla="*/ 2147483647 w 1579"/>
              <a:gd name="T97" fmla="*/ 2147483647 h 813"/>
              <a:gd name="T98" fmla="*/ 2147483647 w 1579"/>
              <a:gd name="T99" fmla="*/ 2147483647 h 813"/>
              <a:gd name="T100" fmla="*/ 2147483647 w 1579"/>
              <a:gd name="T101" fmla="*/ 2147483647 h 813"/>
              <a:gd name="T102" fmla="*/ 2147483647 w 1579"/>
              <a:gd name="T103" fmla="*/ 2147483647 h 813"/>
              <a:gd name="T104" fmla="*/ 2147483647 w 1579"/>
              <a:gd name="T105" fmla="*/ 2147483647 h 813"/>
              <a:gd name="T106" fmla="*/ 2147483647 w 1579"/>
              <a:gd name="T107" fmla="*/ 2147483647 h 813"/>
              <a:gd name="T108" fmla="*/ 2147483647 w 1579"/>
              <a:gd name="T109" fmla="*/ 2147483647 h 813"/>
              <a:gd name="T110" fmla="*/ 2147483647 w 1579"/>
              <a:gd name="T111" fmla="*/ 2147483647 h 813"/>
              <a:gd name="T112" fmla="*/ 2147483647 w 1579"/>
              <a:gd name="T113" fmla="*/ 2147483647 h 813"/>
              <a:gd name="T114" fmla="*/ 2147483647 w 1579"/>
              <a:gd name="T115" fmla="*/ 2147483647 h 813"/>
              <a:gd name="T116" fmla="*/ 2147483647 w 1579"/>
              <a:gd name="T117" fmla="*/ 2147483647 h 813"/>
              <a:gd name="T118" fmla="*/ 2147483647 w 1579"/>
              <a:gd name="T119" fmla="*/ 2147483647 h 813"/>
              <a:gd name="T120" fmla="*/ 2147483647 w 1579"/>
              <a:gd name="T121" fmla="*/ 2147483647 h 813"/>
              <a:gd name="T122" fmla="*/ 2147483647 w 1579"/>
              <a:gd name="T123" fmla="*/ 2147483647 h 8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79"/>
              <a:gd name="T187" fmla="*/ 0 h 813"/>
              <a:gd name="T188" fmla="*/ 1579 w 1579"/>
              <a:gd name="T189" fmla="*/ 813 h 8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79" h="813">
                <a:moveTo>
                  <a:pt x="1351" y="806"/>
                </a:moveTo>
                <a:lnTo>
                  <a:pt x="1351" y="806"/>
                </a:lnTo>
                <a:lnTo>
                  <a:pt x="160" y="813"/>
                </a:lnTo>
                <a:lnTo>
                  <a:pt x="160" y="808"/>
                </a:lnTo>
                <a:lnTo>
                  <a:pt x="1351" y="800"/>
                </a:lnTo>
                <a:lnTo>
                  <a:pt x="1351" y="806"/>
                </a:lnTo>
                <a:close/>
                <a:moveTo>
                  <a:pt x="1351" y="806"/>
                </a:moveTo>
                <a:lnTo>
                  <a:pt x="1351" y="806"/>
                </a:lnTo>
                <a:close/>
                <a:moveTo>
                  <a:pt x="1570" y="666"/>
                </a:moveTo>
                <a:lnTo>
                  <a:pt x="1576" y="667"/>
                </a:lnTo>
                <a:lnTo>
                  <a:pt x="1574" y="675"/>
                </a:lnTo>
                <a:lnTo>
                  <a:pt x="1570" y="682"/>
                </a:lnTo>
                <a:lnTo>
                  <a:pt x="1567" y="690"/>
                </a:lnTo>
                <a:lnTo>
                  <a:pt x="1563" y="697"/>
                </a:lnTo>
                <a:lnTo>
                  <a:pt x="1559" y="704"/>
                </a:lnTo>
                <a:lnTo>
                  <a:pt x="1555" y="709"/>
                </a:lnTo>
                <a:lnTo>
                  <a:pt x="1550" y="716"/>
                </a:lnTo>
                <a:lnTo>
                  <a:pt x="1545" y="723"/>
                </a:lnTo>
                <a:lnTo>
                  <a:pt x="1541" y="728"/>
                </a:lnTo>
                <a:lnTo>
                  <a:pt x="1535" y="734"/>
                </a:lnTo>
                <a:lnTo>
                  <a:pt x="1530" y="739"/>
                </a:lnTo>
                <a:lnTo>
                  <a:pt x="1523" y="745"/>
                </a:lnTo>
                <a:lnTo>
                  <a:pt x="1518" y="750"/>
                </a:lnTo>
                <a:lnTo>
                  <a:pt x="1511" y="754"/>
                </a:lnTo>
                <a:lnTo>
                  <a:pt x="1504" y="760"/>
                </a:lnTo>
                <a:lnTo>
                  <a:pt x="1497" y="764"/>
                </a:lnTo>
                <a:lnTo>
                  <a:pt x="1490" y="768"/>
                </a:lnTo>
                <a:lnTo>
                  <a:pt x="1482" y="772"/>
                </a:lnTo>
                <a:lnTo>
                  <a:pt x="1475" y="776"/>
                </a:lnTo>
                <a:lnTo>
                  <a:pt x="1467" y="779"/>
                </a:lnTo>
                <a:lnTo>
                  <a:pt x="1459" y="783"/>
                </a:lnTo>
                <a:lnTo>
                  <a:pt x="1451" y="786"/>
                </a:lnTo>
                <a:lnTo>
                  <a:pt x="1441" y="789"/>
                </a:lnTo>
                <a:lnTo>
                  <a:pt x="1433" y="791"/>
                </a:lnTo>
                <a:lnTo>
                  <a:pt x="1423" y="794"/>
                </a:lnTo>
                <a:lnTo>
                  <a:pt x="1414" y="797"/>
                </a:lnTo>
                <a:lnTo>
                  <a:pt x="1404" y="800"/>
                </a:lnTo>
                <a:lnTo>
                  <a:pt x="1393" y="801"/>
                </a:lnTo>
                <a:lnTo>
                  <a:pt x="1384" y="802"/>
                </a:lnTo>
                <a:lnTo>
                  <a:pt x="1373" y="804"/>
                </a:lnTo>
                <a:lnTo>
                  <a:pt x="1362" y="805"/>
                </a:lnTo>
                <a:lnTo>
                  <a:pt x="1351" y="806"/>
                </a:lnTo>
                <a:lnTo>
                  <a:pt x="1350" y="800"/>
                </a:lnTo>
                <a:lnTo>
                  <a:pt x="1360" y="798"/>
                </a:lnTo>
                <a:lnTo>
                  <a:pt x="1371" y="797"/>
                </a:lnTo>
                <a:lnTo>
                  <a:pt x="1382" y="795"/>
                </a:lnTo>
                <a:lnTo>
                  <a:pt x="1392" y="794"/>
                </a:lnTo>
                <a:lnTo>
                  <a:pt x="1403" y="793"/>
                </a:lnTo>
                <a:lnTo>
                  <a:pt x="1412" y="790"/>
                </a:lnTo>
                <a:lnTo>
                  <a:pt x="1422" y="787"/>
                </a:lnTo>
                <a:lnTo>
                  <a:pt x="1430" y="786"/>
                </a:lnTo>
                <a:lnTo>
                  <a:pt x="1440" y="783"/>
                </a:lnTo>
                <a:lnTo>
                  <a:pt x="1448" y="780"/>
                </a:lnTo>
                <a:lnTo>
                  <a:pt x="1456" y="776"/>
                </a:lnTo>
                <a:lnTo>
                  <a:pt x="1464" y="774"/>
                </a:lnTo>
                <a:lnTo>
                  <a:pt x="1473" y="769"/>
                </a:lnTo>
                <a:lnTo>
                  <a:pt x="1479" y="767"/>
                </a:lnTo>
                <a:lnTo>
                  <a:pt x="1486" y="763"/>
                </a:lnTo>
                <a:lnTo>
                  <a:pt x="1493" y="759"/>
                </a:lnTo>
                <a:lnTo>
                  <a:pt x="1500" y="754"/>
                </a:lnTo>
                <a:lnTo>
                  <a:pt x="1507" y="749"/>
                </a:lnTo>
                <a:lnTo>
                  <a:pt x="1514" y="745"/>
                </a:lnTo>
                <a:lnTo>
                  <a:pt x="1519" y="739"/>
                </a:lnTo>
                <a:lnTo>
                  <a:pt x="1524" y="735"/>
                </a:lnTo>
                <a:lnTo>
                  <a:pt x="1530" y="730"/>
                </a:lnTo>
                <a:lnTo>
                  <a:pt x="1535" y="724"/>
                </a:lnTo>
                <a:lnTo>
                  <a:pt x="1540" y="718"/>
                </a:lnTo>
                <a:lnTo>
                  <a:pt x="1545" y="712"/>
                </a:lnTo>
                <a:lnTo>
                  <a:pt x="1549" y="707"/>
                </a:lnTo>
                <a:lnTo>
                  <a:pt x="1553" y="700"/>
                </a:lnTo>
                <a:lnTo>
                  <a:pt x="1557" y="693"/>
                </a:lnTo>
                <a:lnTo>
                  <a:pt x="1560" y="686"/>
                </a:lnTo>
                <a:lnTo>
                  <a:pt x="1564" y="679"/>
                </a:lnTo>
                <a:lnTo>
                  <a:pt x="1567" y="672"/>
                </a:lnTo>
                <a:lnTo>
                  <a:pt x="1570" y="666"/>
                </a:lnTo>
                <a:close/>
                <a:moveTo>
                  <a:pt x="1576" y="667"/>
                </a:moveTo>
                <a:lnTo>
                  <a:pt x="1576" y="667"/>
                </a:lnTo>
                <a:close/>
                <a:moveTo>
                  <a:pt x="1489" y="338"/>
                </a:moveTo>
                <a:lnTo>
                  <a:pt x="1494" y="334"/>
                </a:lnTo>
                <a:lnTo>
                  <a:pt x="1494" y="335"/>
                </a:lnTo>
                <a:lnTo>
                  <a:pt x="1501" y="345"/>
                </a:lnTo>
                <a:lnTo>
                  <a:pt x="1507" y="356"/>
                </a:lnTo>
                <a:lnTo>
                  <a:pt x="1514" y="365"/>
                </a:lnTo>
                <a:lnTo>
                  <a:pt x="1519" y="376"/>
                </a:lnTo>
                <a:lnTo>
                  <a:pt x="1524" y="387"/>
                </a:lnTo>
                <a:lnTo>
                  <a:pt x="1529" y="397"/>
                </a:lnTo>
                <a:lnTo>
                  <a:pt x="1534" y="408"/>
                </a:lnTo>
                <a:lnTo>
                  <a:pt x="1538" y="417"/>
                </a:lnTo>
                <a:lnTo>
                  <a:pt x="1542" y="428"/>
                </a:lnTo>
                <a:lnTo>
                  <a:pt x="1546" y="439"/>
                </a:lnTo>
                <a:lnTo>
                  <a:pt x="1550" y="448"/>
                </a:lnTo>
                <a:lnTo>
                  <a:pt x="1555" y="459"/>
                </a:lnTo>
                <a:lnTo>
                  <a:pt x="1557" y="469"/>
                </a:lnTo>
                <a:lnTo>
                  <a:pt x="1560" y="480"/>
                </a:lnTo>
                <a:lnTo>
                  <a:pt x="1564" y="491"/>
                </a:lnTo>
                <a:lnTo>
                  <a:pt x="1567" y="500"/>
                </a:lnTo>
                <a:lnTo>
                  <a:pt x="1568" y="511"/>
                </a:lnTo>
                <a:lnTo>
                  <a:pt x="1571" y="521"/>
                </a:lnTo>
                <a:lnTo>
                  <a:pt x="1572" y="532"/>
                </a:lnTo>
                <a:lnTo>
                  <a:pt x="1575" y="543"/>
                </a:lnTo>
                <a:lnTo>
                  <a:pt x="1576" y="552"/>
                </a:lnTo>
                <a:lnTo>
                  <a:pt x="1578" y="563"/>
                </a:lnTo>
                <a:lnTo>
                  <a:pt x="1578" y="573"/>
                </a:lnTo>
                <a:lnTo>
                  <a:pt x="1579" y="584"/>
                </a:lnTo>
                <a:lnTo>
                  <a:pt x="1579" y="595"/>
                </a:lnTo>
                <a:lnTo>
                  <a:pt x="1579" y="604"/>
                </a:lnTo>
                <a:lnTo>
                  <a:pt x="1579" y="615"/>
                </a:lnTo>
                <a:lnTo>
                  <a:pt x="1579" y="625"/>
                </a:lnTo>
                <a:lnTo>
                  <a:pt x="1579" y="636"/>
                </a:lnTo>
                <a:lnTo>
                  <a:pt x="1579" y="647"/>
                </a:lnTo>
                <a:lnTo>
                  <a:pt x="1578" y="656"/>
                </a:lnTo>
                <a:lnTo>
                  <a:pt x="1576" y="667"/>
                </a:lnTo>
                <a:lnTo>
                  <a:pt x="1570" y="666"/>
                </a:lnTo>
                <a:lnTo>
                  <a:pt x="1571" y="656"/>
                </a:lnTo>
                <a:lnTo>
                  <a:pt x="1572" y="645"/>
                </a:lnTo>
                <a:lnTo>
                  <a:pt x="1572" y="636"/>
                </a:lnTo>
                <a:lnTo>
                  <a:pt x="1572" y="625"/>
                </a:lnTo>
                <a:lnTo>
                  <a:pt x="1574" y="615"/>
                </a:lnTo>
                <a:lnTo>
                  <a:pt x="1572" y="604"/>
                </a:lnTo>
                <a:lnTo>
                  <a:pt x="1572" y="595"/>
                </a:lnTo>
                <a:lnTo>
                  <a:pt x="1572" y="584"/>
                </a:lnTo>
                <a:lnTo>
                  <a:pt x="1571" y="574"/>
                </a:lnTo>
                <a:lnTo>
                  <a:pt x="1571" y="563"/>
                </a:lnTo>
                <a:lnTo>
                  <a:pt x="1570" y="554"/>
                </a:lnTo>
                <a:lnTo>
                  <a:pt x="1568" y="543"/>
                </a:lnTo>
                <a:lnTo>
                  <a:pt x="1565" y="533"/>
                </a:lnTo>
                <a:lnTo>
                  <a:pt x="1564" y="522"/>
                </a:lnTo>
                <a:lnTo>
                  <a:pt x="1561" y="513"/>
                </a:lnTo>
                <a:lnTo>
                  <a:pt x="1560" y="502"/>
                </a:lnTo>
                <a:lnTo>
                  <a:pt x="1557" y="492"/>
                </a:lnTo>
                <a:lnTo>
                  <a:pt x="1555" y="481"/>
                </a:lnTo>
                <a:lnTo>
                  <a:pt x="1550" y="472"/>
                </a:lnTo>
                <a:lnTo>
                  <a:pt x="1548" y="461"/>
                </a:lnTo>
                <a:lnTo>
                  <a:pt x="1544" y="451"/>
                </a:lnTo>
                <a:lnTo>
                  <a:pt x="1541" y="440"/>
                </a:lnTo>
                <a:lnTo>
                  <a:pt x="1537" y="431"/>
                </a:lnTo>
                <a:lnTo>
                  <a:pt x="1531" y="420"/>
                </a:lnTo>
                <a:lnTo>
                  <a:pt x="1527" y="410"/>
                </a:lnTo>
                <a:lnTo>
                  <a:pt x="1523" y="399"/>
                </a:lnTo>
                <a:lnTo>
                  <a:pt x="1518" y="390"/>
                </a:lnTo>
                <a:lnTo>
                  <a:pt x="1512" y="379"/>
                </a:lnTo>
                <a:lnTo>
                  <a:pt x="1507" y="369"/>
                </a:lnTo>
                <a:lnTo>
                  <a:pt x="1501" y="358"/>
                </a:lnTo>
                <a:lnTo>
                  <a:pt x="1496" y="349"/>
                </a:lnTo>
                <a:lnTo>
                  <a:pt x="1489" y="338"/>
                </a:lnTo>
                <a:close/>
                <a:moveTo>
                  <a:pt x="1494" y="334"/>
                </a:moveTo>
                <a:lnTo>
                  <a:pt x="1494" y="334"/>
                </a:lnTo>
                <a:lnTo>
                  <a:pt x="1494" y="335"/>
                </a:lnTo>
                <a:lnTo>
                  <a:pt x="1494" y="334"/>
                </a:lnTo>
                <a:close/>
                <a:moveTo>
                  <a:pt x="78" y="353"/>
                </a:moveTo>
                <a:lnTo>
                  <a:pt x="73" y="350"/>
                </a:lnTo>
                <a:lnTo>
                  <a:pt x="73" y="349"/>
                </a:lnTo>
                <a:lnTo>
                  <a:pt x="82" y="338"/>
                </a:lnTo>
                <a:lnTo>
                  <a:pt x="92" y="327"/>
                </a:lnTo>
                <a:lnTo>
                  <a:pt x="102" y="315"/>
                </a:lnTo>
                <a:lnTo>
                  <a:pt x="111" y="304"/>
                </a:lnTo>
                <a:lnTo>
                  <a:pt x="121" y="293"/>
                </a:lnTo>
                <a:lnTo>
                  <a:pt x="130" y="282"/>
                </a:lnTo>
                <a:lnTo>
                  <a:pt x="140" y="272"/>
                </a:lnTo>
                <a:lnTo>
                  <a:pt x="151" y="261"/>
                </a:lnTo>
                <a:lnTo>
                  <a:pt x="160" y="252"/>
                </a:lnTo>
                <a:lnTo>
                  <a:pt x="170" y="242"/>
                </a:lnTo>
                <a:lnTo>
                  <a:pt x="181" y="233"/>
                </a:lnTo>
                <a:lnTo>
                  <a:pt x="192" y="223"/>
                </a:lnTo>
                <a:lnTo>
                  <a:pt x="201" y="214"/>
                </a:lnTo>
                <a:lnTo>
                  <a:pt x="212" y="205"/>
                </a:lnTo>
                <a:lnTo>
                  <a:pt x="223" y="196"/>
                </a:lnTo>
                <a:lnTo>
                  <a:pt x="234" y="188"/>
                </a:lnTo>
                <a:lnTo>
                  <a:pt x="245" y="179"/>
                </a:lnTo>
                <a:lnTo>
                  <a:pt x="256" y="171"/>
                </a:lnTo>
                <a:lnTo>
                  <a:pt x="267" y="163"/>
                </a:lnTo>
                <a:lnTo>
                  <a:pt x="278" y="155"/>
                </a:lnTo>
                <a:lnTo>
                  <a:pt x="289" y="148"/>
                </a:lnTo>
                <a:lnTo>
                  <a:pt x="300" y="141"/>
                </a:lnTo>
                <a:lnTo>
                  <a:pt x="311" y="133"/>
                </a:lnTo>
                <a:lnTo>
                  <a:pt x="323" y="126"/>
                </a:lnTo>
                <a:lnTo>
                  <a:pt x="334" y="119"/>
                </a:lnTo>
                <a:lnTo>
                  <a:pt x="346" y="112"/>
                </a:lnTo>
                <a:lnTo>
                  <a:pt x="357" y="107"/>
                </a:lnTo>
                <a:lnTo>
                  <a:pt x="368" y="100"/>
                </a:lnTo>
                <a:lnTo>
                  <a:pt x="380" y="95"/>
                </a:lnTo>
                <a:lnTo>
                  <a:pt x="393" y="89"/>
                </a:lnTo>
                <a:lnTo>
                  <a:pt x="404" y="84"/>
                </a:lnTo>
                <a:lnTo>
                  <a:pt x="416" y="78"/>
                </a:lnTo>
                <a:lnTo>
                  <a:pt x="428" y="73"/>
                </a:lnTo>
                <a:lnTo>
                  <a:pt x="439" y="67"/>
                </a:lnTo>
                <a:lnTo>
                  <a:pt x="452" y="63"/>
                </a:lnTo>
                <a:lnTo>
                  <a:pt x="464" y="58"/>
                </a:lnTo>
                <a:lnTo>
                  <a:pt x="476" y="54"/>
                </a:lnTo>
                <a:lnTo>
                  <a:pt x="487" y="50"/>
                </a:lnTo>
                <a:lnTo>
                  <a:pt x="499" y="46"/>
                </a:lnTo>
                <a:lnTo>
                  <a:pt x="512" y="41"/>
                </a:lnTo>
                <a:lnTo>
                  <a:pt x="524" y="37"/>
                </a:lnTo>
                <a:lnTo>
                  <a:pt x="536" y="35"/>
                </a:lnTo>
                <a:lnTo>
                  <a:pt x="549" y="31"/>
                </a:lnTo>
                <a:lnTo>
                  <a:pt x="561" y="28"/>
                </a:lnTo>
                <a:lnTo>
                  <a:pt x="573" y="25"/>
                </a:lnTo>
                <a:lnTo>
                  <a:pt x="585" y="22"/>
                </a:lnTo>
                <a:lnTo>
                  <a:pt x="598" y="20"/>
                </a:lnTo>
                <a:lnTo>
                  <a:pt x="610" y="17"/>
                </a:lnTo>
                <a:lnTo>
                  <a:pt x="622" y="14"/>
                </a:lnTo>
                <a:lnTo>
                  <a:pt x="635" y="13"/>
                </a:lnTo>
                <a:lnTo>
                  <a:pt x="648" y="10"/>
                </a:lnTo>
                <a:lnTo>
                  <a:pt x="661" y="9"/>
                </a:lnTo>
                <a:lnTo>
                  <a:pt x="673" y="7"/>
                </a:lnTo>
                <a:lnTo>
                  <a:pt x="685" y="6"/>
                </a:lnTo>
                <a:lnTo>
                  <a:pt x="698" y="5"/>
                </a:lnTo>
                <a:lnTo>
                  <a:pt x="710" y="3"/>
                </a:lnTo>
                <a:lnTo>
                  <a:pt x="722" y="3"/>
                </a:lnTo>
                <a:lnTo>
                  <a:pt x="734" y="2"/>
                </a:lnTo>
                <a:lnTo>
                  <a:pt x="748" y="2"/>
                </a:lnTo>
                <a:lnTo>
                  <a:pt x="760" y="2"/>
                </a:lnTo>
                <a:lnTo>
                  <a:pt x="773" y="0"/>
                </a:lnTo>
                <a:lnTo>
                  <a:pt x="785" y="0"/>
                </a:lnTo>
                <a:lnTo>
                  <a:pt x="797" y="0"/>
                </a:lnTo>
                <a:lnTo>
                  <a:pt x="810" y="2"/>
                </a:lnTo>
                <a:lnTo>
                  <a:pt x="822" y="2"/>
                </a:lnTo>
                <a:lnTo>
                  <a:pt x="834" y="3"/>
                </a:lnTo>
                <a:lnTo>
                  <a:pt x="847" y="3"/>
                </a:lnTo>
                <a:lnTo>
                  <a:pt x="860" y="5"/>
                </a:lnTo>
                <a:lnTo>
                  <a:pt x="873" y="6"/>
                </a:lnTo>
                <a:lnTo>
                  <a:pt x="885" y="7"/>
                </a:lnTo>
                <a:lnTo>
                  <a:pt x="897" y="9"/>
                </a:lnTo>
                <a:lnTo>
                  <a:pt x="909" y="10"/>
                </a:lnTo>
                <a:lnTo>
                  <a:pt x="922" y="11"/>
                </a:lnTo>
                <a:lnTo>
                  <a:pt x="934" y="14"/>
                </a:lnTo>
                <a:lnTo>
                  <a:pt x="945" y="15"/>
                </a:lnTo>
                <a:lnTo>
                  <a:pt x="957" y="18"/>
                </a:lnTo>
                <a:lnTo>
                  <a:pt x="970" y="21"/>
                </a:lnTo>
                <a:lnTo>
                  <a:pt x="982" y="24"/>
                </a:lnTo>
                <a:lnTo>
                  <a:pt x="994" y="26"/>
                </a:lnTo>
                <a:lnTo>
                  <a:pt x="1006" y="29"/>
                </a:lnTo>
                <a:lnTo>
                  <a:pt x="1017" y="32"/>
                </a:lnTo>
                <a:lnTo>
                  <a:pt x="1030" y="35"/>
                </a:lnTo>
                <a:lnTo>
                  <a:pt x="1042" y="39"/>
                </a:lnTo>
                <a:lnTo>
                  <a:pt x="1054" y="41"/>
                </a:lnTo>
                <a:lnTo>
                  <a:pt x="1065" y="46"/>
                </a:lnTo>
                <a:lnTo>
                  <a:pt x="1078" y="50"/>
                </a:lnTo>
                <a:lnTo>
                  <a:pt x="1088" y="54"/>
                </a:lnTo>
                <a:lnTo>
                  <a:pt x="1101" y="58"/>
                </a:lnTo>
                <a:lnTo>
                  <a:pt x="1112" y="62"/>
                </a:lnTo>
                <a:lnTo>
                  <a:pt x="1124" y="66"/>
                </a:lnTo>
                <a:lnTo>
                  <a:pt x="1135" y="70"/>
                </a:lnTo>
                <a:lnTo>
                  <a:pt x="1146" y="76"/>
                </a:lnTo>
                <a:lnTo>
                  <a:pt x="1157" y="80"/>
                </a:lnTo>
                <a:lnTo>
                  <a:pt x="1169" y="85"/>
                </a:lnTo>
                <a:lnTo>
                  <a:pt x="1180" y="91"/>
                </a:lnTo>
                <a:lnTo>
                  <a:pt x="1191" y="95"/>
                </a:lnTo>
                <a:lnTo>
                  <a:pt x="1202" y="100"/>
                </a:lnTo>
                <a:lnTo>
                  <a:pt x="1213" y="106"/>
                </a:lnTo>
                <a:lnTo>
                  <a:pt x="1224" y="112"/>
                </a:lnTo>
                <a:lnTo>
                  <a:pt x="1235" y="118"/>
                </a:lnTo>
                <a:lnTo>
                  <a:pt x="1246" y="123"/>
                </a:lnTo>
                <a:lnTo>
                  <a:pt x="1255" y="130"/>
                </a:lnTo>
                <a:lnTo>
                  <a:pt x="1266" y="136"/>
                </a:lnTo>
                <a:lnTo>
                  <a:pt x="1277" y="143"/>
                </a:lnTo>
                <a:lnTo>
                  <a:pt x="1287" y="149"/>
                </a:lnTo>
                <a:lnTo>
                  <a:pt x="1298" y="156"/>
                </a:lnTo>
                <a:lnTo>
                  <a:pt x="1307" y="163"/>
                </a:lnTo>
                <a:lnTo>
                  <a:pt x="1317" y="170"/>
                </a:lnTo>
                <a:lnTo>
                  <a:pt x="1328" y="177"/>
                </a:lnTo>
                <a:lnTo>
                  <a:pt x="1337" y="183"/>
                </a:lnTo>
                <a:lnTo>
                  <a:pt x="1347" y="190"/>
                </a:lnTo>
                <a:lnTo>
                  <a:pt x="1356" y="199"/>
                </a:lnTo>
                <a:lnTo>
                  <a:pt x="1366" y="205"/>
                </a:lnTo>
                <a:lnTo>
                  <a:pt x="1376" y="214"/>
                </a:lnTo>
                <a:lnTo>
                  <a:pt x="1385" y="222"/>
                </a:lnTo>
                <a:lnTo>
                  <a:pt x="1393" y="229"/>
                </a:lnTo>
                <a:lnTo>
                  <a:pt x="1403" y="237"/>
                </a:lnTo>
                <a:lnTo>
                  <a:pt x="1412" y="245"/>
                </a:lnTo>
                <a:lnTo>
                  <a:pt x="1421" y="253"/>
                </a:lnTo>
                <a:lnTo>
                  <a:pt x="1430" y="263"/>
                </a:lnTo>
                <a:lnTo>
                  <a:pt x="1438" y="271"/>
                </a:lnTo>
                <a:lnTo>
                  <a:pt x="1447" y="279"/>
                </a:lnTo>
                <a:lnTo>
                  <a:pt x="1455" y="289"/>
                </a:lnTo>
                <a:lnTo>
                  <a:pt x="1463" y="297"/>
                </a:lnTo>
                <a:lnTo>
                  <a:pt x="1471" y="306"/>
                </a:lnTo>
                <a:lnTo>
                  <a:pt x="1479" y="316"/>
                </a:lnTo>
                <a:lnTo>
                  <a:pt x="1488" y="324"/>
                </a:lnTo>
                <a:lnTo>
                  <a:pt x="1494" y="334"/>
                </a:lnTo>
                <a:lnTo>
                  <a:pt x="1489" y="338"/>
                </a:lnTo>
                <a:lnTo>
                  <a:pt x="1482" y="330"/>
                </a:lnTo>
                <a:lnTo>
                  <a:pt x="1474" y="320"/>
                </a:lnTo>
                <a:lnTo>
                  <a:pt x="1466" y="311"/>
                </a:lnTo>
                <a:lnTo>
                  <a:pt x="1458" y="302"/>
                </a:lnTo>
                <a:lnTo>
                  <a:pt x="1449" y="293"/>
                </a:lnTo>
                <a:lnTo>
                  <a:pt x="1441" y="285"/>
                </a:lnTo>
                <a:lnTo>
                  <a:pt x="1433" y="275"/>
                </a:lnTo>
                <a:lnTo>
                  <a:pt x="1425" y="267"/>
                </a:lnTo>
                <a:lnTo>
                  <a:pt x="1417" y="259"/>
                </a:lnTo>
                <a:lnTo>
                  <a:pt x="1407" y="250"/>
                </a:lnTo>
                <a:lnTo>
                  <a:pt x="1399" y="242"/>
                </a:lnTo>
                <a:lnTo>
                  <a:pt x="1389" y="234"/>
                </a:lnTo>
                <a:lnTo>
                  <a:pt x="1381" y="226"/>
                </a:lnTo>
                <a:lnTo>
                  <a:pt x="1371" y="219"/>
                </a:lnTo>
                <a:lnTo>
                  <a:pt x="1362" y="211"/>
                </a:lnTo>
                <a:lnTo>
                  <a:pt x="1352" y="204"/>
                </a:lnTo>
                <a:lnTo>
                  <a:pt x="1343" y="196"/>
                </a:lnTo>
                <a:lnTo>
                  <a:pt x="1333" y="189"/>
                </a:lnTo>
                <a:lnTo>
                  <a:pt x="1324" y="182"/>
                </a:lnTo>
                <a:lnTo>
                  <a:pt x="1314" y="175"/>
                </a:lnTo>
                <a:lnTo>
                  <a:pt x="1303" y="168"/>
                </a:lnTo>
                <a:lnTo>
                  <a:pt x="1293" y="162"/>
                </a:lnTo>
                <a:lnTo>
                  <a:pt x="1284" y="155"/>
                </a:lnTo>
                <a:lnTo>
                  <a:pt x="1273" y="148"/>
                </a:lnTo>
                <a:lnTo>
                  <a:pt x="1262" y="143"/>
                </a:lnTo>
                <a:lnTo>
                  <a:pt x="1252" y="136"/>
                </a:lnTo>
                <a:lnTo>
                  <a:pt x="1242" y="130"/>
                </a:lnTo>
                <a:lnTo>
                  <a:pt x="1231" y="123"/>
                </a:lnTo>
                <a:lnTo>
                  <a:pt x="1221" y="118"/>
                </a:lnTo>
                <a:lnTo>
                  <a:pt x="1210" y="112"/>
                </a:lnTo>
                <a:lnTo>
                  <a:pt x="1199" y="107"/>
                </a:lnTo>
                <a:lnTo>
                  <a:pt x="1188" y="102"/>
                </a:lnTo>
                <a:lnTo>
                  <a:pt x="1177" y="96"/>
                </a:lnTo>
                <a:lnTo>
                  <a:pt x="1166" y="91"/>
                </a:lnTo>
                <a:lnTo>
                  <a:pt x="1154" y="87"/>
                </a:lnTo>
                <a:lnTo>
                  <a:pt x="1143" y="81"/>
                </a:lnTo>
                <a:lnTo>
                  <a:pt x="1132" y="77"/>
                </a:lnTo>
                <a:lnTo>
                  <a:pt x="1121" y="73"/>
                </a:lnTo>
                <a:lnTo>
                  <a:pt x="1109" y="67"/>
                </a:lnTo>
                <a:lnTo>
                  <a:pt x="1098" y="63"/>
                </a:lnTo>
                <a:lnTo>
                  <a:pt x="1087" y="59"/>
                </a:lnTo>
                <a:lnTo>
                  <a:pt x="1075" y="55"/>
                </a:lnTo>
                <a:lnTo>
                  <a:pt x="1064" y="52"/>
                </a:lnTo>
                <a:lnTo>
                  <a:pt x="1052" y="48"/>
                </a:lnTo>
                <a:lnTo>
                  <a:pt x="1039" y="44"/>
                </a:lnTo>
                <a:lnTo>
                  <a:pt x="1028" y="41"/>
                </a:lnTo>
                <a:lnTo>
                  <a:pt x="1016" y="39"/>
                </a:lnTo>
                <a:lnTo>
                  <a:pt x="1004" y="36"/>
                </a:lnTo>
                <a:lnTo>
                  <a:pt x="993" y="32"/>
                </a:lnTo>
                <a:lnTo>
                  <a:pt x="980" y="29"/>
                </a:lnTo>
                <a:lnTo>
                  <a:pt x="968" y="28"/>
                </a:lnTo>
                <a:lnTo>
                  <a:pt x="956" y="25"/>
                </a:lnTo>
                <a:lnTo>
                  <a:pt x="945" y="22"/>
                </a:lnTo>
                <a:lnTo>
                  <a:pt x="933" y="21"/>
                </a:lnTo>
                <a:lnTo>
                  <a:pt x="920" y="18"/>
                </a:lnTo>
                <a:lnTo>
                  <a:pt x="908" y="17"/>
                </a:lnTo>
                <a:lnTo>
                  <a:pt x="896" y="15"/>
                </a:lnTo>
                <a:lnTo>
                  <a:pt x="883" y="14"/>
                </a:lnTo>
                <a:lnTo>
                  <a:pt x="871" y="13"/>
                </a:lnTo>
                <a:lnTo>
                  <a:pt x="859" y="11"/>
                </a:lnTo>
                <a:lnTo>
                  <a:pt x="847" y="10"/>
                </a:lnTo>
                <a:lnTo>
                  <a:pt x="834" y="10"/>
                </a:lnTo>
                <a:lnTo>
                  <a:pt x="822" y="9"/>
                </a:lnTo>
                <a:lnTo>
                  <a:pt x="810" y="9"/>
                </a:lnTo>
                <a:lnTo>
                  <a:pt x="797" y="7"/>
                </a:lnTo>
                <a:lnTo>
                  <a:pt x="785" y="7"/>
                </a:lnTo>
                <a:lnTo>
                  <a:pt x="773" y="7"/>
                </a:lnTo>
                <a:lnTo>
                  <a:pt x="760" y="7"/>
                </a:lnTo>
                <a:lnTo>
                  <a:pt x="748" y="9"/>
                </a:lnTo>
                <a:lnTo>
                  <a:pt x="736" y="9"/>
                </a:lnTo>
                <a:lnTo>
                  <a:pt x="724" y="10"/>
                </a:lnTo>
                <a:lnTo>
                  <a:pt x="711" y="10"/>
                </a:lnTo>
                <a:lnTo>
                  <a:pt x="698" y="11"/>
                </a:lnTo>
                <a:lnTo>
                  <a:pt x="685" y="13"/>
                </a:lnTo>
                <a:lnTo>
                  <a:pt x="673" y="14"/>
                </a:lnTo>
                <a:lnTo>
                  <a:pt x="661" y="15"/>
                </a:lnTo>
                <a:lnTo>
                  <a:pt x="648" y="17"/>
                </a:lnTo>
                <a:lnTo>
                  <a:pt x="636" y="20"/>
                </a:lnTo>
                <a:lnTo>
                  <a:pt x="624" y="21"/>
                </a:lnTo>
                <a:lnTo>
                  <a:pt x="611" y="24"/>
                </a:lnTo>
                <a:lnTo>
                  <a:pt x="599" y="26"/>
                </a:lnTo>
                <a:lnTo>
                  <a:pt x="587" y="29"/>
                </a:lnTo>
                <a:lnTo>
                  <a:pt x="575" y="32"/>
                </a:lnTo>
                <a:lnTo>
                  <a:pt x="562" y="35"/>
                </a:lnTo>
                <a:lnTo>
                  <a:pt x="550" y="37"/>
                </a:lnTo>
                <a:lnTo>
                  <a:pt x="538" y="40"/>
                </a:lnTo>
                <a:lnTo>
                  <a:pt x="527" y="44"/>
                </a:lnTo>
                <a:lnTo>
                  <a:pt x="514" y="48"/>
                </a:lnTo>
                <a:lnTo>
                  <a:pt x="502" y="52"/>
                </a:lnTo>
                <a:lnTo>
                  <a:pt x="490" y="55"/>
                </a:lnTo>
                <a:lnTo>
                  <a:pt x="477" y="61"/>
                </a:lnTo>
                <a:lnTo>
                  <a:pt x="467" y="65"/>
                </a:lnTo>
                <a:lnTo>
                  <a:pt x="454" y="69"/>
                </a:lnTo>
                <a:lnTo>
                  <a:pt x="442" y="74"/>
                </a:lnTo>
                <a:lnTo>
                  <a:pt x="430" y="78"/>
                </a:lnTo>
                <a:lnTo>
                  <a:pt x="419" y="84"/>
                </a:lnTo>
                <a:lnTo>
                  <a:pt x="406" y="89"/>
                </a:lnTo>
                <a:lnTo>
                  <a:pt x="395" y="95"/>
                </a:lnTo>
                <a:lnTo>
                  <a:pt x="383" y="100"/>
                </a:lnTo>
                <a:lnTo>
                  <a:pt x="372" y="107"/>
                </a:lnTo>
                <a:lnTo>
                  <a:pt x="360" y="112"/>
                </a:lnTo>
                <a:lnTo>
                  <a:pt x="349" y="119"/>
                </a:lnTo>
                <a:lnTo>
                  <a:pt x="338" y="126"/>
                </a:lnTo>
                <a:lnTo>
                  <a:pt x="326" y="132"/>
                </a:lnTo>
                <a:lnTo>
                  <a:pt x="315" y="140"/>
                </a:lnTo>
                <a:lnTo>
                  <a:pt x="304" y="147"/>
                </a:lnTo>
                <a:lnTo>
                  <a:pt x="293" y="153"/>
                </a:lnTo>
                <a:lnTo>
                  <a:pt x="282" y="162"/>
                </a:lnTo>
                <a:lnTo>
                  <a:pt x="271" y="168"/>
                </a:lnTo>
                <a:lnTo>
                  <a:pt x="260" y="177"/>
                </a:lnTo>
                <a:lnTo>
                  <a:pt x="249" y="185"/>
                </a:lnTo>
                <a:lnTo>
                  <a:pt x="238" y="193"/>
                </a:lnTo>
                <a:lnTo>
                  <a:pt x="227" y="201"/>
                </a:lnTo>
                <a:lnTo>
                  <a:pt x="216" y="211"/>
                </a:lnTo>
                <a:lnTo>
                  <a:pt x="207" y="219"/>
                </a:lnTo>
                <a:lnTo>
                  <a:pt x="196" y="229"/>
                </a:lnTo>
                <a:lnTo>
                  <a:pt x="185" y="238"/>
                </a:lnTo>
                <a:lnTo>
                  <a:pt x="175" y="246"/>
                </a:lnTo>
                <a:lnTo>
                  <a:pt x="164" y="257"/>
                </a:lnTo>
                <a:lnTo>
                  <a:pt x="155" y="267"/>
                </a:lnTo>
                <a:lnTo>
                  <a:pt x="145" y="276"/>
                </a:lnTo>
                <a:lnTo>
                  <a:pt x="136" y="287"/>
                </a:lnTo>
                <a:lnTo>
                  <a:pt x="125" y="298"/>
                </a:lnTo>
                <a:lnTo>
                  <a:pt x="115" y="308"/>
                </a:lnTo>
                <a:lnTo>
                  <a:pt x="106" y="320"/>
                </a:lnTo>
                <a:lnTo>
                  <a:pt x="96" y="331"/>
                </a:lnTo>
                <a:lnTo>
                  <a:pt x="88" y="342"/>
                </a:lnTo>
                <a:lnTo>
                  <a:pt x="78" y="354"/>
                </a:lnTo>
                <a:lnTo>
                  <a:pt x="78" y="353"/>
                </a:lnTo>
                <a:close/>
                <a:moveTo>
                  <a:pt x="73" y="350"/>
                </a:moveTo>
                <a:lnTo>
                  <a:pt x="73" y="350"/>
                </a:lnTo>
                <a:lnTo>
                  <a:pt x="73" y="349"/>
                </a:lnTo>
                <a:lnTo>
                  <a:pt x="73" y="350"/>
                </a:lnTo>
                <a:close/>
                <a:moveTo>
                  <a:pt x="9" y="621"/>
                </a:moveTo>
                <a:lnTo>
                  <a:pt x="2" y="621"/>
                </a:lnTo>
                <a:lnTo>
                  <a:pt x="2" y="610"/>
                </a:lnTo>
                <a:lnTo>
                  <a:pt x="2" y="599"/>
                </a:lnTo>
                <a:lnTo>
                  <a:pt x="3" y="588"/>
                </a:lnTo>
                <a:lnTo>
                  <a:pt x="3" y="577"/>
                </a:lnTo>
                <a:lnTo>
                  <a:pt x="5" y="567"/>
                </a:lnTo>
                <a:lnTo>
                  <a:pt x="6" y="556"/>
                </a:lnTo>
                <a:lnTo>
                  <a:pt x="6" y="547"/>
                </a:lnTo>
                <a:lnTo>
                  <a:pt x="7" y="537"/>
                </a:lnTo>
                <a:lnTo>
                  <a:pt x="9" y="528"/>
                </a:lnTo>
                <a:lnTo>
                  <a:pt x="11" y="518"/>
                </a:lnTo>
                <a:lnTo>
                  <a:pt x="13" y="510"/>
                </a:lnTo>
                <a:lnTo>
                  <a:pt x="14" y="500"/>
                </a:lnTo>
                <a:lnTo>
                  <a:pt x="17" y="492"/>
                </a:lnTo>
                <a:lnTo>
                  <a:pt x="18" y="483"/>
                </a:lnTo>
                <a:lnTo>
                  <a:pt x="21" y="474"/>
                </a:lnTo>
                <a:lnTo>
                  <a:pt x="24" y="466"/>
                </a:lnTo>
                <a:lnTo>
                  <a:pt x="25" y="458"/>
                </a:lnTo>
                <a:lnTo>
                  <a:pt x="28" y="450"/>
                </a:lnTo>
                <a:lnTo>
                  <a:pt x="31" y="442"/>
                </a:lnTo>
                <a:lnTo>
                  <a:pt x="33" y="435"/>
                </a:lnTo>
                <a:lnTo>
                  <a:pt x="36" y="427"/>
                </a:lnTo>
                <a:lnTo>
                  <a:pt x="39" y="420"/>
                </a:lnTo>
                <a:lnTo>
                  <a:pt x="43" y="412"/>
                </a:lnTo>
                <a:lnTo>
                  <a:pt x="46" y="405"/>
                </a:lnTo>
                <a:lnTo>
                  <a:pt x="52" y="390"/>
                </a:lnTo>
                <a:lnTo>
                  <a:pt x="58" y="376"/>
                </a:lnTo>
                <a:lnTo>
                  <a:pt x="65" y="362"/>
                </a:lnTo>
                <a:lnTo>
                  <a:pt x="73" y="350"/>
                </a:lnTo>
                <a:lnTo>
                  <a:pt x="78" y="353"/>
                </a:lnTo>
                <a:lnTo>
                  <a:pt x="72" y="367"/>
                </a:lnTo>
                <a:lnTo>
                  <a:pt x="65" y="380"/>
                </a:lnTo>
                <a:lnTo>
                  <a:pt x="58" y="394"/>
                </a:lnTo>
                <a:lnTo>
                  <a:pt x="51" y="408"/>
                </a:lnTo>
                <a:lnTo>
                  <a:pt x="48" y="414"/>
                </a:lnTo>
                <a:lnTo>
                  <a:pt x="46" y="421"/>
                </a:lnTo>
                <a:lnTo>
                  <a:pt x="43" y="429"/>
                </a:lnTo>
                <a:lnTo>
                  <a:pt x="40" y="436"/>
                </a:lnTo>
                <a:lnTo>
                  <a:pt x="37" y="444"/>
                </a:lnTo>
                <a:lnTo>
                  <a:pt x="35" y="453"/>
                </a:lnTo>
                <a:lnTo>
                  <a:pt x="32" y="459"/>
                </a:lnTo>
                <a:lnTo>
                  <a:pt x="29" y="468"/>
                </a:lnTo>
                <a:lnTo>
                  <a:pt x="28" y="476"/>
                </a:lnTo>
                <a:lnTo>
                  <a:pt x="25" y="485"/>
                </a:lnTo>
                <a:lnTo>
                  <a:pt x="24" y="494"/>
                </a:lnTo>
                <a:lnTo>
                  <a:pt x="21" y="502"/>
                </a:lnTo>
                <a:lnTo>
                  <a:pt x="20" y="511"/>
                </a:lnTo>
                <a:lnTo>
                  <a:pt x="18" y="520"/>
                </a:lnTo>
                <a:lnTo>
                  <a:pt x="16" y="529"/>
                </a:lnTo>
                <a:lnTo>
                  <a:pt x="14" y="539"/>
                </a:lnTo>
                <a:lnTo>
                  <a:pt x="13" y="548"/>
                </a:lnTo>
                <a:lnTo>
                  <a:pt x="13" y="558"/>
                </a:lnTo>
                <a:lnTo>
                  <a:pt x="11" y="567"/>
                </a:lnTo>
                <a:lnTo>
                  <a:pt x="10" y="578"/>
                </a:lnTo>
                <a:lnTo>
                  <a:pt x="10" y="588"/>
                </a:lnTo>
                <a:lnTo>
                  <a:pt x="9" y="599"/>
                </a:lnTo>
                <a:lnTo>
                  <a:pt x="9" y="610"/>
                </a:lnTo>
                <a:lnTo>
                  <a:pt x="9" y="621"/>
                </a:lnTo>
                <a:close/>
                <a:moveTo>
                  <a:pt x="9" y="621"/>
                </a:moveTo>
                <a:lnTo>
                  <a:pt x="9" y="621"/>
                </a:lnTo>
                <a:close/>
                <a:moveTo>
                  <a:pt x="160" y="808"/>
                </a:moveTo>
                <a:lnTo>
                  <a:pt x="160" y="813"/>
                </a:lnTo>
                <a:lnTo>
                  <a:pt x="159" y="813"/>
                </a:lnTo>
                <a:lnTo>
                  <a:pt x="148" y="809"/>
                </a:lnTo>
                <a:lnTo>
                  <a:pt x="139" y="805"/>
                </a:lnTo>
                <a:lnTo>
                  <a:pt x="130" y="801"/>
                </a:lnTo>
                <a:lnTo>
                  <a:pt x="121" y="797"/>
                </a:lnTo>
                <a:lnTo>
                  <a:pt x="113" y="791"/>
                </a:lnTo>
                <a:lnTo>
                  <a:pt x="104" y="787"/>
                </a:lnTo>
                <a:lnTo>
                  <a:pt x="96" y="782"/>
                </a:lnTo>
                <a:lnTo>
                  <a:pt x="89" y="778"/>
                </a:lnTo>
                <a:lnTo>
                  <a:pt x="81" y="772"/>
                </a:lnTo>
                <a:lnTo>
                  <a:pt x="74" y="767"/>
                </a:lnTo>
                <a:lnTo>
                  <a:pt x="67" y="761"/>
                </a:lnTo>
                <a:lnTo>
                  <a:pt x="62" y="756"/>
                </a:lnTo>
                <a:lnTo>
                  <a:pt x="55" y="750"/>
                </a:lnTo>
                <a:lnTo>
                  <a:pt x="50" y="745"/>
                </a:lnTo>
                <a:lnTo>
                  <a:pt x="44" y="739"/>
                </a:lnTo>
                <a:lnTo>
                  <a:pt x="39" y="733"/>
                </a:lnTo>
                <a:lnTo>
                  <a:pt x="35" y="727"/>
                </a:lnTo>
                <a:lnTo>
                  <a:pt x="29" y="720"/>
                </a:lnTo>
                <a:lnTo>
                  <a:pt x="25" y="715"/>
                </a:lnTo>
                <a:lnTo>
                  <a:pt x="22" y="708"/>
                </a:lnTo>
                <a:lnTo>
                  <a:pt x="18" y="701"/>
                </a:lnTo>
                <a:lnTo>
                  <a:pt x="16" y="694"/>
                </a:lnTo>
                <a:lnTo>
                  <a:pt x="13" y="688"/>
                </a:lnTo>
                <a:lnTo>
                  <a:pt x="10" y="681"/>
                </a:lnTo>
                <a:lnTo>
                  <a:pt x="7" y="674"/>
                </a:lnTo>
                <a:lnTo>
                  <a:pt x="6" y="667"/>
                </a:lnTo>
                <a:lnTo>
                  <a:pt x="5" y="659"/>
                </a:lnTo>
                <a:lnTo>
                  <a:pt x="3" y="652"/>
                </a:lnTo>
                <a:lnTo>
                  <a:pt x="2" y="644"/>
                </a:lnTo>
                <a:lnTo>
                  <a:pt x="2" y="637"/>
                </a:lnTo>
                <a:lnTo>
                  <a:pt x="0" y="629"/>
                </a:lnTo>
                <a:lnTo>
                  <a:pt x="2" y="621"/>
                </a:lnTo>
                <a:lnTo>
                  <a:pt x="9" y="621"/>
                </a:lnTo>
                <a:lnTo>
                  <a:pt x="7" y="629"/>
                </a:lnTo>
                <a:lnTo>
                  <a:pt x="9" y="636"/>
                </a:lnTo>
                <a:lnTo>
                  <a:pt x="9" y="644"/>
                </a:lnTo>
                <a:lnTo>
                  <a:pt x="10" y="651"/>
                </a:lnTo>
                <a:lnTo>
                  <a:pt x="11" y="657"/>
                </a:lnTo>
                <a:lnTo>
                  <a:pt x="13" y="664"/>
                </a:lnTo>
                <a:lnTo>
                  <a:pt x="14" y="671"/>
                </a:lnTo>
                <a:lnTo>
                  <a:pt x="17" y="678"/>
                </a:lnTo>
                <a:lnTo>
                  <a:pt x="18" y="685"/>
                </a:lnTo>
                <a:lnTo>
                  <a:pt x="21" y="692"/>
                </a:lnTo>
                <a:lnTo>
                  <a:pt x="25" y="698"/>
                </a:lnTo>
                <a:lnTo>
                  <a:pt x="28" y="704"/>
                </a:lnTo>
                <a:lnTo>
                  <a:pt x="32" y="711"/>
                </a:lnTo>
                <a:lnTo>
                  <a:pt x="36" y="716"/>
                </a:lnTo>
                <a:lnTo>
                  <a:pt x="40" y="723"/>
                </a:lnTo>
                <a:lnTo>
                  <a:pt x="44" y="728"/>
                </a:lnTo>
                <a:lnTo>
                  <a:pt x="50" y="734"/>
                </a:lnTo>
                <a:lnTo>
                  <a:pt x="55" y="739"/>
                </a:lnTo>
                <a:lnTo>
                  <a:pt x="61" y="746"/>
                </a:lnTo>
                <a:lnTo>
                  <a:pt x="66" y="750"/>
                </a:lnTo>
                <a:lnTo>
                  <a:pt x="72" y="756"/>
                </a:lnTo>
                <a:lnTo>
                  <a:pt x="78" y="761"/>
                </a:lnTo>
                <a:lnTo>
                  <a:pt x="85" y="767"/>
                </a:lnTo>
                <a:lnTo>
                  <a:pt x="92" y="772"/>
                </a:lnTo>
                <a:lnTo>
                  <a:pt x="100" y="776"/>
                </a:lnTo>
                <a:lnTo>
                  <a:pt x="107" y="782"/>
                </a:lnTo>
                <a:lnTo>
                  <a:pt x="115" y="786"/>
                </a:lnTo>
                <a:lnTo>
                  <a:pt x="125" y="790"/>
                </a:lnTo>
                <a:lnTo>
                  <a:pt x="133" y="795"/>
                </a:lnTo>
                <a:lnTo>
                  <a:pt x="143" y="800"/>
                </a:lnTo>
                <a:lnTo>
                  <a:pt x="151" y="804"/>
                </a:lnTo>
                <a:lnTo>
                  <a:pt x="160" y="808"/>
                </a:lnTo>
                <a:close/>
                <a:moveTo>
                  <a:pt x="160" y="813"/>
                </a:moveTo>
                <a:lnTo>
                  <a:pt x="159" y="813"/>
                </a:lnTo>
                <a:lnTo>
                  <a:pt x="160" y="813"/>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34" name="Freeform 120"/>
          <p:cNvSpPr>
            <a:spLocks noEditPoints="1"/>
          </p:cNvSpPr>
          <p:nvPr/>
        </p:nvSpPr>
        <p:spPr bwMode="auto">
          <a:xfrm flipV="1">
            <a:off x="2841269" y="1104896"/>
            <a:ext cx="3461462" cy="876265"/>
          </a:xfrm>
          <a:custGeom>
            <a:avLst/>
            <a:gdLst>
              <a:gd name="T0" fmla="*/ 2147483647 w 1357"/>
              <a:gd name="T1" fmla="*/ 2147483647 h 625"/>
              <a:gd name="T2" fmla="*/ 2147483647 w 1357"/>
              <a:gd name="T3" fmla="*/ 2147483647 h 625"/>
              <a:gd name="T4" fmla="*/ 2147483647 w 1357"/>
              <a:gd name="T5" fmla="*/ 2147483647 h 625"/>
              <a:gd name="T6" fmla="*/ 2147483647 w 1357"/>
              <a:gd name="T7" fmla="*/ 2147483647 h 625"/>
              <a:gd name="T8" fmla="*/ 2147483647 w 1357"/>
              <a:gd name="T9" fmla="*/ 2147483647 h 625"/>
              <a:gd name="T10" fmla="*/ 2147483647 w 1357"/>
              <a:gd name="T11" fmla="*/ 2147483647 h 625"/>
              <a:gd name="T12" fmla="*/ 2147483647 w 1357"/>
              <a:gd name="T13" fmla="*/ 2147483647 h 625"/>
              <a:gd name="T14" fmla="*/ 2147483647 w 1357"/>
              <a:gd name="T15" fmla="*/ 2147483647 h 625"/>
              <a:gd name="T16" fmla="*/ 2147483647 w 1357"/>
              <a:gd name="T17" fmla="*/ 2147483647 h 625"/>
              <a:gd name="T18" fmla="*/ 2147483647 w 1357"/>
              <a:gd name="T19" fmla="*/ 2147483647 h 625"/>
              <a:gd name="T20" fmla="*/ 2147483647 w 1357"/>
              <a:gd name="T21" fmla="*/ 2147483647 h 625"/>
              <a:gd name="T22" fmla="*/ 2147483647 w 1357"/>
              <a:gd name="T23" fmla="*/ 2147483647 h 625"/>
              <a:gd name="T24" fmla="*/ 2147483647 w 1357"/>
              <a:gd name="T25" fmla="*/ 2147483647 h 625"/>
              <a:gd name="T26" fmla="*/ 2147483647 w 1357"/>
              <a:gd name="T27" fmla="*/ 2147483647 h 625"/>
              <a:gd name="T28" fmla="*/ 2147483647 w 1357"/>
              <a:gd name="T29" fmla="*/ 2147483647 h 625"/>
              <a:gd name="T30" fmla="*/ 2147483647 w 1357"/>
              <a:gd name="T31" fmla="*/ 2147483647 h 625"/>
              <a:gd name="T32" fmla="*/ 2147483647 w 1357"/>
              <a:gd name="T33" fmla="*/ 2147483647 h 625"/>
              <a:gd name="T34" fmla="*/ 2147483647 w 1357"/>
              <a:gd name="T35" fmla="*/ 2147483647 h 625"/>
              <a:gd name="T36" fmla="*/ 2147483647 w 1357"/>
              <a:gd name="T37" fmla="*/ 2147483647 h 625"/>
              <a:gd name="T38" fmla="*/ 2147483647 w 1357"/>
              <a:gd name="T39" fmla="*/ 2147483647 h 625"/>
              <a:gd name="T40" fmla="*/ 2147483647 w 1357"/>
              <a:gd name="T41" fmla="*/ 2147483647 h 625"/>
              <a:gd name="T42" fmla="*/ 2147483647 w 1357"/>
              <a:gd name="T43" fmla="*/ 2147483647 h 625"/>
              <a:gd name="T44" fmla="*/ 2147483647 w 1357"/>
              <a:gd name="T45" fmla="*/ 2147483647 h 625"/>
              <a:gd name="T46" fmla="*/ 2147483647 w 1357"/>
              <a:gd name="T47" fmla="*/ 2147483647 h 625"/>
              <a:gd name="T48" fmla="*/ 2147483647 w 1357"/>
              <a:gd name="T49" fmla="*/ 2147483647 h 625"/>
              <a:gd name="T50" fmla="*/ 2147483647 w 1357"/>
              <a:gd name="T51" fmla="*/ 2147483647 h 625"/>
              <a:gd name="T52" fmla="*/ 2147483647 w 1357"/>
              <a:gd name="T53" fmla="*/ 2147483647 h 625"/>
              <a:gd name="T54" fmla="*/ 2147483647 w 1357"/>
              <a:gd name="T55" fmla="*/ 2147483647 h 625"/>
              <a:gd name="T56" fmla="*/ 2147483647 w 1357"/>
              <a:gd name="T57" fmla="*/ 2147483647 h 625"/>
              <a:gd name="T58" fmla="*/ 2147483647 w 1357"/>
              <a:gd name="T59" fmla="*/ 2147483647 h 625"/>
              <a:gd name="T60" fmla="*/ 2147483647 w 1357"/>
              <a:gd name="T61" fmla="*/ 2147483647 h 625"/>
              <a:gd name="T62" fmla="*/ 2147483647 w 1357"/>
              <a:gd name="T63" fmla="*/ 2147483647 h 625"/>
              <a:gd name="T64" fmla="*/ 2147483647 w 1357"/>
              <a:gd name="T65" fmla="*/ 2147483647 h 625"/>
              <a:gd name="T66" fmla="*/ 2147483647 w 1357"/>
              <a:gd name="T67" fmla="*/ 2147483647 h 625"/>
              <a:gd name="T68" fmla="*/ 2147483647 w 1357"/>
              <a:gd name="T69" fmla="*/ 2147483647 h 625"/>
              <a:gd name="T70" fmla="*/ 2147483647 w 1357"/>
              <a:gd name="T71" fmla="*/ 2147483647 h 625"/>
              <a:gd name="T72" fmla="*/ 2147483647 w 1357"/>
              <a:gd name="T73" fmla="*/ 2147483647 h 625"/>
              <a:gd name="T74" fmla="*/ 2147483647 w 1357"/>
              <a:gd name="T75" fmla="*/ 2147483647 h 625"/>
              <a:gd name="T76" fmla="*/ 2147483647 w 1357"/>
              <a:gd name="T77" fmla="*/ 2147483647 h 625"/>
              <a:gd name="T78" fmla="*/ 2147483647 w 1357"/>
              <a:gd name="T79" fmla="*/ 2147483647 h 625"/>
              <a:gd name="T80" fmla="*/ 2147483647 w 1357"/>
              <a:gd name="T81" fmla="*/ 2147483647 h 625"/>
              <a:gd name="T82" fmla="*/ 2147483647 w 1357"/>
              <a:gd name="T83" fmla="*/ 2147483647 h 625"/>
              <a:gd name="T84" fmla="*/ 2147483647 w 1357"/>
              <a:gd name="T85" fmla="*/ 2147483647 h 625"/>
              <a:gd name="T86" fmla="*/ 2147483647 w 1357"/>
              <a:gd name="T87" fmla="*/ 2147483647 h 625"/>
              <a:gd name="T88" fmla="*/ 2147483647 w 1357"/>
              <a:gd name="T89" fmla="*/ 2147483647 h 625"/>
              <a:gd name="T90" fmla="*/ 2147483647 w 1357"/>
              <a:gd name="T91" fmla="*/ 2147483647 h 625"/>
              <a:gd name="T92" fmla="*/ 2147483647 w 1357"/>
              <a:gd name="T93" fmla="*/ 2147483647 h 625"/>
              <a:gd name="T94" fmla="*/ 2147483647 w 1357"/>
              <a:gd name="T95" fmla="*/ 2147483647 h 625"/>
              <a:gd name="T96" fmla="*/ 2147483647 w 1357"/>
              <a:gd name="T97" fmla="*/ 2147483647 h 625"/>
              <a:gd name="T98" fmla="*/ 2147483647 w 1357"/>
              <a:gd name="T99" fmla="*/ 2147483647 h 625"/>
              <a:gd name="T100" fmla="*/ 2147483647 w 1357"/>
              <a:gd name="T101" fmla="*/ 2147483647 h 625"/>
              <a:gd name="T102" fmla="*/ 2147483647 w 1357"/>
              <a:gd name="T103" fmla="*/ 2147483647 h 625"/>
              <a:gd name="T104" fmla="*/ 0 w 1357"/>
              <a:gd name="T105" fmla="*/ 2147483647 h 625"/>
              <a:gd name="T106" fmla="*/ 2147483647 w 1357"/>
              <a:gd name="T107" fmla="*/ 2147483647 h 625"/>
              <a:gd name="T108" fmla="*/ 2147483647 w 1357"/>
              <a:gd name="T109" fmla="*/ 2147483647 h 625"/>
              <a:gd name="T110" fmla="*/ 2147483647 w 1357"/>
              <a:gd name="T111" fmla="*/ 2147483647 h 625"/>
              <a:gd name="T112" fmla="*/ 2147483647 w 1357"/>
              <a:gd name="T113" fmla="*/ 2147483647 h 625"/>
              <a:gd name="T114" fmla="*/ 2147483647 w 1357"/>
              <a:gd name="T115" fmla="*/ 2147483647 h 625"/>
              <a:gd name="T116" fmla="*/ 2147483647 w 1357"/>
              <a:gd name="T117" fmla="*/ 2147483647 h 625"/>
              <a:gd name="T118" fmla="*/ 2147483647 w 1357"/>
              <a:gd name="T119" fmla="*/ 2147483647 h 625"/>
              <a:gd name="T120" fmla="*/ 2147483647 w 1357"/>
              <a:gd name="T121" fmla="*/ 2147483647 h 6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
              <a:gd name="T184" fmla="*/ 0 h 625"/>
              <a:gd name="T185" fmla="*/ 1357 w 1357"/>
              <a:gd name="T186" fmla="*/ 625 h 6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 h="625">
                <a:moveTo>
                  <a:pt x="1160" y="7"/>
                </a:moveTo>
                <a:lnTo>
                  <a:pt x="1160" y="14"/>
                </a:lnTo>
                <a:lnTo>
                  <a:pt x="137" y="7"/>
                </a:lnTo>
                <a:lnTo>
                  <a:pt x="137" y="0"/>
                </a:lnTo>
                <a:lnTo>
                  <a:pt x="1160" y="7"/>
                </a:lnTo>
                <a:close/>
                <a:moveTo>
                  <a:pt x="1160" y="7"/>
                </a:moveTo>
                <a:lnTo>
                  <a:pt x="1160" y="7"/>
                </a:lnTo>
                <a:close/>
                <a:moveTo>
                  <a:pt x="1354" y="114"/>
                </a:moveTo>
                <a:lnTo>
                  <a:pt x="1348" y="115"/>
                </a:lnTo>
                <a:lnTo>
                  <a:pt x="1349" y="115"/>
                </a:lnTo>
                <a:lnTo>
                  <a:pt x="1346" y="110"/>
                </a:lnTo>
                <a:lnTo>
                  <a:pt x="1343" y="104"/>
                </a:lnTo>
                <a:lnTo>
                  <a:pt x="1341" y="100"/>
                </a:lnTo>
                <a:lnTo>
                  <a:pt x="1338" y="95"/>
                </a:lnTo>
                <a:lnTo>
                  <a:pt x="1334" y="89"/>
                </a:lnTo>
                <a:lnTo>
                  <a:pt x="1331" y="85"/>
                </a:lnTo>
                <a:lnTo>
                  <a:pt x="1327" y="80"/>
                </a:lnTo>
                <a:lnTo>
                  <a:pt x="1323" y="76"/>
                </a:lnTo>
                <a:lnTo>
                  <a:pt x="1319" y="72"/>
                </a:lnTo>
                <a:lnTo>
                  <a:pt x="1315" y="68"/>
                </a:lnTo>
                <a:lnTo>
                  <a:pt x="1309" y="63"/>
                </a:lnTo>
                <a:lnTo>
                  <a:pt x="1305" y="59"/>
                </a:lnTo>
                <a:lnTo>
                  <a:pt x="1300" y="55"/>
                </a:lnTo>
                <a:lnTo>
                  <a:pt x="1294" y="52"/>
                </a:lnTo>
                <a:lnTo>
                  <a:pt x="1289" y="48"/>
                </a:lnTo>
                <a:lnTo>
                  <a:pt x="1283" y="46"/>
                </a:lnTo>
                <a:lnTo>
                  <a:pt x="1277" y="42"/>
                </a:lnTo>
                <a:lnTo>
                  <a:pt x="1271" y="39"/>
                </a:lnTo>
                <a:lnTo>
                  <a:pt x="1264" y="36"/>
                </a:lnTo>
                <a:lnTo>
                  <a:pt x="1257" y="33"/>
                </a:lnTo>
                <a:lnTo>
                  <a:pt x="1251" y="31"/>
                </a:lnTo>
                <a:lnTo>
                  <a:pt x="1244" y="29"/>
                </a:lnTo>
                <a:lnTo>
                  <a:pt x="1237" y="26"/>
                </a:lnTo>
                <a:lnTo>
                  <a:pt x="1229" y="25"/>
                </a:lnTo>
                <a:lnTo>
                  <a:pt x="1220" y="22"/>
                </a:lnTo>
                <a:lnTo>
                  <a:pt x="1214" y="21"/>
                </a:lnTo>
                <a:lnTo>
                  <a:pt x="1204" y="20"/>
                </a:lnTo>
                <a:lnTo>
                  <a:pt x="1196" y="18"/>
                </a:lnTo>
                <a:lnTo>
                  <a:pt x="1188" y="17"/>
                </a:lnTo>
                <a:lnTo>
                  <a:pt x="1178" y="16"/>
                </a:lnTo>
                <a:lnTo>
                  <a:pt x="1170" y="14"/>
                </a:lnTo>
                <a:lnTo>
                  <a:pt x="1160" y="14"/>
                </a:lnTo>
                <a:lnTo>
                  <a:pt x="1160" y="7"/>
                </a:lnTo>
                <a:lnTo>
                  <a:pt x="1170" y="7"/>
                </a:lnTo>
                <a:lnTo>
                  <a:pt x="1179" y="9"/>
                </a:lnTo>
                <a:lnTo>
                  <a:pt x="1188" y="10"/>
                </a:lnTo>
                <a:lnTo>
                  <a:pt x="1197" y="11"/>
                </a:lnTo>
                <a:lnTo>
                  <a:pt x="1205" y="13"/>
                </a:lnTo>
                <a:lnTo>
                  <a:pt x="1215" y="14"/>
                </a:lnTo>
                <a:lnTo>
                  <a:pt x="1223" y="16"/>
                </a:lnTo>
                <a:lnTo>
                  <a:pt x="1230" y="18"/>
                </a:lnTo>
                <a:lnTo>
                  <a:pt x="1238" y="20"/>
                </a:lnTo>
                <a:lnTo>
                  <a:pt x="1246" y="22"/>
                </a:lnTo>
                <a:lnTo>
                  <a:pt x="1253" y="25"/>
                </a:lnTo>
                <a:lnTo>
                  <a:pt x="1260" y="28"/>
                </a:lnTo>
                <a:lnTo>
                  <a:pt x="1267" y="31"/>
                </a:lnTo>
                <a:lnTo>
                  <a:pt x="1274" y="33"/>
                </a:lnTo>
                <a:lnTo>
                  <a:pt x="1281" y="36"/>
                </a:lnTo>
                <a:lnTo>
                  <a:pt x="1286" y="39"/>
                </a:lnTo>
                <a:lnTo>
                  <a:pt x="1293" y="43"/>
                </a:lnTo>
                <a:lnTo>
                  <a:pt x="1298" y="46"/>
                </a:lnTo>
                <a:lnTo>
                  <a:pt x="1304" y="50"/>
                </a:lnTo>
                <a:lnTo>
                  <a:pt x="1309" y="54"/>
                </a:lnTo>
                <a:lnTo>
                  <a:pt x="1313" y="58"/>
                </a:lnTo>
                <a:lnTo>
                  <a:pt x="1319" y="62"/>
                </a:lnTo>
                <a:lnTo>
                  <a:pt x="1323" y="66"/>
                </a:lnTo>
                <a:lnTo>
                  <a:pt x="1328" y="72"/>
                </a:lnTo>
                <a:lnTo>
                  <a:pt x="1333" y="76"/>
                </a:lnTo>
                <a:lnTo>
                  <a:pt x="1337" y="81"/>
                </a:lnTo>
                <a:lnTo>
                  <a:pt x="1339" y="85"/>
                </a:lnTo>
                <a:lnTo>
                  <a:pt x="1343" y="91"/>
                </a:lnTo>
                <a:lnTo>
                  <a:pt x="1346" y="96"/>
                </a:lnTo>
                <a:lnTo>
                  <a:pt x="1349" y="102"/>
                </a:lnTo>
                <a:lnTo>
                  <a:pt x="1352" y="107"/>
                </a:lnTo>
                <a:lnTo>
                  <a:pt x="1354" y="114"/>
                </a:lnTo>
                <a:close/>
                <a:moveTo>
                  <a:pt x="1354" y="114"/>
                </a:moveTo>
                <a:lnTo>
                  <a:pt x="1354" y="114"/>
                </a:lnTo>
                <a:close/>
                <a:moveTo>
                  <a:pt x="1285" y="369"/>
                </a:moveTo>
                <a:lnTo>
                  <a:pt x="1279" y="365"/>
                </a:lnTo>
                <a:lnTo>
                  <a:pt x="1285" y="358"/>
                </a:lnTo>
                <a:lnTo>
                  <a:pt x="1290" y="349"/>
                </a:lnTo>
                <a:lnTo>
                  <a:pt x="1294" y="341"/>
                </a:lnTo>
                <a:lnTo>
                  <a:pt x="1300" y="333"/>
                </a:lnTo>
                <a:lnTo>
                  <a:pt x="1304" y="326"/>
                </a:lnTo>
                <a:lnTo>
                  <a:pt x="1308" y="318"/>
                </a:lnTo>
                <a:lnTo>
                  <a:pt x="1312" y="310"/>
                </a:lnTo>
                <a:lnTo>
                  <a:pt x="1316" y="303"/>
                </a:lnTo>
                <a:lnTo>
                  <a:pt x="1319" y="295"/>
                </a:lnTo>
                <a:lnTo>
                  <a:pt x="1323" y="286"/>
                </a:lnTo>
                <a:lnTo>
                  <a:pt x="1326" y="278"/>
                </a:lnTo>
                <a:lnTo>
                  <a:pt x="1330" y="271"/>
                </a:lnTo>
                <a:lnTo>
                  <a:pt x="1333" y="263"/>
                </a:lnTo>
                <a:lnTo>
                  <a:pt x="1335" y="255"/>
                </a:lnTo>
                <a:lnTo>
                  <a:pt x="1337" y="248"/>
                </a:lnTo>
                <a:lnTo>
                  <a:pt x="1339" y="240"/>
                </a:lnTo>
                <a:lnTo>
                  <a:pt x="1342" y="232"/>
                </a:lnTo>
                <a:lnTo>
                  <a:pt x="1343" y="225"/>
                </a:lnTo>
                <a:lnTo>
                  <a:pt x="1345" y="217"/>
                </a:lnTo>
                <a:lnTo>
                  <a:pt x="1346" y="208"/>
                </a:lnTo>
                <a:lnTo>
                  <a:pt x="1348" y="200"/>
                </a:lnTo>
                <a:lnTo>
                  <a:pt x="1349" y="193"/>
                </a:lnTo>
                <a:lnTo>
                  <a:pt x="1350" y="185"/>
                </a:lnTo>
                <a:lnTo>
                  <a:pt x="1350" y="177"/>
                </a:lnTo>
                <a:lnTo>
                  <a:pt x="1350" y="170"/>
                </a:lnTo>
                <a:lnTo>
                  <a:pt x="1350" y="162"/>
                </a:lnTo>
                <a:lnTo>
                  <a:pt x="1352" y="154"/>
                </a:lnTo>
                <a:lnTo>
                  <a:pt x="1350" y="147"/>
                </a:lnTo>
                <a:lnTo>
                  <a:pt x="1350" y="139"/>
                </a:lnTo>
                <a:lnTo>
                  <a:pt x="1350" y="130"/>
                </a:lnTo>
                <a:lnTo>
                  <a:pt x="1349" y="122"/>
                </a:lnTo>
                <a:lnTo>
                  <a:pt x="1348" y="115"/>
                </a:lnTo>
                <a:lnTo>
                  <a:pt x="1354" y="114"/>
                </a:lnTo>
                <a:lnTo>
                  <a:pt x="1356" y="122"/>
                </a:lnTo>
                <a:lnTo>
                  <a:pt x="1357" y="130"/>
                </a:lnTo>
                <a:lnTo>
                  <a:pt x="1357" y="139"/>
                </a:lnTo>
                <a:lnTo>
                  <a:pt x="1357" y="146"/>
                </a:lnTo>
                <a:lnTo>
                  <a:pt x="1357" y="154"/>
                </a:lnTo>
                <a:lnTo>
                  <a:pt x="1357" y="162"/>
                </a:lnTo>
                <a:lnTo>
                  <a:pt x="1357" y="170"/>
                </a:lnTo>
                <a:lnTo>
                  <a:pt x="1357" y="178"/>
                </a:lnTo>
                <a:lnTo>
                  <a:pt x="1356" y="187"/>
                </a:lnTo>
                <a:lnTo>
                  <a:pt x="1356" y="193"/>
                </a:lnTo>
                <a:lnTo>
                  <a:pt x="1354" y="202"/>
                </a:lnTo>
                <a:lnTo>
                  <a:pt x="1353" y="210"/>
                </a:lnTo>
                <a:lnTo>
                  <a:pt x="1352" y="218"/>
                </a:lnTo>
                <a:lnTo>
                  <a:pt x="1350" y="226"/>
                </a:lnTo>
                <a:lnTo>
                  <a:pt x="1348" y="233"/>
                </a:lnTo>
                <a:lnTo>
                  <a:pt x="1346" y="241"/>
                </a:lnTo>
                <a:lnTo>
                  <a:pt x="1343" y="250"/>
                </a:lnTo>
                <a:lnTo>
                  <a:pt x="1341" y="258"/>
                </a:lnTo>
                <a:lnTo>
                  <a:pt x="1338" y="266"/>
                </a:lnTo>
                <a:lnTo>
                  <a:pt x="1335" y="274"/>
                </a:lnTo>
                <a:lnTo>
                  <a:pt x="1333" y="281"/>
                </a:lnTo>
                <a:lnTo>
                  <a:pt x="1330" y="289"/>
                </a:lnTo>
                <a:lnTo>
                  <a:pt x="1326" y="297"/>
                </a:lnTo>
                <a:lnTo>
                  <a:pt x="1322" y="306"/>
                </a:lnTo>
                <a:lnTo>
                  <a:pt x="1318" y="314"/>
                </a:lnTo>
                <a:lnTo>
                  <a:pt x="1313" y="321"/>
                </a:lnTo>
                <a:lnTo>
                  <a:pt x="1309" y="329"/>
                </a:lnTo>
                <a:lnTo>
                  <a:pt x="1305" y="337"/>
                </a:lnTo>
                <a:lnTo>
                  <a:pt x="1300" y="345"/>
                </a:lnTo>
                <a:lnTo>
                  <a:pt x="1296" y="354"/>
                </a:lnTo>
                <a:lnTo>
                  <a:pt x="1290" y="360"/>
                </a:lnTo>
                <a:lnTo>
                  <a:pt x="1285" y="369"/>
                </a:lnTo>
                <a:close/>
                <a:moveTo>
                  <a:pt x="1285" y="369"/>
                </a:moveTo>
                <a:lnTo>
                  <a:pt x="1285" y="369"/>
                </a:lnTo>
                <a:close/>
                <a:moveTo>
                  <a:pt x="60" y="358"/>
                </a:moveTo>
                <a:lnTo>
                  <a:pt x="67" y="354"/>
                </a:lnTo>
                <a:lnTo>
                  <a:pt x="65" y="354"/>
                </a:lnTo>
                <a:lnTo>
                  <a:pt x="74" y="362"/>
                </a:lnTo>
                <a:lnTo>
                  <a:pt x="82" y="370"/>
                </a:lnTo>
                <a:lnTo>
                  <a:pt x="90" y="380"/>
                </a:lnTo>
                <a:lnTo>
                  <a:pt x="98" y="388"/>
                </a:lnTo>
                <a:lnTo>
                  <a:pt x="106" y="396"/>
                </a:lnTo>
                <a:lnTo>
                  <a:pt x="115" y="404"/>
                </a:lnTo>
                <a:lnTo>
                  <a:pt x="124" y="411"/>
                </a:lnTo>
                <a:lnTo>
                  <a:pt x="132" y="419"/>
                </a:lnTo>
                <a:lnTo>
                  <a:pt x="141" y="427"/>
                </a:lnTo>
                <a:lnTo>
                  <a:pt x="150" y="434"/>
                </a:lnTo>
                <a:lnTo>
                  <a:pt x="158" y="441"/>
                </a:lnTo>
                <a:lnTo>
                  <a:pt x="167" y="449"/>
                </a:lnTo>
                <a:lnTo>
                  <a:pt x="176" y="456"/>
                </a:lnTo>
                <a:lnTo>
                  <a:pt x="186" y="463"/>
                </a:lnTo>
                <a:lnTo>
                  <a:pt x="194" y="470"/>
                </a:lnTo>
                <a:lnTo>
                  <a:pt x="204" y="475"/>
                </a:lnTo>
                <a:lnTo>
                  <a:pt x="213" y="482"/>
                </a:lnTo>
                <a:lnTo>
                  <a:pt x="223" y="488"/>
                </a:lnTo>
                <a:lnTo>
                  <a:pt x="231" y="495"/>
                </a:lnTo>
                <a:lnTo>
                  <a:pt x="240" y="500"/>
                </a:lnTo>
                <a:lnTo>
                  <a:pt x="250" y="505"/>
                </a:lnTo>
                <a:lnTo>
                  <a:pt x="260" y="511"/>
                </a:lnTo>
                <a:lnTo>
                  <a:pt x="269" y="516"/>
                </a:lnTo>
                <a:lnTo>
                  <a:pt x="279" y="522"/>
                </a:lnTo>
                <a:lnTo>
                  <a:pt x="290" y="527"/>
                </a:lnTo>
                <a:lnTo>
                  <a:pt x="299" y="533"/>
                </a:lnTo>
                <a:lnTo>
                  <a:pt x="309" y="537"/>
                </a:lnTo>
                <a:lnTo>
                  <a:pt x="318" y="541"/>
                </a:lnTo>
                <a:lnTo>
                  <a:pt x="328" y="547"/>
                </a:lnTo>
                <a:lnTo>
                  <a:pt x="339" y="551"/>
                </a:lnTo>
                <a:lnTo>
                  <a:pt x="348" y="555"/>
                </a:lnTo>
                <a:lnTo>
                  <a:pt x="359" y="559"/>
                </a:lnTo>
                <a:lnTo>
                  <a:pt x="369" y="563"/>
                </a:lnTo>
                <a:lnTo>
                  <a:pt x="378" y="567"/>
                </a:lnTo>
                <a:lnTo>
                  <a:pt x="389" y="570"/>
                </a:lnTo>
                <a:lnTo>
                  <a:pt x="399" y="574"/>
                </a:lnTo>
                <a:lnTo>
                  <a:pt x="410" y="577"/>
                </a:lnTo>
                <a:lnTo>
                  <a:pt x="419" y="581"/>
                </a:lnTo>
                <a:lnTo>
                  <a:pt x="430" y="583"/>
                </a:lnTo>
                <a:lnTo>
                  <a:pt x="441" y="586"/>
                </a:lnTo>
                <a:lnTo>
                  <a:pt x="451" y="589"/>
                </a:lnTo>
                <a:lnTo>
                  <a:pt x="462" y="592"/>
                </a:lnTo>
                <a:lnTo>
                  <a:pt x="471" y="594"/>
                </a:lnTo>
                <a:lnTo>
                  <a:pt x="482" y="597"/>
                </a:lnTo>
                <a:lnTo>
                  <a:pt x="493" y="600"/>
                </a:lnTo>
                <a:lnTo>
                  <a:pt x="504" y="601"/>
                </a:lnTo>
                <a:lnTo>
                  <a:pt x="514" y="604"/>
                </a:lnTo>
                <a:lnTo>
                  <a:pt x="525" y="605"/>
                </a:lnTo>
                <a:lnTo>
                  <a:pt x="536" y="607"/>
                </a:lnTo>
                <a:lnTo>
                  <a:pt x="547" y="608"/>
                </a:lnTo>
                <a:lnTo>
                  <a:pt x="556" y="609"/>
                </a:lnTo>
                <a:lnTo>
                  <a:pt x="567" y="611"/>
                </a:lnTo>
                <a:lnTo>
                  <a:pt x="578" y="612"/>
                </a:lnTo>
                <a:lnTo>
                  <a:pt x="589" y="614"/>
                </a:lnTo>
                <a:lnTo>
                  <a:pt x="599" y="615"/>
                </a:lnTo>
                <a:lnTo>
                  <a:pt x="609" y="615"/>
                </a:lnTo>
                <a:lnTo>
                  <a:pt x="620" y="616"/>
                </a:lnTo>
                <a:lnTo>
                  <a:pt x="631" y="616"/>
                </a:lnTo>
                <a:lnTo>
                  <a:pt x="642" y="616"/>
                </a:lnTo>
                <a:lnTo>
                  <a:pt x="652" y="618"/>
                </a:lnTo>
                <a:lnTo>
                  <a:pt x="663" y="618"/>
                </a:lnTo>
                <a:lnTo>
                  <a:pt x="674" y="618"/>
                </a:lnTo>
                <a:lnTo>
                  <a:pt x="685" y="618"/>
                </a:lnTo>
                <a:lnTo>
                  <a:pt x="696" y="616"/>
                </a:lnTo>
                <a:lnTo>
                  <a:pt x="705" y="616"/>
                </a:lnTo>
                <a:lnTo>
                  <a:pt x="716" y="616"/>
                </a:lnTo>
                <a:lnTo>
                  <a:pt x="727" y="615"/>
                </a:lnTo>
                <a:lnTo>
                  <a:pt x="738" y="615"/>
                </a:lnTo>
                <a:lnTo>
                  <a:pt x="748" y="614"/>
                </a:lnTo>
                <a:lnTo>
                  <a:pt x="758" y="612"/>
                </a:lnTo>
                <a:lnTo>
                  <a:pt x="769" y="612"/>
                </a:lnTo>
                <a:lnTo>
                  <a:pt x="779" y="611"/>
                </a:lnTo>
                <a:lnTo>
                  <a:pt x="790" y="609"/>
                </a:lnTo>
                <a:lnTo>
                  <a:pt x="801" y="608"/>
                </a:lnTo>
                <a:lnTo>
                  <a:pt x="810" y="605"/>
                </a:lnTo>
                <a:lnTo>
                  <a:pt x="821" y="604"/>
                </a:lnTo>
                <a:lnTo>
                  <a:pt x="831" y="603"/>
                </a:lnTo>
                <a:lnTo>
                  <a:pt x="842" y="600"/>
                </a:lnTo>
                <a:lnTo>
                  <a:pt x="853" y="599"/>
                </a:lnTo>
                <a:lnTo>
                  <a:pt x="862" y="596"/>
                </a:lnTo>
                <a:lnTo>
                  <a:pt x="873" y="594"/>
                </a:lnTo>
                <a:lnTo>
                  <a:pt x="883" y="592"/>
                </a:lnTo>
                <a:lnTo>
                  <a:pt x="892" y="589"/>
                </a:lnTo>
                <a:lnTo>
                  <a:pt x="903" y="586"/>
                </a:lnTo>
                <a:lnTo>
                  <a:pt x="913" y="583"/>
                </a:lnTo>
                <a:lnTo>
                  <a:pt x="922" y="581"/>
                </a:lnTo>
                <a:lnTo>
                  <a:pt x="933" y="578"/>
                </a:lnTo>
                <a:lnTo>
                  <a:pt x="943" y="574"/>
                </a:lnTo>
                <a:lnTo>
                  <a:pt x="953" y="571"/>
                </a:lnTo>
                <a:lnTo>
                  <a:pt x="962" y="568"/>
                </a:lnTo>
                <a:lnTo>
                  <a:pt x="972" y="564"/>
                </a:lnTo>
                <a:lnTo>
                  <a:pt x="983" y="562"/>
                </a:lnTo>
                <a:lnTo>
                  <a:pt x="992" y="557"/>
                </a:lnTo>
                <a:lnTo>
                  <a:pt x="1002" y="553"/>
                </a:lnTo>
                <a:lnTo>
                  <a:pt x="1011" y="549"/>
                </a:lnTo>
                <a:lnTo>
                  <a:pt x="1021" y="545"/>
                </a:lnTo>
                <a:lnTo>
                  <a:pt x="1029" y="541"/>
                </a:lnTo>
                <a:lnTo>
                  <a:pt x="1039" y="537"/>
                </a:lnTo>
                <a:lnTo>
                  <a:pt x="1048" y="533"/>
                </a:lnTo>
                <a:lnTo>
                  <a:pt x="1058" y="529"/>
                </a:lnTo>
                <a:lnTo>
                  <a:pt x="1066" y="525"/>
                </a:lnTo>
                <a:lnTo>
                  <a:pt x="1076" y="519"/>
                </a:lnTo>
                <a:lnTo>
                  <a:pt x="1085" y="515"/>
                </a:lnTo>
                <a:lnTo>
                  <a:pt x="1093" y="510"/>
                </a:lnTo>
                <a:lnTo>
                  <a:pt x="1102" y="505"/>
                </a:lnTo>
                <a:lnTo>
                  <a:pt x="1111" y="500"/>
                </a:lnTo>
                <a:lnTo>
                  <a:pt x="1119" y="495"/>
                </a:lnTo>
                <a:lnTo>
                  <a:pt x="1128" y="489"/>
                </a:lnTo>
                <a:lnTo>
                  <a:pt x="1137" y="484"/>
                </a:lnTo>
                <a:lnTo>
                  <a:pt x="1145" y="479"/>
                </a:lnTo>
                <a:lnTo>
                  <a:pt x="1153" y="473"/>
                </a:lnTo>
                <a:lnTo>
                  <a:pt x="1162" y="467"/>
                </a:lnTo>
                <a:lnTo>
                  <a:pt x="1170" y="462"/>
                </a:lnTo>
                <a:lnTo>
                  <a:pt x="1178" y="456"/>
                </a:lnTo>
                <a:lnTo>
                  <a:pt x="1185" y="451"/>
                </a:lnTo>
                <a:lnTo>
                  <a:pt x="1193" y="444"/>
                </a:lnTo>
                <a:lnTo>
                  <a:pt x="1201" y="438"/>
                </a:lnTo>
                <a:lnTo>
                  <a:pt x="1208" y="432"/>
                </a:lnTo>
                <a:lnTo>
                  <a:pt x="1216" y="426"/>
                </a:lnTo>
                <a:lnTo>
                  <a:pt x="1223" y="419"/>
                </a:lnTo>
                <a:lnTo>
                  <a:pt x="1231" y="412"/>
                </a:lnTo>
                <a:lnTo>
                  <a:pt x="1238" y="406"/>
                </a:lnTo>
                <a:lnTo>
                  <a:pt x="1245" y="399"/>
                </a:lnTo>
                <a:lnTo>
                  <a:pt x="1252" y="393"/>
                </a:lnTo>
                <a:lnTo>
                  <a:pt x="1259" y="385"/>
                </a:lnTo>
                <a:lnTo>
                  <a:pt x="1266" y="378"/>
                </a:lnTo>
                <a:lnTo>
                  <a:pt x="1272" y="371"/>
                </a:lnTo>
                <a:lnTo>
                  <a:pt x="1279" y="365"/>
                </a:lnTo>
                <a:lnTo>
                  <a:pt x="1285" y="369"/>
                </a:lnTo>
                <a:lnTo>
                  <a:pt x="1278" y="377"/>
                </a:lnTo>
                <a:lnTo>
                  <a:pt x="1271" y="384"/>
                </a:lnTo>
                <a:lnTo>
                  <a:pt x="1264" y="391"/>
                </a:lnTo>
                <a:lnTo>
                  <a:pt x="1257" y="397"/>
                </a:lnTo>
                <a:lnTo>
                  <a:pt x="1251" y="404"/>
                </a:lnTo>
                <a:lnTo>
                  <a:pt x="1242" y="411"/>
                </a:lnTo>
                <a:lnTo>
                  <a:pt x="1236" y="418"/>
                </a:lnTo>
                <a:lnTo>
                  <a:pt x="1229" y="425"/>
                </a:lnTo>
                <a:lnTo>
                  <a:pt x="1220" y="430"/>
                </a:lnTo>
                <a:lnTo>
                  <a:pt x="1214" y="437"/>
                </a:lnTo>
                <a:lnTo>
                  <a:pt x="1205" y="444"/>
                </a:lnTo>
                <a:lnTo>
                  <a:pt x="1197" y="449"/>
                </a:lnTo>
                <a:lnTo>
                  <a:pt x="1189" y="456"/>
                </a:lnTo>
                <a:lnTo>
                  <a:pt x="1182" y="462"/>
                </a:lnTo>
                <a:lnTo>
                  <a:pt x="1174" y="467"/>
                </a:lnTo>
                <a:lnTo>
                  <a:pt x="1166" y="473"/>
                </a:lnTo>
                <a:lnTo>
                  <a:pt x="1158" y="479"/>
                </a:lnTo>
                <a:lnTo>
                  <a:pt x="1149" y="485"/>
                </a:lnTo>
                <a:lnTo>
                  <a:pt x="1140" y="490"/>
                </a:lnTo>
                <a:lnTo>
                  <a:pt x="1132" y="496"/>
                </a:lnTo>
                <a:lnTo>
                  <a:pt x="1123" y="500"/>
                </a:lnTo>
                <a:lnTo>
                  <a:pt x="1114" y="505"/>
                </a:lnTo>
                <a:lnTo>
                  <a:pt x="1106" y="511"/>
                </a:lnTo>
                <a:lnTo>
                  <a:pt x="1096" y="516"/>
                </a:lnTo>
                <a:lnTo>
                  <a:pt x="1088" y="521"/>
                </a:lnTo>
                <a:lnTo>
                  <a:pt x="1078" y="526"/>
                </a:lnTo>
                <a:lnTo>
                  <a:pt x="1070" y="530"/>
                </a:lnTo>
                <a:lnTo>
                  <a:pt x="1061" y="534"/>
                </a:lnTo>
                <a:lnTo>
                  <a:pt x="1051" y="540"/>
                </a:lnTo>
                <a:lnTo>
                  <a:pt x="1041" y="544"/>
                </a:lnTo>
                <a:lnTo>
                  <a:pt x="1032" y="548"/>
                </a:lnTo>
                <a:lnTo>
                  <a:pt x="1022" y="552"/>
                </a:lnTo>
                <a:lnTo>
                  <a:pt x="1014" y="556"/>
                </a:lnTo>
                <a:lnTo>
                  <a:pt x="1003" y="560"/>
                </a:lnTo>
                <a:lnTo>
                  <a:pt x="994" y="563"/>
                </a:lnTo>
                <a:lnTo>
                  <a:pt x="984" y="567"/>
                </a:lnTo>
                <a:lnTo>
                  <a:pt x="974" y="571"/>
                </a:lnTo>
                <a:lnTo>
                  <a:pt x="965" y="574"/>
                </a:lnTo>
                <a:lnTo>
                  <a:pt x="955" y="578"/>
                </a:lnTo>
                <a:lnTo>
                  <a:pt x="946" y="581"/>
                </a:lnTo>
                <a:lnTo>
                  <a:pt x="935" y="583"/>
                </a:lnTo>
                <a:lnTo>
                  <a:pt x="925" y="588"/>
                </a:lnTo>
                <a:lnTo>
                  <a:pt x="914" y="590"/>
                </a:lnTo>
                <a:lnTo>
                  <a:pt x="905" y="593"/>
                </a:lnTo>
                <a:lnTo>
                  <a:pt x="895" y="596"/>
                </a:lnTo>
                <a:lnTo>
                  <a:pt x="884" y="599"/>
                </a:lnTo>
                <a:lnTo>
                  <a:pt x="875" y="600"/>
                </a:lnTo>
                <a:lnTo>
                  <a:pt x="864" y="603"/>
                </a:lnTo>
                <a:lnTo>
                  <a:pt x="854" y="605"/>
                </a:lnTo>
                <a:lnTo>
                  <a:pt x="843" y="607"/>
                </a:lnTo>
                <a:lnTo>
                  <a:pt x="832" y="609"/>
                </a:lnTo>
                <a:lnTo>
                  <a:pt x="823" y="611"/>
                </a:lnTo>
                <a:lnTo>
                  <a:pt x="812" y="612"/>
                </a:lnTo>
                <a:lnTo>
                  <a:pt x="801" y="615"/>
                </a:lnTo>
                <a:lnTo>
                  <a:pt x="791" y="616"/>
                </a:lnTo>
                <a:lnTo>
                  <a:pt x="780" y="618"/>
                </a:lnTo>
                <a:lnTo>
                  <a:pt x="769" y="619"/>
                </a:lnTo>
                <a:lnTo>
                  <a:pt x="758" y="619"/>
                </a:lnTo>
                <a:lnTo>
                  <a:pt x="749" y="620"/>
                </a:lnTo>
                <a:lnTo>
                  <a:pt x="738" y="622"/>
                </a:lnTo>
                <a:lnTo>
                  <a:pt x="727" y="622"/>
                </a:lnTo>
                <a:lnTo>
                  <a:pt x="716" y="623"/>
                </a:lnTo>
                <a:lnTo>
                  <a:pt x="707" y="623"/>
                </a:lnTo>
                <a:lnTo>
                  <a:pt x="696" y="623"/>
                </a:lnTo>
                <a:lnTo>
                  <a:pt x="685" y="625"/>
                </a:lnTo>
                <a:lnTo>
                  <a:pt x="674" y="625"/>
                </a:lnTo>
                <a:lnTo>
                  <a:pt x="663" y="625"/>
                </a:lnTo>
                <a:lnTo>
                  <a:pt x="652" y="625"/>
                </a:lnTo>
                <a:lnTo>
                  <a:pt x="641" y="623"/>
                </a:lnTo>
                <a:lnTo>
                  <a:pt x="631" y="623"/>
                </a:lnTo>
                <a:lnTo>
                  <a:pt x="620" y="623"/>
                </a:lnTo>
                <a:lnTo>
                  <a:pt x="609" y="622"/>
                </a:lnTo>
                <a:lnTo>
                  <a:pt x="599" y="622"/>
                </a:lnTo>
                <a:lnTo>
                  <a:pt x="588" y="620"/>
                </a:lnTo>
                <a:lnTo>
                  <a:pt x="577" y="619"/>
                </a:lnTo>
                <a:lnTo>
                  <a:pt x="567" y="618"/>
                </a:lnTo>
                <a:lnTo>
                  <a:pt x="556" y="616"/>
                </a:lnTo>
                <a:lnTo>
                  <a:pt x="545" y="615"/>
                </a:lnTo>
                <a:lnTo>
                  <a:pt x="534" y="614"/>
                </a:lnTo>
                <a:lnTo>
                  <a:pt x="523" y="612"/>
                </a:lnTo>
                <a:lnTo>
                  <a:pt x="512" y="609"/>
                </a:lnTo>
                <a:lnTo>
                  <a:pt x="503" y="608"/>
                </a:lnTo>
                <a:lnTo>
                  <a:pt x="492" y="605"/>
                </a:lnTo>
                <a:lnTo>
                  <a:pt x="481" y="604"/>
                </a:lnTo>
                <a:lnTo>
                  <a:pt x="470" y="601"/>
                </a:lnTo>
                <a:lnTo>
                  <a:pt x="460" y="599"/>
                </a:lnTo>
                <a:lnTo>
                  <a:pt x="450" y="596"/>
                </a:lnTo>
                <a:lnTo>
                  <a:pt x="439" y="593"/>
                </a:lnTo>
                <a:lnTo>
                  <a:pt x="429" y="590"/>
                </a:lnTo>
                <a:lnTo>
                  <a:pt x="418" y="588"/>
                </a:lnTo>
                <a:lnTo>
                  <a:pt x="407" y="583"/>
                </a:lnTo>
                <a:lnTo>
                  <a:pt x="398" y="581"/>
                </a:lnTo>
                <a:lnTo>
                  <a:pt x="387" y="577"/>
                </a:lnTo>
                <a:lnTo>
                  <a:pt x="377" y="573"/>
                </a:lnTo>
                <a:lnTo>
                  <a:pt x="366" y="570"/>
                </a:lnTo>
                <a:lnTo>
                  <a:pt x="357" y="566"/>
                </a:lnTo>
                <a:lnTo>
                  <a:pt x="346" y="562"/>
                </a:lnTo>
                <a:lnTo>
                  <a:pt x="336" y="557"/>
                </a:lnTo>
                <a:lnTo>
                  <a:pt x="325" y="552"/>
                </a:lnTo>
                <a:lnTo>
                  <a:pt x="316" y="548"/>
                </a:lnTo>
                <a:lnTo>
                  <a:pt x="306" y="544"/>
                </a:lnTo>
                <a:lnTo>
                  <a:pt x="296" y="538"/>
                </a:lnTo>
                <a:lnTo>
                  <a:pt x="286" y="533"/>
                </a:lnTo>
                <a:lnTo>
                  <a:pt x="276" y="529"/>
                </a:lnTo>
                <a:lnTo>
                  <a:pt x="266" y="523"/>
                </a:lnTo>
                <a:lnTo>
                  <a:pt x="257" y="518"/>
                </a:lnTo>
                <a:lnTo>
                  <a:pt x="247" y="512"/>
                </a:lnTo>
                <a:lnTo>
                  <a:pt x="238" y="505"/>
                </a:lnTo>
                <a:lnTo>
                  <a:pt x="228" y="500"/>
                </a:lnTo>
                <a:lnTo>
                  <a:pt x="219" y="495"/>
                </a:lnTo>
                <a:lnTo>
                  <a:pt x="209" y="488"/>
                </a:lnTo>
                <a:lnTo>
                  <a:pt x="199" y="481"/>
                </a:lnTo>
                <a:lnTo>
                  <a:pt x="190" y="475"/>
                </a:lnTo>
                <a:lnTo>
                  <a:pt x="182" y="469"/>
                </a:lnTo>
                <a:lnTo>
                  <a:pt x="172" y="462"/>
                </a:lnTo>
                <a:lnTo>
                  <a:pt x="162" y="455"/>
                </a:lnTo>
                <a:lnTo>
                  <a:pt x="154" y="447"/>
                </a:lnTo>
                <a:lnTo>
                  <a:pt x="145" y="440"/>
                </a:lnTo>
                <a:lnTo>
                  <a:pt x="137" y="432"/>
                </a:lnTo>
                <a:lnTo>
                  <a:pt x="127" y="425"/>
                </a:lnTo>
                <a:lnTo>
                  <a:pt x="119" y="417"/>
                </a:lnTo>
                <a:lnTo>
                  <a:pt x="111" y="408"/>
                </a:lnTo>
                <a:lnTo>
                  <a:pt x="102" y="400"/>
                </a:lnTo>
                <a:lnTo>
                  <a:pt x="94" y="392"/>
                </a:lnTo>
                <a:lnTo>
                  <a:pt x="86" y="384"/>
                </a:lnTo>
                <a:lnTo>
                  <a:pt x="78" y="375"/>
                </a:lnTo>
                <a:lnTo>
                  <a:pt x="70" y="366"/>
                </a:lnTo>
                <a:lnTo>
                  <a:pt x="61" y="358"/>
                </a:lnTo>
                <a:lnTo>
                  <a:pt x="60" y="358"/>
                </a:lnTo>
                <a:close/>
                <a:moveTo>
                  <a:pt x="61" y="358"/>
                </a:moveTo>
                <a:lnTo>
                  <a:pt x="61" y="358"/>
                </a:lnTo>
                <a:lnTo>
                  <a:pt x="60" y="358"/>
                </a:lnTo>
                <a:lnTo>
                  <a:pt x="61" y="358"/>
                </a:lnTo>
                <a:close/>
                <a:moveTo>
                  <a:pt x="0" y="150"/>
                </a:moveTo>
                <a:lnTo>
                  <a:pt x="7" y="150"/>
                </a:lnTo>
                <a:lnTo>
                  <a:pt x="7" y="158"/>
                </a:lnTo>
                <a:lnTo>
                  <a:pt x="7" y="166"/>
                </a:lnTo>
                <a:lnTo>
                  <a:pt x="7" y="174"/>
                </a:lnTo>
                <a:lnTo>
                  <a:pt x="8" y="182"/>
                </a:lnTo>
                <a:lnTo>
                  <a:pt x="8" y="189"/>
                </a:lnTo>
                <a:lnTo>
                  <a:pt x="9" y="198"/>
                </a:lnTo>
                <a:lnTo>
                  <a:pt x="11" y="204"/>
                </a:lnTo>
                <a:lnTo>
                  <a:pt x="12" y="213"/>
                </a:lnTo>
                <a:lnTo>
                  <a:pt x="14" y="219"/>
                </a:lnTo>
                <a:lnTo>
                  <a:pt x="15" y="226"/>
                </a:lnTo>
                <a:lnTo>
                  <a:pt x="16" y="233"/>
                </a:lnTo>
                <a:lnTo>
                  <a:pt x="18" y="240"/>
                </a:lnTo>
                <a:lnTo>
                  <a:pt x="19" y="247"/>
                </a:lnTo>
                <a:lnTo>
                  <a:pt x="20" y="254"/>
                </a:lnTo>
                <a:lnTo>
                  <a:pt x="23" y="259"/>
                </a:lnTo>
                <a:lnTo>
                  <a:pt x="24" y="266"/>
                </a:lnTo>
                <a:lnTo>
                  <a:pt x="27" y="271"/>
                </a:lnTo>
                <a:lnTo>
                  <a:pt x="29" y="278"/>
                </a:lnTo>
                <a:lnTo>
                  <a:pt x="31" y="284"/>
                </a:lnTo>
                <a:lnTo>
                  <a:pt x="34" y="289"/>
                </a:lnTo>
                <a:lnTo>
                  <a:pt x="38" y="302"/>
                </a:lnTo>
                <a:lnTo>
                  <a:pt x="44" y="313"/>
                </a:lnTo>
                <a:lnTo>
                  <a:pt x="49" y="323"/>
                </a:lnTo>
                <a:lnTo>
                  <a:pt x="55" y="333"/>
                </a:lnTo>
                <a:lnTo>
                  <a:pt x="60" y="344"/>
                </a:lnTo>
                <a:lnTo>
                  <a:pt x="67" y="354"/>
                </a:lnTo>
                <a:lnTo>
                  <a:pt x="60" y="358"/>
                </a:lnTo>
                <a:lnTo>
                  <a:pt x="55" y="347"/>
                </a:lnTo>
                <a:lnTo>
                  <a:pt x="49" y="337"/>
                </a:lnTo>
                <a:lnTo>
                  <a:pt x="42" y="326"/>
                </a:lnTo>
                <a:lnTo>
                  <a:pt x="37" y="315"/>
                </a:lnTo>
                <a:lnTo>
                  <a:pt x="33" y="304"/>
                </a:lnTo>
                <a:lnTo>
                  <a:pt x="27" y="292"/>
                </a:lnTo>
                <a:lnTo>
                  <a:pt x="24" y="286"/>
                </a:lnTo>
                <a:lnTo>
                  <a:pt x="23" y="281"/>
                </a:lnTo>
                <a:lnTo>
                  <a:pt x="20" y="274"/>
                </a:lnTo>
                <a:lnTo>
                  <a:pt x="18" y="267"/>
                </a:lnTo>
                <a:lnTo>
                  <a:pt x="16" y="262"/>
                </a:lnTo>
                <a:lnTo>
                  <a:pt x="15" y="255"/>
                </a:lnTo>
                <a:lnTo>
                  <a:pt x="12" y="248"/>
                </a:lnTo>
                <a:lnTo>
                  <a:pt x="11" y="241"/>
                </a:lnTo>
                <a:lnTo>
                  <a:pt x="9" y="234"/>
                </a:lnTo>
                <a:lnTo>
                  <a:pt x="8" y="228"/>
                </a:lnTo>
                <a:lnTo>
                  <a:pt x="7" y="221"/>
                </a:lnTo>
                <a:lnTo>
                  <a:pt x="5" y="214"/>
                </a:lnTo>
                <a:lnTo>
                  <a:pt x="4" y="206"/>
                </a:lnTo>
                <a:lnTo>
                  <a:pt x="3" y="199"/>
                </a:lnTo>
                <a:lnTo>
                  <a:pt x="1" y="191"/>
                </a:lnTo>
                <a:lnTo>
                  <a:pt x="1" y="182"/>
                </a:lnTo>
                <a:lnTo>
                  <a:pt x="0" y="174"/>
                </a:lnTo>
                <a:lnTo>
                  <a:pt x="0" y="166"/>
                </a:lnTo>
                <a:lnTo>
                  <a:pt x="0" y="158"/>
                </a:lnTo>
                <a:lnTo>
                  <a:pt x="0" y="150"/>
                </a:lnTo>
                <a:close/>
                <a:moveTo>
                  <a:pt x="7" y="150"/>
                </a:moveTo>
                <a:lnTo>
                  <a:pt x="7" y="150"/>
                </a:lnTo>
                <a:close/>
                <a:moveTo>
                  <a:pt x="137" y="0"/>
                </a:moveTo>
                <a:lnTo>
                  <a:pt x="137" y="7"/>
                </a:lnTo>
                <a:lnTo>
                  <a:pt x="138" y="7"/>
                </a:lnTo>
                <a:lnTo>
                  <a:pt x="128" y="11"/>
                </a:lnTo>
                <a:lnTo>
                  <a:pt x="121" y="14"/>
                </a:lnTo>
                <a:lnTo>
                  <a:pt x="113" y="17"/>
                </a:lnTo>
                <a:lnTo>
                  <a:pt x="105" y="21"/>
                </a:lnTo>
                <a:lnTo>
                  <a:pt x="98" y="24"/>
                </a:lnTo>
                <a:lnTo>
                  <a:pt x="91" y="28"/>
                </a:lnTo>
                <a:lnTo>
                  <a:pt x="85" y="32"/>
                </a:lnTo>
                <a:lnTo>
                  <a:pt x="78" y="35"/>
                </a:lnTo>
                <a:lnTo>
                  <a:pt x="72" y="39"/>
                </a:lnTo>
                <a:lnTo>
                  <a:pt x="67" y="43"/>
                </a:lnTo>
                <a:lnTo>
                  <a:pt x="61" y="47"/>
                </a:lnTo>
                <a:lnTo>
                  <a:pt x="56" y="51"/>
                </a:lnTo>
                <a:lnTo>
                  <a:pt x="50" y="55"/>
                </a:lnTo>
                <a:lnTo>
                  <a:pt x="46" y="59"/>
                </a:lnTo>
                <a:lnTo>
                  <a:pt x="41" y="63"/>
                </a:lnTo>
                <a:lnTo>
                  <a:pt x="37" y="68"/>
                </a:lnTo>
                <a:lnTo>
                  <a:pt x="33" y="72"/>
                </a:lnTo>
                <a:lnTo>
                  <a:pt x="30" y="77"/>
                </a:lnTo>
                <a:lnTo>
                  <a:pt x="26" y="81"/>
                </a:lnTo>
                <a:lnTo>
                  <a:pt x="23" y="87"/>
                </a:lnTo>
                <a:lnTo>
                  <a:pt x="20" y="91"/>
                </a:lnTo>
                <a:lnTo>
                  <a:pt x="18" y="96"/>
                </a:lnTo>
                <a:lnTo>
                  <a:pt x="15" y="100"/>
                </a:lnTo>
                <a:lnTo>
                  <a:pt x="14" y="106"/>
                </a:lnTo>
                <a:lnTo>
                  <a:pt x="11" y="111"/>
                </a:lnTo>
                <a:lnTo>
                  <a:pt x="9" y="115"/>
                </a:lnTo>
                <a:lnTo>
                  <a:pt x="8" y="121"/>
                </a:lnTo>
                <a:lnTo>
                  <a:pt x="8" y="126"/>
                </a:lnTo>
                <a:lnTo>
                  <a:pt x="7" y="132"/>
                </a:lnTo>
                <a:lnTo>
                  <a:pt x="7" y="137"/>
                </a:lnTo>
                <a:lnTo>
                  <a:pt x="5" y="144"/>
                </a:lnTo>
                <a:lnTo>
                  <a:pt x="7" y="150"/>
                </a:lnTo>
                <a:lnTo>
                  <a:pt x="0" y="150"/>
                </a:lnTo>
                <a:lnTo>
                  <a:pt x="0" y="144"/>
                </a:lnTo>
                <a:lnTo>
                  <a:pt x="0" y="137"/>
                </a:lnTo>
                <a:lnTo>
                  <a:pt x="0" y="132"/>
                </a:lnTo>
                <a:lnTo>
                  <a:pt x="1" y="126"/>
                </a:lnTo>
                <a:lnTo>
                  <a:pt x="1" y="120"/>
                </a:lnTo>
                <a:lnTo>
                  <a:pt x="3" y="114"/>
                </a:lnTo>
                <a:lnTo>
                  <a:pt x="5" y="109"/>
                </a:lnTo>
                <a:lnTo>
                  <a:pt x="7" y="103"/>
                </a:lnTo>
                <a:lnTo>
                  <a:pt x="9" y="98"/>
                </a:lnTo>
                <a:lnTo>
                  <a:pt x="11" y="92"/>
                </a:lnTo>
                <a:lnTo>
                  <a:pt x="14" y="88"/>
                </a:lnTo>
                <a:lnTo>
                  <a:pt x="18" y="83"/>
                </a:lnTo>
                <a:lnTo>
                  <a:pt x="20" y="77"/>
                </a:lnTo>
                <a:lnTo>
                  <a:pt x="24" y="73"/>
                </a:lnTo>
                <a:lnTo>
                  <a:pt x="29" y="68"/>
                </a:lnTo>
                <a:lnTo>
                  <a:pt x="33" y="63"/>
                </a:lnTo>
                <a:lnTo>
                  <a:pt x="37" y="58"/>
                </a:lnTo>
                <a:lnTo>
                  <a:pt x="41" y="54"/>
                </a:lnTo>
                <a:lnTo>
                  <a:pt x="46" y="50"/>
                </a:lnTo>
                <a:lnTo>
                  <a:pt x="52" y="46"/>
                </a:lnTo>
                <a:lnTo>
                  <a:pt x="57" y="42"/>
                </a:lnTo>
                <a:lnTo>
                  <a:pt x="63" y="37"/>
                </a:lnTo>
                <a:lnTo>
                  <a:pt x="68" y="33"/>
                </a:lnTo>
                <a:lnTo>
                  <a:pt x="75" y="29"/>
                </a:lnTo>
                <a:lnTo>
                  <a:pt x="82" y="25"/>
                </a:lnTo>
                <a:lnTo>
                  <a:pt x="89" y="21"/>
                </a:lnTo>
                <a:lnTo>
                  <a:pt x="96" y="18"/>
                </a:lnTo>
                <a:lnTo>
                  <a:pt x="102" y="14"/>
                </a:lnTo>
                <a:lnTo>
                  <a:pt x="111" y="11"/>
                </a:lnTo>
                <a:lnTo>
                  <a:pt x="119" y="7"/>
                </a:lnTo>
                <a:lnTo>
                  <a:pt x="127" y="5"/>
                </a:lnTo>
                <a:lnTo>
                  <a:pt x="135" y="2"/>
                </a:lnTo>
                <a:lnTo>
                  <a:pt x="137" y="0"/>
                </a:lnTo>
                <a:close/>
                <a:moveTo>
                  <a:pt x="135" y="2"/>
                </a:moveTo>
                <a:lnTo>
                  <a:pt x="135" y="0"/>
                </a:lnTo>
                <a:lnTo>
                  <a:pt x="137" y="0"/>
                </a:lnTo>
                <a:lnTo>
                  <a:pt x="135" y="2"/>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defRPr/>
            </a:pPr>
            <a:endParaRPr lang="en-US" sz="2000" kern="0" smtClean="0">
              <a:solidFill>
                <a:sysClr val="windowText" lastClr="000000"/>
              </a:solidFill>
              <a:latin typeface="Bookman Old Style" pitchFamily="18" charset="0"/>
            </a:endParaRPr>
          </a:p>
        </p:txBody>
      </p:sp>
      <p:sp>
        <p:nvSpPr>
          <p:cNvPr id="35" name="Freeform 189"/>
          <p:cNvSpPr>
            <a:spLocks noEditPoints="1"/>
          </p:cNvSpPr>
          <p:nvPr/>
        </p:nvSpPr>
        <p:spPr bwMode="auto">
          <a:xfrm>
            <a:off x="2411533" y="533400"/>
            <a:ext cx="4320935" cy="1698702"/>
          </a:xfrm>
          <a:custGeom>
            <a:avLst/>
            <a:gdLst>
              <a:gd name="T0" fmla="*/ 2147483647 w 1856"/>
              <a:gd name="T1" fmla="*/ 2147483647 h 1034"/>
              <a:gd name="T2" fmla="*/ 2147483647 w 1856"/>
              <a:gd name="T3" fmla="*/ 2147483647 h 1034"/>
              <a:gd name="T4" fmla="*/ 2147483647 w 1856"/>
              <a:gd name="T5" fmla="*/ 2147483647 h 1034"/>
              <a:gd name="T6" fmla="*/ 2147483647 w 1856"/>
              <a:gd name="T7" fmla="*/ 2147483647 h 1034"/>
              <a:gd name="T8" fmla="*/ 2147483647 w 1856"/>
              <a:gd name="T9" fmla="*/ 2147483647 h 1034"/>
              <a:gd name="T10" fmla="*/ 2147483647 w 1856"/>
              <a:gd name="T11" fmla="*/ 2147483647 h 1034"/>
              <a:gd name="T12" fmla="*/ 2147483647 w 1856"/>
              <a:gd name="T13" fmla="*/ 2147483647 h 1034"/>
              <a:gd name="T14" fmla="*/ 2147483647 w 1856"/>
              <a:gd name="T15" fmla="*/ 2147483647 h 1034"/>
              <a:gd name="T16" fmla="*/ 2147483647 w 1856"/>
              <a:gd name="T17" fmla="*/ 2147483647 h 1034"/>
              <a:gd name="T18" fmla="*/ 2147483647 w 1856"/>
              <a:gd name="T19" fmla="*/ 2147483647 h 1034"/>
              <a:gd name="T20" fmla="*/ 2147483647 w 1856"/>
              <a:gd name="T21" fmla="*/ 2147483647 h 1034"/>
              <a:gd name="T22" fmla="*/ 2147483647 w 1856"/>
              <a:gd name="T23" fmla="*/ 2147483647 h 1034"/>
              <a:gd name="T24" fmla="*/ 2147483647 w 1856"/>
              <a:gd name="T25" fmla="*/ 2147483647 h 1034"/>
              <a:gd name="T26" fmla="*/ 2147483647 w 1856"/>
              <a:gd name="T27" fmla="*/ 2147483647 h 1034"/>
              <a:gd name="T28" fmla="*/ 2147483647 w 1856"/>
              <a:gd name="T29" fmla="*/ 2147483647 h 1034"/>
              <a:gd name="T30" fmla="*/ 2147483647 w 1856"/>
              <a:gd name="T31" fmla="*/ 2147483647 h 1034"/>
              <a:gd name="T32" fmla="*/ 2147483647 w 1856"/>
              <a:gd name="T33" fmla="*/ 2147483647 h 1034"/>
              <a:gd name="T34" fmla="*/ 2147483647 w 1856"/>
              <a:gd name="T35" fmla="*/ 2147483647 h 1034"/>
              <a:gd name="T36" fmla="*/ 2147483647 w 1856"/>
              <a:gd name="T37" fmla="*/ 2147483647 h 1034"/>
              <a:gd name="T38" fmla="*/ 2147483647 w 1856"/>
              <a:gd name="T39" fmla="*/ 2147483647 h 1034"/>
              <a:gd name="T40" fmla="*/ 2147483647 w 1856"/>
              <a:gd name="T41" fmla="*/ 2147483647 h 1034"/>
              <a:gd name="T42" fmla="*/ 2147483647 w 1856"/>
              <a:gd name="T43" fmla="*/ 2147483647 h 1034"/>
              <a:gd name="T44" fmla="*/ 2147483647 w 1856"/>
              <a:gd name="T45" fmla="*/ 2147483647 h 1034"/>
              <a:gd name="T46" fmla="*/ 2147483647 w 1856"/>
              <a:gd name="T47" fmla="*/ 2147483647 h 1034"/>
              <a:gd name="T48" fmla="*/ 2147483647 w 1856"/>
              <a:gd name="T49" fmla="*/ 2147483647 h 1034"/>
              <a:gd name="T50" fmla="*/ 2147483647 w 1856"/>
              <a:gd name="T51" fmla="*/ 2147483647 h 1034"/>
              <a:gd name="T52" fmla="*/ 2147483647 w 1856"/>
              <a:gd name="T53" fmla="*/ 2147483647 h 1034"/>
              <a:gd name="T54" fmla="*/ 2147483647 w 1856"/>
              <a:gd name="T55" fmla="*/ 2147483647 h 1034"/>
              <a:gd name="T56" fmla="*/ 2147483647 w 1856"/>
              <a:gd name="T57" fmla="*/ 2147483647 h 1034"/>
              <a:gd name="T58" fmla="*/ 2147483647 w 1856"/>
              <a:gd name="T59" fmla="*/ 2147483647 h 1034"/>
              <a:gd name="T60" fmla="*/ 2147483647 w 1856"/>
              <a:gd name="T61" fmla="*/ 2147483647 h 1034"/>
              <a:gd name="T62" fmla="*/ 2147483647 w 1856"/>
              <a:gd name="T63" fmla="*/ 2147483647 h 1034"/>
              <a:gd name="T64" fmla="*/ 2147483647 w 1856"/>
              <a:gd name="T65" fmla="*/ 2147483647 h 1034"/>
              <a:gd name="T66" fmla="*/ 2147483647 w 1856"/>
              <a:gd name="T67" fmla="*/ 2147483647 h 1034"/>
              <a:gd name="T68" fmla="*/ 2147483647 w 1856"/>
              <a:gd name="T69" fmla="*/ 2147483647 h 1034"/>
              <a:gd name="T70" fmla="*/ 2147483647 w 1856"/>
              <a:gd name="T71" fmla="*/ 2147483647 h 1034"/>
              <a:gd name="T72" fmla="*/ 2147483647 w 1856"/>
              <a:gd name="T73" fmla="*/ 2147483647 h 1034"/>
              <a:gd name="T74" fmla="*/ 2147483647 w 1856"/>
              <a:gd name="T75" fmla="*/ 2147483647 h 1034"/>
              <a:gd name="T76" fmla="*/ 2147483647 w 1856"/>
              <a:gd name="T77" fmla="*/ 2147483647 h 1034"/>
              <a:gd name="T78" fmla="*/ 2147483647 w 1856"/>
              <a:gd name="T79" fmla="*/ 2147483647 h 1034"/>
              <a:gd name="T80" fmla="*/ 2147483647 w 1856"/>
              <a:gd name="T81" fmla="*/ 2147483647 h 1034"/>
              <a:gd name="T82" fmla="*/ 2147483647 w 1856"/>
              <a:gd name="T83" fmla="*/ 2147483647 h 1034"/>
              <a:gd name="T84" fmla="*/ 2147483647 w 1856"/>
              <a:gd name="T85" fmla="*/ 2147483647 h 1034"/>
              <a:gd name="T86" fmla="*/ 2147483647 w 1856"/>
              <a:gd name="T87" fmla="*/ 2147483647 h 1034"/>
              <a:gd name="T88" fmla="*/ 2147483647 w 1856"/>
              <a:gd name="T89" fmla="*/ 2147483647 h 1034"/>
              <a:gd name="T90" fmla="*/ 2147483647 w 1856"/>
              <a:gd name="T91" fmla="*/ 2147483647 h 1034"/>
              <a:gd name="T92" fmla="*/ 0 w 1856"/>
              <a:gd name="T93" fmla="*/ 2147483647 h 1034"/>
              <a:gd name="T94" fmla="*/ 2147483647 w 1856"/>
              <a:gd name="T95" fmla="*/ 2147483647 h 1034"/>
              <a:gd name="T96" fmla="*/ 2147483647 w 1856"/>
              <a:gd name="T97" fmla="*/ 2147483647 h 1034"/>
              <a:gd name="T98" fmla="*/ 2147483647 w 1856"/>
              <a:gd name="T99" fmla="*/ 2147483647 h 1034"/>
              <a:gd name="T100" fmla="*/ 2147483647 w 1856"/>
              <a:gd name="T101" fmla="*/ 2147483647 h 1034"/>
              <a:gd name="T102" fmla="*/ 2147483647 w 1856"/>
              <a:gd name="T103" fmla="*/ 2147483647 h 1034"/>
              <a:gd name="T104" fmla="*/ 2147483647 w 1856"/>
              <a:gd name="T105" fmla="*/ 2147483647 h 1034"/>
              <a:gd name="T106" fmla="*/ 2147483647 w 1856"/>
              <a:gd name="T107" fmla="*/ 2147483647 h 1034"/>
              <a:gd name="T108" fmla="*/ 2147483647 w 1856"/>
              <a:gd name="T109" fmla="*/ 2147483647 h 1034"/>
              <a:gd name="T110" fmla="*/ 2147483647 w 1856"/>
              <a:gd name="T111" fmla="*/ 2147483647 h 1034"/>
              <a:gd name="T112" fmla="*/ 2147483647 w 1856"/>
              <a:gd name="T113" fmla="*/ 2147483647 h 1034"/>
              <a:gd name="T114" fmla="*/ 0 w 1856"/>
              <a:gd name="T115" fmla="*/ 2147483647 h 1034"/>
              <a:gd name="T116" fmla="*/ 2147483647 w 1856"/>
              <a:gd name="T117" fmla="*/ 2147483647 h 1034"/>
              <a:gd name="T118" fmla="*/ 2147483647 w 1856"/>
              <a:gd name="T119" fmla="*/ 2147483647 h 1034"/>
              <a:gd name="T120" fmla="*/ 2147483647 w 1856"/>
              <a:gd name="T121" fmla="*/ 2147483647 h 1034"/>
              <a:gd name="T122" fmla="*/ 2147483647 w 1856"/>
              <a:gd name="T123" fmla="*/ 2147483647 h 10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56"/>
              <a:gd name="T187" fmla="*/ 0 h 1034"/>
              <a:gd name="T188" fmla="*/ 1856 w 1856"/>
              <a:gd name="T189" fmla="*/ 1034 h 10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56" h="1034">
                <a:moveTo>
                  <a:pt x="1588" y="1025"/>
                </a:moveTo>
                <a:lnTo>
                  <a:pt x="1587" y="1025"/>
                </a:lnTo>
                <a:lnTo>
                  <a:pt x="186" y="1034"/>
                </a:lnTo>
                <a:lnTo>
                  <a:pt x="186" y="1029"/>
                </a:lnTo>
                <a:lnTo>
                  <a:pt x="1587" y="1018"/>
                </a:lnTo>
                <a:lnTo>
                  <a:pt x="1588" y="1025"/>
                </a:lnTo>
                <a:close/>
                <a:moveTo>
                  <a:pt x="1588" y="1025"/>
                </a:moveTo>
                <a:lnTo>
                  <a:pt x="1587" y="1025"/>
                </a:lnTo>
                <a:lnTo>
                  <a:pt x="1588" y="1025"/>
                </a:lnTo>
                <a:close/>
                <a:moveTo>
                  <a:pt x="1847" y="847"/>
                </a:moveTo>
                <a:lnTo>
                  <a:pt x="1853" y="848"/>
                </a:lnTo>
                <a:lnTo>
                  <a:pt x="1852" y="848"/>
                </a:lnTo>
                <a:lnTo>
                  <a:pt x="1849" y="859"/>
                </a:lnTo>
                <a:lnTo>
                  <a:pt x="1845" y="867"/>
                </a:lnTo>
                <a:lnTo>
                  <a:pt x="1841" y="877"/>
                </a:lnTo>
                <a:lnTo>
                  <a:pt x="1837" y="886"/>
                </a:lnTo>
                <a:lnTo>
                  <a:pt x="1833" y="895"/>
                </a:lnTo>
                <a:lnTo>
                  <a:pt x="1827" y="903"/>
                </a:lnTo>
                <a:lnTo>
                  <a:pt x="1822" y="911"/>
                </a:lnTo>
                <a:lnTo>
                  <a:pt x="1817" y="919"/>
                </a:lnTo>
                <a:lnTo>
                  <a:pt x="1811" y="926"/>
                </a:lnTo>
                <a:lnTo>
                  <a:pt x="1804" y="933"/>
                </a:lnTo>
                <a:lnTo>
                  <a:pt x="1797" y="941"/>
                </a:lnTo>
                <a:lnTo>
                  <a:pt x="1791" y="947"/>
                </a:lnTo>
                <a:lnTo>
                  <a:pt x="1784" y="953"/>
                </a:lnTo>
                <a:lnTo>
                  <a:pt x="1776" y="960"/>
                </a:lnTo>
                <a:lnTo>
                  <a:pt x="1769" y="966"/>
                </a:lnTo>
                <a:lnTo>
                  <a:pt x="1760" y="971"/>
                </a:lnTo>
                <a:lnTo>
                  <a:pt x="1751" y="977"/>
                </a:lnTo>
                <a:lnTo>
                  <a:pt x="1743" y="982"/>
                </a:lnTo>
                <a:lnTo>
                  <a:pt x="1733" y="986"/>
                </a:lnTo>
                <a:lnTo>
                  <a:pt x="1725" y="992"/>
                </a:lnTo>
                <a:lnTo>
                  <a:pt x="1714" y="996"/>
                </a:lnTo>
                <a:lnTo>
                  <a:pt x="1704" y="1000"/>
                </a:lnTo>
                <a:lnTo>
                  <a:pt x="1695" y="1004"/>
                </a:lnTo>
                <a:lnTo>
                  <a:pt x="1684" y="1007"/>
                </a:lnTo>
                <a:lnTo>
                  <a:pt x="1673" y="1010"/>
                </a:lnTo>
                <a:lnTo>
                  <a:pt x="1662" y="1014"/>
                </a:lnTo>
                <a:lnTo>
                  <a:pt x="1650" y="1016"/>
                </a:lnTo>
                <a:lnTo>
                  <a:pt x="1637" y="1018"/>
                </a:lnTo>
                <a:lnTo>
                  <a:pt x="1627" y="1020"/>
                </a:lnTo>
                <a:lnTo>
                  <a:pt x="1613" y="1022"/>
                </a:lnTo>
                <a:lnTo>
                  <a:pt x="1601" y="1023"/>
                </a:lnTo>
                <a:lnTo>
                  <a:pt x="1588" y="1025"/>
                </a:lnTo>
                <a:lnTo>
                  <a:pt x="1587" y="1018"/>
                </a:lnTo>
                <a:lnTo>
                  <a:pt x="1601" y="1016"/>
                </a:lnTo>
                <a:lnTo>
                  <a:pt x="1613" y="1015"/>
                </a:lnTo>
                <a:lnTo>
                  <a:pt x="1625" y="1014"/>
                </a:lnTo>
                <a:lnTo>
                  <a:pt x="1637" y="1011"/>
                </a:lnTo>
                <a:lnTo>
                  <a:pt x="1648" y="1010"/>
                </a:lnTo>
                <a:lnTo>
                  <a:pt x="1659" y="1007"/>
                </a:lnTo>
                <a:lnTo>
                  <a:pt x="1670" y="1004"/>
                </a:lnTo>
                <a:lnTo>
                  <a:pt x="1681" y="1000"/>
                </a:lnTo>
                <a:lnTo>
                  <a:pt x="1692" y="997"/>
                </a:lnTo>
                <a:lnTo>
                  <a:pt x="1702" y="993"/>
                </a:lnTo>
                <a:lnTo>
                  <a:pt x="1713" y="989"/>
                </a:lnTo>
                <a:lnTo>
                  <a:pt x="1721" y="985"/>
                </a:lnTo>
                <a:lnTo>
                  <a:pt x="1730" y="981"/>
                </a:lnTo>
                <a:lnTo>
                  <a:pt x="1740" y="975"/>
                </a:lnTo>
                <a:lnTo>
                  <a:pt x="1748" y="971"/>
                </a:lnTo>
                <a:lnTo>
                  <a:pt x="1756" y="966"/>
                </a:lnTo>
                <a:lnTo>
                  <a:pt x="1765" y="960"/>
                </a:lnTo>
                <a:lnTo>
                  <a:pt x="1771" y="955"/>
                </a:lnTo>
                <a:lnTo>
                  <a:pt x="1780" y="948"/>
                </a:lnTo>
                <a:lnTo>
                  <a:pt x="1786" y="943"/>
                </a:lnTo>
                <a:lnTo>
                  <a:pt x="1793" y="936"/>
                </a:lnTo>
                <a:lnTo>
                  <a:pt x="1799" y="929"/>
                </a:lnTo>
                <a:lnTo>
                  <a:pt x="1806" y="922"/>
                </a:lnTo>
                <a:lnTo>
                  <a:pt x="1811" y="915"/>
                </a:lnTo>
                <a:lnTo>
                  <a:pt x="1817" y="907"/>
                </a:lnTo>
                <a:lnTo>
                  <a:pt x="1822" y="899"/>
                </a:lnTo>
                <a:lnTo>
                  <a:pt x="1826" y="891"/>
                </a:lnTo>
                <a:lnTo>
                  <a:pt x="1832" y="882"/>
                </a:lnTo>
                <a:lnTo>
                  <a:pt x="1836" y="874"/>
                </a:lnTo>
                <a:lnTo>
                  <a:pt x="1840" y="865"/>
                </a:lnTo>
                <a:lnTo>
                  <a:pt x="1842" y="856"/>
                </a:lnTo>
                <a:lnTo>
                  <a:pt x="1847" y="847"/>
                </a:lnTo>
                <a:close/>
                <a:moveTo>
                  <a:pt x="1853" y="848"/>
                </a:moveTo>
                <a:lnTo>
                  <a:pt x="1853" y="848"/>
                </a:lnTo>
                <a:lnTo>
                  <a:pt x="1852" y="848"/>
                </a:lnTo>
                <a:lnTo>
                  <a:pt x="1853" y="848"/>
                </a:lnTo>
                <a:close/>
                <a:moveTo>
                  <a:pt x="1751" y="430"/>
                </a:moveTo>
                <a:lnTo>
                  <a:pt x="1756" y="426"/>
                </a:lnTo>
                <a:lnTo>
                  <a:pt x="1758" y="426"/>
                </a:lnTo>
                <a:lnTo>
                  <a:pt x="1765" y="439"/>
                </a:lnTo>
                <a:lnTo>
                  <a:pt x="1771" y="452"/>
                </a:lnTo>
                <a:lnTo>
                  <a:pt x="1778" y="465"/>
                </a:lnTo>
                <a:lnTo>
                  <a:pt x="1785" y="479"/>
                </a:lnTo>
                <a:lnTo>
                  <a:pt x="1791" y="491"/>
                </a:lnTo>
                <a:lnTo>
                  <a:pt x="1797" y="505"/>
                </a:lnTo>
                <a:lnTo>
                  <a:pt x="1803" y="519"/>
                </a:lnTo>
                <a:lnTo>
                  <a:pt x="1808" y="531"/>
                </a:lnTo>
                <a:lnTo>
                  <a:pt x="1812" y="545"/>
                </a:lnTo>
                <a:lnTo>
                  <a:pt x="1818" y="557"/>
                </a:lnTo>
                <a:lnTo>
                  <a:pt x="1822" y="571"/>
                </a:lnTo>
                <a:lnTo>
                  <a:pt x="1826" y="584"/>
                </a:lnTo>
                <a:lnTo>
                  <a:pt x="1830" y="597"/>
                </a:lnTo>
                <a:lnTo>
                  <a:pt x="1834" y="610"/>
                </a:lnTo>
                <a:lnTo>
                  <a:pt x="1838" y="624"/>
                </a:lnTo>
                <a:lnTo>
                  <a:pt x="1841" y="636"/>
                </a:lnTo>
                <a:lnTo>
                  <a:pt x="1844" y="650"/>
                </a:lnTo>
                <a:lnTo>
                  <a:pt x="1847" y="664"/>
                </a:lnTo>
                <a:lnTo>
                  <a:pt x="1848" y="676"/>
                </a:lnTo>
                <a:lnTo>
                  <a:pt x="1851" y="690"/>
                </a:lnTo>
                <a:lnTo>
                  <a:pt x="1852" y="703"/>
                </a:lnTo>
                <a:lnTo>
                  <a:pt x="1853" y="716"/>
                </a:lnTo>
                <a:lnTo>
                  <a:pt x="1855" y="729"/>
                </a:lnTo>
                <a:lnTo>
                  <a:pt x="1856" y="743"/>
                </a:lnTo>
                <a:lnTo>
                  <a:pt x="1856" y="755"/>
                </a:lnTo>
                <a:lnTo>
                  <a:pt x="1856" y="769"/>
                </a:lnTo>
                <a:lnTo>
                  <a:pt x="1856" y="783"/>
                </a:lnTo>
                <a:lnTo>
                  <a:pt x="1856" y="795"/>
                </a:lnTo>
                <a:lnTo>
                  <a:pt x="1856" y="809"/>
                </a:lnTo>
                <a:lnTo>
                  <a:pt x="1855" y="822"/>
                </a:lnTo>
                <a:lnTo>
                  <a:pt x="1855" y="835"/>
                </a:lnTo>
                <a:lnTo>
                  <a:pt x="1853" y="848"/>
                </a:lnTo>
                <a:lnTo>
                  <a:pt x="1847" y="847"/>
                </a:lnTo>
                <a:lnTo>
                  <a:pt x="1848" y="835"/>
                </a:lnTo>
                <a:lnTo>
                  <a:pt x="1848" y="821"/>
                </a:lnTo>
                <a:lnTo>
                  <a:pt x="1849" y="809"/>
                </a:lnTo>
                <a:lnTo>
                  <a:pt x="1849" y="795"/>
                </a:lnTo>
                <a:lnTo>
                  <a:pt x="1851" y="783"/>
                </a:lnTo>
                <a:lnTo>
                  <a:pt x="1849" y="769"/>
                </a:lnTo>
                <a:lnTo>
                  <a:pt x="1849" y="757"/>
                </a:lnTo>
                <a:lnTo>
                  <a:pt x="1849" y="743"/>
                </a:lnTo>
                <a:lnTo>
                  <a:pt x="1848" y="729"/>
                </a:lnTo>
                <a:lnTo>
                  <a:pt x="1847" y="717"/>
                </a:lnTo>
                <a:lnTo>
                  <a:pt x="1845" y="703"/>
                </a:lnTo>
                <a:lnTo>
                  <a:pt x="1844" y="691"/>
                </a:lnTo>
                <a:lnTo>
                  <a:pt x="1842" y="677"/>
                </a:lnTo>
                <a:lnTo>
                  <a:pt x="1840" y="665"/>
                </a:lnTo>
                <a:lnTo>
                  <a:pt x="1837" y="651"/>
                </a:lnTo>
                <a:lnTo>
                  <a:pt x="1834" y="638"/>
                </a:lnTo>
                <a:lnTo>
                  <a:pt x="1832" y="625"/>
                </a:lnTo>
                <a:lnTo>
                  <a:pt x="1827" y="612"/>
                </a:lnTo>
                <a:lnTo>
                  <a:pt x="1825" y="599"/>
                </a:lnTo>
                <a:lnTo>
                  <a:pt x="1821" y="586"/>
                </a:lnTo>
                <a:lnTo>
                  <a:pt x="1817" y="573"/>
                </a:lnTo>
                <a:lnTo>
                  <a:pt x="1811" y="560"/>
                </a:lnTo>
                <a:lnTo>
                  <a:pt x="1807" y="547"/>
                </a:lnTo>
                <a:lnTo>
                  <a:pt x="1801" y="534"/>
                </a:lnTo>
                <a:lnTo>
                  <a:pt x="1796" y="520"/>
                </a:lnTo>
                <a:lnTo>
                  <a:pt x="1791" y="508"/>
                </a:lnTo>
                <a:lnTo>
                  <a:pt x="1785" y="494"/>
                </a:lnTo>
                <a:lnTo>
                  <a:pt x="1778" y="482"/>
                </a:lnTo>
                <a:lnTo>
                  <a:pt x="1773" y="468"/>
                </a:lnTo>
                <a:lnTo>
                  <a:pt x="1766" y="456"/>
                </a:lnTo>
                <a:lnTo>
                  <a:pt x="1759" y="442"/>
                </a:lnTo>
                <a:lnTo>
                  <a:pt x="1751" y="428"/>
                </a:lnTo>
                <a:lnTo>
                  <a:pt x="1751" y="430"/>
                </a:lnTo>
                <a:close/>
                <a:moveTo>
                  <a:pt x="1756" y="426"/>
                </a:moveTo>
                <a:lnTo>
                  <a:pt x="1756" y="426"/>
                </a:lnTo>
                <a:lnTo>
                  <a:pt x="1758" y="426"/>
                </a:lnTo>
                <a:lnTo>
                  <a:pt x="1756" y="426"/>
                </a:lnTo>
                <a:close/>
                <a:moveTo>
                  <a:pt x="89" y="448"/>
                </a:moveTo>
                <a:lnTo>
                  <a:pt x="83" y="445"/>
                </a:lnTo>
                <a:lnTo>
                  <a:pt x="94" y="430"/>
                </a:lnTo>
                <a:lnTo>
                  <a:pt x="105" y="415"/>
                </a:lnTo>
                <a:lnTo>
                  <a:pt x="116" y="401"/>
                </a:lnTo>
                <a:lnTo>
                  <a:pt x="128" y="387"/>
                </a:lnTo>
                <a:lnTo>
                  <a:pt x="139" y="372"/>
                </a:lnTo>
                <a:lnTo>
                  <a:pt x="150" y="360"/>
                </a:lnTo>
                <a:lnTo>
                  <a:pt x="163" y="346"/>
                </a:lnTo>
                <a:lnTo>
                  <a:pt x="175" y="333"/>
                </a:lnTo>
                <a:lnTo>
                  <a:pt x="186" y="320"/>
                </a:lnTo>
                <a:lnTo>
                  <a:pt x="198" y="308"/>
                </a:lnTo>
                <a:lnTo>
                  <a:pt x="210" y="296"/>
                </a:lnTo>
                <a:lnTo>
                  <a:pt x="223" y="284"/>
                </a:lnTo>
                <a:lnTo>
                  <a:pt x="235" y="273"/>
                </a:lnTo>
                <a:lnTo>
                  <a:pt x="247" y="260"/>
                </a:lnTo>
                <a:lnTo>
                  <a:pt x="260" y="249"/>
                </a:lnTo>
                <a:lnTo>
                  <a:pt x="273" y="238"/>
                </a:lnTo>
                <a:lnTo>
                  <a:pt x="286" y="227"/>
                </a:lnTo>
                <a:lnTo>
                  <a:pt x="298" y="218"/>
                </a:lnTo>
                <a:lnTo>
                  <a:pt x="312" y="207"/>
                </a:lnTo>
                <a:lnTo>
                  <a:pt x="324" y="197"/>
                </a:lnTo>
                <a:lnTo>
                  <a:pt x="337" y="188"/>
                </a:lnTo>
                <a:lnTo>
                  <a:pt x="351" y="178"/>
                </a:lnTo>
                <a:lnTo>
                  <a:pt x="363" y="170"/>
                </a:lnTo>
                <a:lnTo>
                  <a:pt x="377" y="160"/>
                </a:lnTo>
                <a:lnTo>
                  <a:pt x="391" y="152"/>
                </a:lnTo>
                <a:lnTo>
                  <a:pt x="404" y="144"/>
                </a:lnTo>
                <a:lnTo>
                  <a:pt x="418" y="136"/>
                </a:lnTo>
                <a:lnTo>
                  <a:pt x="432" y="128"/>
                </a:lnTo>
                <a:lnTo>
                  <a:pt x="445" y="119"/>
                </a:lnTo>
                <a:lnTo>
                  <a:pt x="459" y="113"/>
                </a:lnTo>
                <a:lnTo>
                  <a:pt x="473" y="106"/>
                </a:lnTo>
                <a:lnTo>
                  <a:pt x="486" y="99"/>
                </a:lnTo>
                <a:lnTo>
                  <a:pt x="502" y="92"/>
                </a:lnTo>
                <a:lnTo>
                  <a:pt x="515" y="85"/>
                </a:lnTo>
                <a:lnTo>
                  <a:pt x="529" y="80"/>
                </a:lnTo>
                <a:lnTo>
                  <a:pt x="543" y="74"/>
                </a:lnTo>
                <a:lnTo>
                  <a:pt x="558" y="67"/>
                </a:lnTo>
                <a:lnTo>
                  <a:pt x="571" y="62"/>
                </a:lnTo>
                <a:lnTo>
                  <a:pt x="586" y="58"/>
                </a:lnTo>
                <a:lnTo>
                  <a:pt x="600" y="52"/>
                </a:lnTo>
                <a:lnTo>
                  <a:pt x="615" y="47"/>
                </a:lnTo>
                <a:lnTo>
                  <a:pt x="629" y="43"/>
                </a:lnTo>
                <a:lnTo>
                  <a:pt x="644" y="39"/>
                </a:lnTo>
                <a:lnTo>
                  <a:pt x="657" y="35"/>
                </a:lnTo>
                <a:lnTo>
                  <a:pt x="672" y="31"/>
                </a:lnTo>
                <a:lnTo>
                  <a:pt x="687" y="28"/>
                </a:lnTo>
                <a:lnTo>
                  <a:pt x="701" y="24"/>
                </a:lnTo>
                <a:lnTo>
                  <a:pt x="716" y="21"/>
                </a:lnTo>
                <a:lnTo>
                  <a:pt x="731" y="18"/>
                </a:lnTo>
                <a:lnTo>
                  <a:pt x="745" y="16"/>
                </a:lnTo>
                <a:lnTo>
                  <a:pt x="760" y="13"/>
                </a:lnTo>
                <a:lnTo>
                  <a:pt x="775" y="11"/>
                </a:lnTo>
                <a:lnTo>
                  <a:pt x="790" y="9"/>
                </a:lnTo>
                <a:lnTo>
                  <a:pt x="804" y="7"/>
                </a:lnTo>
                <a:lnTo>
                  <a:pt x="819" y="6"/>
                </a:lnTo>
                <a:lnTo>
                  <a:pt x="834" y="5"/>
                </a:lnTo>
                <a:lnTo>
                  <a:pt x="847" y="3"/>
                </a:lnTo>
                <a:lnTo>
                  <a:pt x="862" y="2"/>
                </a:lnTo>
                <a:lnTo>
                  <a:pt x="877" y="2"/>
                </a:lnTo>
                <a:lnTo>
                  <a:pt x="892" y="2"/>
                </a:lnTo>
                <a:lnTo>
                  <a:pt x="906" y="0"/>
                </a:lnTo>
                <a:lnTo>
                  <a:pt x="921" y="0"/>
                </a:lnTo>
                <a:lnTo>
                  <a:pt x="936" y="0"/>
                </a:lnTo>
                <a:lnTo>
                  <a:pt x="951" y="2"/>
                </a:lnTo>
                <a:lnTo>
                  <a:pt x="965" y="2"/>
                </a:lnTo>
                <a:lnTo>
                  <a:pt x="980" y="3"/>
                </a:lnTo>
                <a:lnTo>
                  <a:pt x="995" y="5"/>
                </a:lnTo>
                <a:lnTo>
                  <a:pt x="1009" y="6"/>
                </a:lnTo>
                <a:lnTo>
                  <a:pt x="1024" y="7"/>
                </a:lnTo>
                <a:lnTo>
                  <a:pt x="1039" y="9"/>
                </a:lnTo>
                <a:lnTo>
                  <a:pt x="1052" y="10"/>
                </a:lnTo>
                <a:lnTo>
                  <a:pt x="1067" y="13"/>
                </a:lnTo>
                <a:lnTo>
                  <a:pt x="1081" y="14"/>
                </a:lnTo>
                <a:lnTo>
                  <a:pt x="1096" y="17"/>
                </a:lnTo>
                <a:lnTo>
                  <a:pt x="1111" y="20"/>
                </a:lnTo>
                <a:lnTo>
                  <a:pt x="1125" y="22"/>
                </a:lnTo>
                <a:lnTo>
                  <a:pt x="1139" y="26"/>
                </a:lnTo>
                <a:lnTo>
                  <a:pt x="1154" y="29"/>
                </a:lnTo>
                <a:lnTo>
                  <a:pt x="1167" y="32"/>
                </a:lnTo>
                <a:lnTo>
                  <a:pt x="1182" y="36"/>
                </a:lnTo>
                <a:lnTo>
                  <a:pt x="1196" y="40"/>
                </a:lnTo>
                <a:lnTo>
                  <a:pt x="1210" y="44"/>
                </a:lnTo>
                <a:lnTo>
                  <a:pt x="1223" y="48"/>
                </a:lnTo>
                <a:lnTo>
                  <a:pt x="1238" y="52"/>
                </a:lnTo>
                <a:lnTo>
                  <a:pt x="1252" y="58"/>
                </a:lnTo>
                <a:lnTo>
                  <a:pt x="1266" y="62"/>
                </a:lnTo>
                <a:lnTo>
                  <a:pt x="1279" y="67"/>
                </a:lnTo>
                <a:lnTo>
                  <a:pt x="1293" y="73"/>
                </a:lnTo>
                <a:lnTo>
                  <a:pt x="1307" y="78"/>
                </a:lnTo>
                <a:lnTo>
                  <a:pt x="1320" y="84"/>
                </a:lnTo>
                <a:lnTo>
                  <a:pt x="1333" y="89"/>
                </a:lnTo>
                <a:lnTo>
                  <a:pt x="1346" y="95"/>
                </a:lnTo>
                <a:lnTo>
                  <a:pt x="1360" y="102"/>
                </a:lnTo>
                <a:lnTo>
                  <a:pt x="1374" y="108"/>
                </a:lnTo>
                <a:lnTo>
                  <a:pt x="1386" y="114"/>
                </a:lnTo>
                <a:lnTo>
                  <a:pt x="1400" y="121"/>
                </a:lnTo>
                <a:lnTo>
                  <a:pt x="1412" y="128"/>
                </a:lnTo>
                <a:lnTo>
                  <a:pt x="1426" y="134"/>
                </a:lnTo>
                <a:lnTo>
                  <a:pt x="1438" y="143"/>
                </a:lnTo>
                <a:lnTo>
                  <a:pt x="1450" y="150"/>
                </a:lnTo>
                <a:lnTo>
                  <a:pt x="1462" y="158"/>
                </a:lnTo>
                <a:lnTo>
                  <a:pt x="1476" y="165"/>
                </a:lnTo>
                <a:lnTo>
                  <a:pt x="1488" y="173"/>
                </a:lnTo>
                <a:lnTo>
                  <a:pt x="1501" y="181"/>
                </a:lnTo>
                <a:lnTo>
                  <a:pt x="1512" y="189"/>
                </a:lnTo>
                <a:lnTo>
                  <a:pt x="1524" y="197"/>
                </a:lnTo>
                <a:lnTo>
                  <a:pt x="1536" y="207"/>
                </a:lnTo>
                <a:lnTo>
                  <a:pt x="1549" y="215"/>
                </a:lnTo>
                <a:lnTo>
                  <a:pt x="1560" y="225"/>
                </a:lnTo>
                <a:lnTo>
                  <a:pt x="1572" y="233"/>
                </a:lnTo>
                <a:lnTo>
                  <a:pt x="1583" y="242"/>
                </a:lnTo>
                <a:lnTo>
                  <a:pt x="1594" y="252"/>
                </a:lnTo>
                <a:lnTo>
                  <a:pt x="1606" y="262"/>
                </a:lnTo>
                <a:lnTo>
                  <a:pt x="1617" y="271"/>
                </a:lnTo>
                <a:lnTo>
                  <a:pt x="1628" y="282"/>
                </a:lnTo>
                <a:lnTo>
                  <a:pt x="1639" y="292"/>
                </a:lnTo>
                <a:lnTo>
                  <a:pt x="1648" y="301"/>
                </a:lnTo>
                <a:lnTo>
                  <a:pt x="1659" y="312"/>
                </a:lnTo>
                <a:lnTo>
                  <a:pt x="1670" y="323"/>
                </a:lnTo>
                <a:lnTo>
                  <a:pt x="1680" y="334"/>
                </a:lnTo>
                <a:lnTo>
                  <a:pt x="1691" y="345"/>
                </a:lnTo>
                <a:lnTo>
                  <a:pt x="1700" y="356"/>
                </a:lnTo>
                <a:lnTo>
                  <a:pt x="1710" y="367"/>
                </a:lnTo>
                <a:lnTo>
                  <a:pt x="1719" y="378"/>
                </a:lnTo>
                <a:lnTo>
                  <a:pt x="1729" y="390"/>
                </a:lnTo>
                <a:lnTo>
                  <a:pt x="1739" y="401"/>
                </a:lnTo>
                <a:lnTo>
                  <a:pt x="1748" y="413"/>
                </a:lnTo>
                <a:lnTo>
                  <a:pt x="1756" y="426"/>
                </a:lnTo>
                <a:lnTo>
                  <a:pt x="1751" y="430"/>
                </a:lnTo>
                <a:lnTo>
                  <a:pt x="1743" y="418"/>
                </a:lnTo>
                <a:lnTo>
                  <a:pt x="1733" y="405"/>
                </a:lnTo>
                <a:lnTo>
                  <a:pt x="1724" y="394"/>
                </a:lnTo>
                <a:lnTo>
                  <a:pt x="1714" y="383"/>
                </a:lnTo>
                <a:lnTo>
                  <a:pt x="1704" y="371"/>
                </a:lnTo>
                <a:lnTo>
                  <a:pt x="1695" y="360"/>
                </a:lnTo>
                <a:lnTo>
                  <a:pt x="1685" y="349"/>
                </a:lnTo>
                <a:lnTo>
                  <a:pt x="1676" y="338"/>
                </a:lnTo>
                <a:lnTo>
                  <a:pt x="1665" y="327"/>
                </a:lnTo>
                <a:lnTo>
                  <a:pt x="1655" y="318"/>
                </a:lnTo>
                <a:lnTo>
                  <a:pt x="1644" y="307"/>
                </a:lnTo>
                <a:lnTo>
                  <a:pt x="1633" y="297"/>
                </a:lnTo>
                <a:lnTo>
                  <a:pt x="1622" y="286"/>
                </a:lnTo>
                <a:lnTo>
                  <a:pt x="1611" y="277"/>
                </a:lnTo>
                <a:lnTo>
                  <a:pt x="1601" y="267"/>
                </a:lnTo>
                <a:lnTo>
                  <a:pt x="1590" y="258"/>
                </a:lnTo>
                <a:lnTo>
                  <a:pt x="1579" y="248"/>
                </a:lnTo>
                <a:lnTo>
                  <a:pt x="1568" y="238"/>
                </a:lnTo>
                <a:lnTo>
                  <a:pt x="1555" y="230"/>
                </a:lnTo>
                <a:lnTo>
                  <a:pt x="1544" y="221"/>
                </a:lnTo>
                <a:lnTo>
                  <a:pt x="1532" y="212"/>
                </a:lnTo>
                <a:lnTo>
                  <a:pt x="1520" y="203"/>
                </a:lnTo>
                <a:lnTo>
                  <a:pt x="1509" y="195"/>
                </a:lnTo>
                <a:lnTo>
                  <a:pt x="1497" y="186"/>
                </a:lnTo>
                <a:lnTo>
                  <a:pt x="1484" y="178"/>
                </a:lnTo>
                <a:lnTo>
                  <a:pt x="1472" y="171"/>
                </a:lnTo>
                <a:lnTo>
                  <a:pt x="1460" y="163"/>
                </a:lnTo>
                <a:lnTo>
                  <a:pt x="1447" y="155"/>
                </a:lnTo>
                <a:lnTo>
                  <a:pt x="1434" y="148"/>
                </a:lnTo>
                <a:lnTo>
                  <a:pt x="1421" y="141"/>
                </a:lnTo>
                <a:lnTo>
                  <a:pt x="1409" y="134"/>
                </a:lnTo>
                <a:lnTo>
                  <a:pt x="1396" y="128"/>
                </a:lnTo>
                <a:lnTo>
                  <a:pt x="1383" y="121"/>
                </a:lnTo>
                <a:lnTo>
                  <a:pt x="1370" y="114"/>
                </a:lnTo>
                <a:lnTo>
                  <a:pt x="1357" y="107"/>
                </a:lnTo>
                <a:lnTo>
                  <a:pt x="1344" y="102"/>
                </a:lnTo>
                <a:lnTo>
                  <a:pt x="1330" y="96"/>
                </a:lnTo>
                <a:lnTo>
                  <a:pt x="1318" y="89"/>
                </a:lnTo>
                <a:lnTo>
                  <a:pt x="1304" y="84"/>
                </a:lnTo>
                <a:lnTo>
                  <a:pt x="1290" y="78"/>
                </a:lnTo>
                <a:lnTo>
                  <a:pt x="1277" y="74"/>
                </a:lnTo>
                <a:lnTo>
                  <a:pt x="1263" y="69"/>
                </a:lnTo>
                <a:lnTo>
                  <a:pt x="1249" y="63"/>
                </a:lnTo>
                <a:lnTo>
                  <a:pt x="1236" y="59"/>
                </a:lnTo>
                <a:lnTo>
                  <a:pt x="1222" y="55"/>
                </a:lnTo>
                <a:lnTo>
                  <a:pt x="1208" y="51"/>
                </a:lnTo>
                <a:lnTo>
                  <a:pt x="1195" y="47"/>
                </a:lnTo>
                <a:lnTo>
                  <a:pt x="1180" y="43"/>
                </a:lnTo>
                <a:lnTo>
                  <a:pt x="1166" y="39"/>
                </a:lnTo>
                <a:lnTo>
                  <a:pt x="1152" y="36"/>
                </a:lnTo>
                <a:lnTo>
                  <a:pt x="1137" y="32"/>
                </a:lnTo>
                <a:lnTo>
                  <a:pt x="1123" y="29"/>
                </a:lnTo>
                <a:lnTo>
                  <a:pt x="1110" y="26"/>
                </a:lnTo>
                <a:lnTo>
                  <a:pt x="1095" y="24"/>
                </a:lnTo>
                <a:lnTo>
                  <a:pt x="1081" y="21"/>
                </a:lnTo>
                <a:lnTo>
                  <a:pt x="1066" y="20"/>
                </a:lnTo>
                <a:lnTo>
                  <a:pt x="1052" y="17"/>
                </a:lnTo>
                <a:lnTo>
                  <a:pt x="1037" y="16"/>
                </a:lnTo>
                <a:lnTo>
                  <a:pt x="1024" y="14"/>
                </a:lnTo>
                <a:lnTo>
                  <a:pt x="1009" y="11"/>
                </a:lnTo>
                <a:lnTo>
                  <a:pt x="994" y="11"/>
                </a:lnTo>
                <a:lnTo>
                  <a:pt x="980" y="10"/>
                </a:lnTo>
                <a:lnTo>
                  <a:pt x="965" y="9"/>
                </a:lnTo>
                <a:lnTo>
                  <a:pt x="951" y="9"/>
                </a:lnTo>
                <a:lnTo>
                  <a:pt x="936" y="7"/>
                </a:lnTo>
                <a:lnTo>
                  <a:pt x="921" y="7"/>
                </a:lnTo>
                <a:lnTo>
                  <a:pt x="907" y="7"/>
                </a:lnTo>
                <a:lnTo>
                  <a:pt x="892" y="7"/>
                </a:lnTo>
                <a:lnTo>
                  <a:pt x="877" y="9"/>
                </a:lnTo>
                <a:lnTo>
                  <a:pt x="864" y="9"/>
                </a:lnTo>
                <a:lnTo>
                  <a:pt x="849" y="10"/>
                </a:lnTo>
                <a:lnTo>
                  <a:pt x="834" y="11"/>
                </a:lnTo>
                <a:lnTo>
                  <a:pt x="819" y="13"/>
                </a:lnTo>
                <a:lnTo>
                  <a:pt x="805" y="14"/>
                </a:lnTo>
                <a:lnTo>
                  <a:pt x="790" y="16"/>
                </a:lnTo>
                <a:lnTo>
                  <a:pt x="775" y="18"/>
                </a:lnTo>
                <a:lnTo>
                  <a:pt x="761" y="20"/>
                </a:lnTo>
                <a:lnTo>
                  <a:pt x="746" y="22"/>
                </a:lnTo>
                <a:lnTo>
                  <a:pt x="733" y="25"/>
                </a:lnTo>
                <a:lnTo>
                  <a:pt x="717" y="28"/>
                </a:lnTo>
                <a:lnTo>
                  <a:pt x="702" y="31"/>
                </a:lnTo>
                <a:lnTo>
                  <a:pt x="689" y="35"/>
                </a:lnTo>
                <a:lnTo>
                  <a:pt x="674" y="37"/>
                </a:lnTo>
                <a:lnTo>
                  <a:pt x="660" y="41"/>
                </a:lnTo>
                <a:lnTo>
                  <a:pt x="645" y="46"/>
                </a:lnTo>
                <a:lnTo>
                  <a:pt x="631" y="50"/>
                </a:lnTo>
                <a:lnTo>
                  <a:pt x="616" y="54"/>
                </a:lnTo>
                <a:lnTo>
                  <a:pt x="603" y="59"/>
                </a:lnTo>
                <a:lnTo>
                  <a:pt x="588" y="63"/>
                </a:lnTo>
                <a:lnTo>
                  <a:pt x="574" y="69"/>
                </a:lnTo>
                <a:lnTo>
                  <a:pt x="560" y="74"/>
                </a:lnTo>
                <a:lnTo>
                  <a:pt x="545" y="80"/>
                </a:lnTo>
                <a:lnTo>
                  <a:pt x="532" y="85"/>
                </a:lnTo>
                <a:lnTo>
                  <a:pt x="518" y="92"/>
                </a:lnTo>
                <a:lnTo>
                  <a:pt x="504" y="99"/>
                </a:lnTo>
                <a:lnTo>
                  <a:pt x="489" y="104"/>
                </a:lnTo>
                <a:lnTo>
                  <a:pt x="476" y="111"/>
                </a:lnTo>
                <a:lnTo>
                  <a:pt x="462" y="119"/>
                </a:lnTo>
                <a:lnTo>
                  <a:pt x="448" y="126"/>
                </a:lnTo>
                <a:lnTo>
                  <a:pt x="435" y="133"/>
                </a:lnTo>
                <a:lnTo>
                  <a:pt x="421" y="141"/>
                </a:lnTo>
                <a:lnTo>
                  <a:pt x="407" y="150"/>
                </a:lnTo>
                <a:lnTo>
                  <a:pt x="395" y="158"/>
                </a:lnTo>
                <a:lnTo>
                  <a:pt x="381" y="166"/>
                </a:lnTo>
                <a:lnTo>
                  <a:pt x="368" y="175"/>
                </a:lnTo>
                <a:lnTo>
                  <a:pt x="355" y="184"/>
                </a:lnTo>
                <a:lnTo>
                  <a:pt x="342" y="193"/>
                </a:lnTo>
                <a:lnTo>
                  <a:pt x="328" y="203"/>
                </a:lnTo>
                <a:lnTo>
                  <a:pt x="316" y="212"/>
                </a:lnTo>
                <a:lnTo>
                  <a:pt x="303" y="223"/>
                </a:lnTo>
                <a:lnTo>
                  <a:pt x="290" y="233"/>
                </a:lnTo>
                <a:lnTo>
                  <a:pt x="277" y="244"/>
                </a:lnTo>
                <a:lnTo>
                  <a:pt x="265" y="255"/>
                </a:lnTo>
                <a:lnTo>
                  <a:pt x="253" y="266"/>
                </a:lnTo>
                <a:lnTo>
                  <a:pt x="240" y="277"/>
                </a:lnTo>
                <a:lnTo>
                  <a:pt x="228" y="289"/>
                </a:lnTo>
                <a:lnTo>
                  <a:pt x="216" y="300"/>
                </a:lnTo>
                <a:lnTo>
                  <a:pt x="204" y="312"/>
                </a:lnTo>
                <a:lnTo>
                  <a:pt x="191" y="325"/>
                </a:lnTo>
                <a:lnTo>
                  <a:pt x="179" y="338"/>
                </a:lnTo>
                <a:lnTo>
                  <a:pt x="168" y="351"/>
                </a:lnTo>
                <a:lnTo>
                  <a:pt x="156" y="364"/>
                </a:lnTo>
                <a:lnTo>
                  <a:pt x="145" y="378"/>
                </a:lnTo>
                <a:lnTo>
                  <a:pt x="132" y="392"/>
                </a:lnTo>
                <a:lnTo>
                  <a:pt x="121" y="405"/>
                </a:lnTo>
                <a:lnTo>
                  <a:pt x="111" y="419"/>
                </a:lnTo>
                <a:lnTo>
                  <a:pt x="100" y="434"/>
                </a:lnTo>
                <a:lnTo>
                  <a:pt x="89" y="449"/>
                </a:lnTo>
                <a:lnTo>
                  <a:pt x="89" y="448"/>
                </a:lnTo>
                <a:close/>
                <a:moveTo>
                  <a:pt x="83" y="445"/>
                </a:moveTo>
                <a:lnTo>
                  <a:pt x="83" y="445"/>
                </a:lnTo>
                <a:close/>
                <a:moveTo>
                  <a:pt x="7" y="789"/>
                </a:moveTo>
                <a:lnTo>
                  <a:pt x="0" y="789"/>
                </a:lnTo>
                <a:lnTo>
                  <a:pt x="0" y="776"/>
                </a:lnTo>
                <a:lnTo>
                  <a:pt x="0" y="762"/>
                </a:lnTo>
                <a:lnTo>
                  <a:pt x="1" y="748"/>
                </a:lnTo>
                <a:lnTo>
                  <a:pt x="1" y="735"/>
                </a:lnTo>
                <a:lnTo>
                  <a:pt x="3" y="721"/>
                </a:lnTo>
                <a:lnTo>
                  <a:pt x="4" y="709"/>
                </a:lnTo>
                <a:lnTo>
                  <a:pt x="5" y="696"/>
                </a:lnTo>
                <a:lnTo>
                  <a:pt x="7" y="684"/>
                </a:lnTo>
                <a:lnTo>
                  <a:pt x="9" y="672"/>
                </a:lnTo>
                <a:lnTo>
                  <a:pt x="11" y="660"/>
                </a:lnTo>
                <a:lnTo>
                  <a:pt x="12" y="649"/>
                </a:lnTo>
                <a:lnTo>
                  <a:pt x="15" y="636"/>
                </a:lnTo>
                <a:lnTo>
                  <a:pt x="18" y="625"/>
                </a:lnTo>
                <a:lnTo>
                  <a:pt x="20" y="614"/>
                </a:lnTo>
                <a:lnTo>
                  <a:pt x="22" y="603"/>
                </a:lnTo>
                <a:lnTo>
                  <a:pt x="26" y="593"/>
                </a:lnTo>
                <a:lnTo>
                  <a:pt x="29" y="583"/>
                </a:lnTo>
                <a:lnTo>
                  <a:pt x="31" y="572"/>
                </a:lnTo>
                <a:lnTo>
                  <a:pt x="34" y="562"/>
                </a:lnTo>
                <a:lnTo>
                  <a:pt x="37" y="553"/>
                </a:lnTo>
                <a:lnTo>
                  <a:pt x="41" y="543"/>
                </a:lnTo>
                <a:lnTo>
                  <a:pt x="44" y="534"/>
                </a:lnTo>
                <a:lnTo>
                  <a:pt x="48" y="524"/>
                </a:lnTo>
                <a:lnTo>
                  <a:pt x="52" y="515"/>
                </a:lnTo>
                <a:lnTo>
                  <a:pt x="55" y="505"/>
                </a:lnTo>
                <a:lnTo>
                  <a:pt x="59" y="497"/>
                </a:lnTo>
                <a:lnTo>
                  <a:pt x="63" y="487"/>
                </a:lnTo>
                <a:lnTo>
                  <a:pt x="67" y="479"/>
                </a:lnTo>
                <a:lnTo>
                  <a:pt x="75" y="461"/>
                </a:lnTo>
                <a:lnTo>
                  <a:pt x="83" y="445"/>
                </a:lnTo>
                <a:lnTo>
                  <a:pt x="89" y="448"/>
                </a:lnTo>
                <a:lnTo>
                  <a:pt x="80" y="465"/>
                </a:lnTo>
                <a:lnTo>
                  <a:pt x="72" y="482"/>
                </a:lnTo>
                <a:lnTo>
                  <a:pt x="68" y="490"/>
                </a:lnTo>
                <a:lnTo>
                  <a:pt x="65" y="500"/>
                </a:lnTo>
                <a:lnTo>
                  <a:pt x="61" y="508"/>
                </a:lnTo>
                <a:lnTo>
                  <a:pt x="57" y="517"/>
                </a:lnTo>
                <a:lnTo>
                  <a:pt x="55" y="527"/>
                </a:lnTo>
                <a:lnTo>
                  <a:pt x="50" y="535"/>
                </a:lnTo>
                <a:lnTo>
                  <a:pt x="48" y="545"/>
                </a:lnTo>
                <a:lnTo>
                  <a:pt x="44" y="554"/>
                </a:lnTo>
                <a:lnTo>
                  <a:pt x="41" y="565"/>
                </a:lnTo>
                <a:lnTo>
                  <a:pt x="38" y="575"/>
                </a:lnTo>
                <a:lnTo>
                  <a:pt x="34" y="584"/>
                </a:lnTo>
                <a:lnTo>
                  <a:pt x="31" y="595"/>
                </a:lnTo>
                <a:lnTo>
                  <a:pt x="29" y="605"/>
                </a:lnTo>
                <a:lnTo>
                  <a:pt x="26" y="616"/>
                </a:lnTo>
                <a:lnTo>
                  <a:pt x="24" y="627"/>
                </a:lnTo>
                <a:lnTo>
                  <a:pt x="22" y="638"/>
                </a:lnTo>
                <a:lnTo>
                  <a:pt x="19" y="650"/>
                </a:lnTo>
                <a:lnTo>
                  <a:pt x="18" y="661"/>
                </a:lnTo>
                <a:lnTo>
                  <a:pt x="15" y="673"/>
                </a:lnTo>
                <a:lnTo>
                  <a:pt x="14" y="684"/>
                </a:lnTo>
                <a:lnTo>
                  <a:pt x="12" y="696"/>
                </a:lnTo>
                <a:lnTo>
                  <a:pt x="11" y="709"/>
                </a:lnTo>
                <a:lnTo>
                  <a:pt x="9" y="722"/>
                </a:lnTo>
                <a:lnTo>
                  <a:pt x="8" y="735"/>
                </a:lnTo>
                <a:lnTo>
                  <a:pt x="8" y="748"/>
                </a:lnTo>
                <a:lnTo>
                  <a:pt x="7" y="762"/>
                </a:lnTo>
                <a:lnTo>
                  <a:pt x="7" y="776"/>
                </a:lnTo>
                <a:lnTo>
                  <a:pt x="7" y="789"/>
                </a:lnTo>
                <a:close/>
                <a:moveTo>
                  <a:pt x="7" y="789"/>
                </a:moveTo>
                <a:lnTo>
                  <a:pt x="7" y="789"/>
                </a:lnTo>
                <a:close/>
                <a:moveTo>
                  <a:pt x="186" y="1029"/>
                </a:moveTo>
                <a:lnTo>
                  <a:pt x="186" y="1034"/>
                </a:lnTo>
                <a:lnTo>
                  <a:pt x="184" y="1034"/>
                </a:lnTo>
                <a:lnTo>
                  <a:pt x="172" y="1029"/>
                </a:lnTo>
                <a:lnTo>
                  <a:pt x="161" y="1025"/>
                </a:lnTo>
                <a:lnTo>
                  <a:pt x="150" y="1018"/>
                </a:lnTo>
                <a:lnTo>
                  <a:pt x="141" y="1012"/>
                </a:lnTo>
                <a:lnTo>
                  <a:pt x="130" y="1007"/>
                </a:lnTo>
                <a:lnTo>
                  <a:pt x="120" y="1001"/>
                </a:lnTo>
                <a:lnTo>
                  <a:pt x="111" y="995"/>
                </a:lnTo>
                <a:lnTo>
                  <a:pt x="102" y="988"/>
                </a:lnTo>
                <a:lnTo>
                  <a:pt x="93" y="982"/>
                </a:lnTo>
                <a:lnTo>
                  <a:pt x="85" y="975"/>
                </a:lnTo>
                <a:lnTo>
                  <a:pt x="78" y="969"/>
                </a:lnTo>
                <a:lnTo>
                  <a:pt x="70" y="962"/>
                </a:lnTo>
                <a:lnTo>
                  <a:pt x="63" y="955"/>
                </a:lnTo>
                <a:lnTo>
                  <a:pt x="56" y="947"/>
                </a:lnTo>
                <a:lnTo>
                  <a:pt x="49" y="940"/>
                </a:lnTo>
                <a:lnTo>
                  <a:pt x="44" y="932"/>
                </a:lnTo>
                <a:lnTo>
                  <a:pt x="38" y="925"/>
                </a:lnTo>
                <a:lnTo>
                  <a:pt x="33" y="917"/>
                </a:lnTo>
                <a:lnTo>
                  <a:pt x="29" y="908"/>
                </a:lnTo>
                <a:lnTo>
                  <a:pt x="23" y="900"/>
                </a:lnTo>
                <a:lnTo>
                  <a:pt x="19" y="892"/>
                </a:lnTo>
                <a:lnTo>
                  <a:pt x="16" y="884"/>
                </a:lnTo>
                <a:lnTo>
                  <a:pt x="12" y="874"/>
                </a:lnTo>
                <a:lnTo>
                  <a:pt x="9" y="866"/>
                </a:lnTo>
                <a:lnTo>
                  <a:pt x="7" y="856"/>
                </a:lnTo>
                <a:lnTo>
                  <a:pt x="4" y="848"/>
                </a:lnTo>
                <a:lnTo>
                  <a:pt x="3" y="839"/>
                </a:lnTo>
                <a:lnTo>
                  <a:pt x="1" y="829"/>
                </a:lnTo>
                <a:lnTo>
                  <a:pt x="0" y="819"/>
                </a:lnTo>
                <a:lnTo>
                  <a:pt x="0" y="810"/>
                </a:lnTo>
                <a:lnTo>
                  <a:pt x="0" y="800"/>
                </a:lnTo>
                <a:lnTo>
                  <a:pt x="0" y="789"/>
                </a:lnTo>
                <a:lnTo>
                  <a:pt x="7" y="789"/>
                </a:lnTo>
                <a:lnTo>
                  <a:pt x="5" y="799"/>
                </a:lnTo>
                <a:lnTo>
                  <a:pt x="7" y="810"/>
                </a:lnTo>
                <a:lnTo>
                  <a:pt x="7" y="818"/>
                </a:lnTo>
                <a:lnTo>
                  <a:pt x="8" y="828"/>
                </a:lnTo>
                <a:lnTo>
                  <a:pt x="9" y="837"/>
                </a:lnTo>
                <a:lnTo>
                  <a:pt x="11" y="847"/>
                </a:lnTo>
                <a:lnTo>
                  <a:pt x="14" y="855"/>
                </a:lnTo>
                <a:lnTo>
                  <a:pt x="16" y="863"/>
                </a:lnTo>
                <a:lnTo>
                  <a:pt x="19" y="873"/>
                </a:lnTo>
                <a:lnTo>
                  <a:pt x="22" y="881"/>
                </a:lnTo>
                <a:lnTo>
                  <a:pt x="26" y="889"/>
                </a:lnTo>
                <a:lnTo>
                  <a:pt x="30" y="897"/>
                </a:lnTo>
                <a:lnTo>
                  <a:pt x="34" y="904"/>
                </a:lnTo>
                <a:lnTo>
                  <a:pt x="38" y="912"/>
                </a:lnTo>
                <a:lnTo>
                  <a:pt x="44" y="921"/>
                </a:lnTo>
                <a:lnTo>
                  <a:pt x="49" y="928"/>
                </a:lnTo>
                <a:lnTo>
                  <a:pt x="55" y="936"/>
                </a:lnTo>
                <a:lnTo>
                  <a:pt x="61" y="943"/>
                </a:lnTo>
                <a:lnTo>
                  <a:pt x="68" y="949"/>
                </a:lnTo>
                <a:lnTo>
                  <a:pt x="75" y="956"/>
                </a:lnTo>
                <a:lnTo>
                  <a:pt x="82" y="963"/>
                </a:lnTo>
                <a:lnTo>
                  <a:pt x="90" y="970"/>
                </a:lnTo>
                <a:lnTo>
                  <a:pt x="97" y="977"/>
                </a:lnTo>
                <a:lnTo>
                  <a:pt x="106" y="982"/>
                </a:lnTo>
                <a:lnTo>
                  <a:pt x="115" y="989"/>
                </a:lnTo>
                <a:lnTo>
                  <a:pt x="124" y="995"/>
                </a:lnTo>
                <a:lnTo>
                  <a:pt x="134" y="1001"/>
                </a:lnTo>
                <a:lnTo>
                  <a:pt x="143" y="1007"/>
                </a:lnTo>
                <a:lnTo>
                  <a:pt x="153" y="1012"/>
                </a:lnTo>
                <a:lnTo>
                  <a:pt x="164" y="1018"/>
                </a:lnTo>
                <a:lnTo>
                  <a:pt x="175" y="1023"/>
                </a:lnTo>
                <a:lnTo>
                  <a:pt x="187" y="1029"/>
                </a:lnTo>
                <a:lnTo>
                  <a:pt x="186" y="1029"/>
                </a:lnTo>
                <a:close/>
                <a:moveTo>
                  <a:pt x="186" y="1034"/>
                </a:moveTo>
                <a:lnTo>
                  <a:pt x="184" y="1034"/>
                </a:lnTo>
                <a:lnTo>
                  <a:pt x="186" y="1034"/>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36" name="Freeform 183"/>
          <p:cNvSpPr>
            <a:spLocks noEditPoints="1"/>
          </p:cNvSpPr>
          <p:nvPr/>
        </p:nvSpPr>
        <p:spPr bwMode="auto">
          <a:xfrm flipV="1">
            <a:off x="2543422" y="3124120"/>
            <a:ext cx="4057156" cy="1524079"/>
          </a:xfrm>
          <a:custGeom>
            <a:avLst/>
            <a:gdLst>
              <a:gd name="T0" fmla="*/ 2147483647 w 1579"/>
              <a:gd name="T1" fmla="*/ 2147483647 h 813"/>
              <a:gd name="T2" fmla="*/ 2147483647 w 1579"/>
              <a:gd name="T3" fmla="*/ 2147483647 h 813"/>
              <a:gd name="T4" fmla="*/ 2147483647 w 1579"/>
              <a:gd name="T5" fmla="*/ 2147483647 h 813"/>
              <a:gd name="T6" fmla="*/ 2147483647 w 1579"/>
              <a:gd name="T7" fmla="*/ 2147483647 h 813"/>
              <a:gd name="T8" fmla="*/ 2147483647 w 1579"/>
              <a:gd name="T9" fmla="*/ 2147483647 h 813"/>
              <a:gd name="T10" fmla="*/ 2147483647 w 1579"/>
              <a:gd name="T11" fmla="*/ 2147483647 h 813"/>
              <a:gd name="T12" fmla="*/ 2147483647 w 1579"/>
              <a:gd name="T13" fmla="*/ 2147483647 h 813"/>
              <a:gd name="T14" fmla="*/ 2147483647 w 1579"/>
              <a:gd name="T15" fmla="*/ 2147483647 h 813"/>
              <a:gd name="T16" fmla="*/ 2147483647 w 1579"/>
              <a:gd name="T17" fmla="*/ 2147483647 h 813"/>
              <a:gd name="T18" fmla="*/ 2147483647 w 1579"/>
              <a:gd name="T19" fmla="*/ 2147483647 h 813"/>
              <a:gd name="T20" fmla="*/ 2147483647 w 1579"/>
              <a:gd name="T21" fmla="*/ 2147483647 h 813"/>
              <a:gd name="T22" fmla="*/ 2147483647 w 1579"/>
              <a:gd name="T23" fmla="*/ 2147483647 h 813"/>
              <a:gd name="T24" fmla="*/ 2147483647 w 1579"/>
              <a:gd name="T25" fmla="*/ 2147483647 h 813"/>
              <a:gd name="T26" fmla="*/ 2147483647 w 1579"/>
              <a:gd name="T27" fmla="*/ 2147483647 h 813"/>
              <a:gd name="T28" fmla="*/ 2147483647 w 1579"/>
              <a:gd name="T29" fmla="*/ 2147483647 h 813"/>
              <a:gd name="T30" fmla="*/ 2147483647 w 1579"/>
              <a:gd name="T31" fmla="*/ 2147483647 h 813"/>
              <a:gd name="T32" fmla="*/ 2147483647 w 1579"/>
              <a:gd name="T33" fmla="*/ 2147483647 h 813"/>
              <a:gd name="T34" fmla="*/ 2147483647 w 1579"/>
              <a:gd name="T35" fmla="*/ 2147483647 h 813"/>
              <a:gd name="T36" fmla="*/ 2147483647 w 1579"/>
              <a:gd name="T37" fmla="*/ 2147483647 h 813"/>
              <a:gd name="T38" fmla="*/ 2147483647 w 1579"/>
              <a:gd name="T39" fmla="*/ 2147483647 h 813"/>
              <a:gd name="T40" fmla="*/ 2147483647 w 1579"/>
              <a:gd name="T41" fmla="*/ 2147483647 h 813"/>
              <a:gd name="T42" fmla="*/ 2147483647 w 1579"/>
              <a:gd name="T43" fmla="*/ 2147483647 h 813"/>
              <a:gd name="T44" fmla="*/ 2147483647 w 1579"/>
              <a:gd name="T45" fmla="*/ 2147483647 h 813"/>
              <a:gd name="T46" fmla="*/ 2147483647 w 1579"/>
              <a:gd name="T47" fmla="*/ 2147483647 h 813"/>
              <a:gd name="T48" fmla="*/ 2147483647 w 1579"/>
              <a:gd name="T49" fmla="*/ 2147483647 h 813"/>
              <a:gd name="T50" fmla="*/ 2147483647 w 1579"/>
              <a:gd name="T51" fmla="*/ 2147483647 h 813"/>
              <a:gd name="T52" fmla="*/ 2147483647 w 1579"/>
              <a:gd name="T53" fmla="*/ 2147483647 h 813"/>
              <a:gd name="T54" fmla="*/ 2147483647 w 1579"/>
              <a:gd name="T55" fmla="*/ 2147483647 h 813"/>
              <a:gd name="T56" fmla="*/ 2147483647 w 1579"/>
              <a:gd name="T57" fmla="*/ 2147483647 h 813"/>
              <a:gd name="T58" fmla="*/ 2147483647 w 1579"/>
              <a:gd name="T59" fmla="*/ 2147483647 h 813"/>
              <a:gd name="T60" fmla="*/ 2147483647 w 1579"/>
              <a:gd name="T61" fmla="*/ 2147483647 h 813"/>
              <a:gd name="T62" fmla="*/ 2147483647 w 1579"/>
              <a:gd name="T63" fmla="*/ 2147483647 h 813"/>
              <a:gd name="T64" fmla="*/ 2147483647 w 1579"/>
              <a:gd name="T65" fmla="*/ 2147483647 h 813"/>
              <a:gd name="T66" fmla="*/ 2147483647 w 1579"/>
              <a:gd name="T67" fmla="*/ 2147483647 h 813"/>
              <a:gd name="T68" fmla="*/ 2147483647 w 1579"/>
              <a:gd name="T69" fmla="*/ 2147483647 h 813"/>
              <a:gd name="T70" fmla="*/ 2147483647 w 1579"/>
              <a:gd name="T71" fmla="*/ 2147483647 h 813"/>
              <a:gd name="T72" fmla="*/ 2147483647 w 1579"/>
              <a:gd name="T73" fmla="*/ 2147483647 h 813"/>
              <a:gd name="T74" fmla="*/ 2147483647 w 1579"/>
              <a:gd name="T75" fmla="*/ 2147483647 h 813"/>
              <a:gd name="T76" fmla="*/ 2147483647 w 1579"/>
              <a:gd name="T77" fmla="*/ 2147483647 h 813"/>
              <a:gd name="T78" fmla="*/ 2147483647 w 1579"/>
              <a:gd name="T79" fmla="*/ 2147483647 h 813"/>
              <a:gd name="T80" fmla="*/ 2147483647 w 1579"/>
              <a:gd name="T81" fmla="*/ 2147483647 h 813"/>
              <a:gd name="T82" fmla="*/ 2147483647 w 1579"/>
              <a:gd name="T83" fmla="*/ 2147483647 h 813"/>
              <a:gd name="T84" fmla="*/ 2147483647 w 1579"/>
              <a:gd name="T85" fmla="*/ 2147483647 h 813"/>
              <a:gd name="T86" fmla="*/ 2147483647 w 1579"/>
              <a:gd name="T87" fmla="*/ 2147483647 h 813"/>
              <a:gd name="T88" fmla="*/ 2147483647 w 1579"/>
              <a:gd name="T89" fmla="*/ 2147483647 h 813"/>
              <a:gd name="T90" fmla="*/ 2147483647 w 1579"/>
              <a:gd name="T91" fmla="*/ 2147483647 h 813"/>
              <a:gd name="T92" fmla="*/ 2147483647 w 1579"/>
              <a:gd name="T93" fmla="*/ 2147483647 h 813"/>
              <a:gd name="T94" fmla="*/ 2147483647 w 1579"/>
              <a:gd name="T95" fmla="*/ 2147483647 h 813"/>
              <a:gd name="T96" fmla="*/ 2147483647 w 1579"/>
              <a:gd name="T97" fmla="*/ 2147483647 h 813"/>
              <a:gd name="T98" fmla="*/ 2147483647 w 1579"/>
              <a:gd name="T99" fmla="*/ 2147483647 h 813"/>
              <a:gd name="T100" fmla="*/ 2147483647 w 1579"/>
              <a:gd name="T101" fmla="*/ 2147483647 h 813"/>
              <a:gd name="T102" fmla="*/ 2147483647 w 1579"/>
              <a:gd name="T103" fmla="*/ 2147483647 h 813"/>
              <a:gd name="T104" fmla="*/ 2147483647 w 1579"/>
              <a:gd name="T105" fmla="*/ 2147483647 h 813"/>
              <a:gd name="T106" fmla="*/ 2147483647 w 1579"/>
              <a:gd name="T107" fmla="*/ 2147483647 h 813"/>
              <a:gd name="T108" fmla="*/ 2147483647 w 1579"/>
              <a:gd name="T109" fmla="*/ 2147483647 h 813"/>
              <a:gd name="T110" fmla="*/ 2147483647 w 1579"/>
              <a:gd name="T111" fmla="*/ 2147483647 h 813"/>
              <a:gd name="T112" fmla="*/ 2147483647 w 1579"/>
              <a:gd name="T113" fmla="*/ 2147483647 h 813"/>
              <a:gd name="T114" fmla="*/ 2147483647 w 1579"/>
              <a:gd name="T115" fmla="*/ 2147483647 h 813"/>
              <a:gd name="T116" fmla="*/ 2147483647 w 1579"/>
              <a:gd name="T117" fmla="*/ 2147483647 h 813"/>
              <a:gd name="T118" fmla="*/ 2147483647 w 1579"/>
              <a:gd name="T119" fmla="*/ 2147483647 h 813"/>
              <a:gd name="T120" fmla="*/ 2147483647 w 1579"/>
              <a:gd name="T121" fmla="*/ 2147483647 h 813"/>
              <a:gd name="T122" fmla="*/ 2147483647 w 1579"/>
              <a:gd name="T123" fmla="*/ 2147483647 h 8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79"/>
              <a:gd name="T187" fmla="*/ 0 h 813"/>
              <a:gd name="T188" fmla="*/ 1579 w 1579"/>
              <a:gd name="T189" fmla="*/ 813 h 81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79" h="813">
                <a:moveTo>
                  <a:pt x="1351" y="806"/>
                </a:moveTo>
                <a:lnTo>
                  <a:pt x="1351" y="806"/>
                </a:lnTo>
                <a:lnTo>
                  <a:pt x="160" y="813"/>
                </a:lnTo>
                <a:lnTo>
                  <a:pt x="160" y="808"/>
                </a:lnTo>
                <a:lnTo>
                  <a:pt x="1351" y="800"/>
                </a:lnTo>
                <a:lnTo>
                  <a:pt x="1351" y="806"/>
                </a:lnTo>
                <a:close/>
                <a:moveTo>
                  <a:pt x="1351" y="806"/>
                </a:moveTo>
                <a:lnTo>
                  <a:pt x="1351" y="806"/>
                </a:lnTo>
                <a:close/>
                <a:moveTo>
                  <a:pt x="1570" y="666"/>
                </a:moveTo>
                <a:lnTo>
                  <a:pt x="1576" y="667"/>
                </a:lnTo>
                <a:lnTo>
                  <a:pt x="1574" y="675"/>
                </a:lnTo>
                <a:lnTo>
                  <a:pt x="1570" y="682"/>
                </a:lnTo>
                <a:lnTo>
                  <a:pt x="1567" y="690"/>
                </a:lnTo>
                <a:lnTo>
                  <a:pt x="1563" y="697"/>
                </a:lnTo>
                <a:lnTo>
                  <a:pt x="1559" y="704"/>
                </a:lnTo>
                <a:lnTo>
                  <a:pt x="1555" y="709"/>
                </a:lnTo>
                <a:lnTo>
                  <a:pt x="1550" y="716"/>
                </a:lnTo>
                <a:lnTo>
                  <a:pt x="1545" y="723"/>
                </a:lnTo>
                <a:lnTo>
                  <a:pt x="1541" y="728"/>
                </a:lnTo>
                <a:lnTo>
                  <a:pt x="1535" y="734"/>
                </a:lnTo>
                <a:lnTo>
                  <a:pt x="1530" y="739"/>
                </a:lnTo>
                <a:lnTo>
                  <a:pt x="1523" y="745"/>
                </a:lnTo>
                <a:lnTo>
                  <a:pt x="1518" y="750"/>
                </a:lnTo>
                <a:lnTo>
                  <a:pt x="1511" y="754"/>
                </a:lnTo>
                <a:lnTo>
                  <a:pt x="1504" y="760"/>
                </a:lnTo>
                <a:lnTo>
                  <a:pt x="1497" y="764"/>
                </a:lnTo>
                <a:lnTo>
                  <a:pt x="1490" y="768"/>
                </a:lnTo>
                <a:lnTo>
                  <a:pt x="1482" y="772"/>
                </a:lnTo>
                <a:lnTo>
                  <a:pt x="1475" y="776"/>
                </a:lnTo>
                <a:lnTo>
                  <a:pt x="1467" y="779"/>
                </a:lnTo>
                <a:lnTo>
                  <a:pt x="1459" y="783"/>
                </a:lnTo>
                <a:lnTo>
                  <a:pt x="1451" y="786"/>
                </a:lnTo>
                <a:lnTo>
                  <a:pt x="1441" y="789"/>
                </a:lnTo>
                <a:lnTo>
                  <a:pt x="1433" y="791"/>
                </a:lnTo>
                <a:lnTo>
                  <a:pt x="1423" y="794"/>
                </a:lnTo>
                <a:lnTo>
                  <a:pt x="1414" y="797"/>
                </a:lnTo>
                <a:lnTo>
                  <a:pt x="1404" y="800"/>
                </a:lnTo>
                <a:lnTo>
                  <a:pt x="1393" y="801"/>
                </a:lnTo>
                <a:lnTo>
                  <a:pt x="1384" y="802"/>
                </a:lnTo>
                <a:lnTo>
                  <a:pt x="1373" y="804"/>
                </a:lnTo>
                <a:lnTo>
                  <a:pt x="1362" y="805"/>
                </a:lnTo>
                <a:lnTo>
                  <a:pt x="1351" y="806"/>
                </a:lnTo>
                <a:lnTo>
                  <a:pt x="1350" y="800"/>
                </a:lnTo>
                <a:lnTo>
                  <a:pt x="1360" y="798"/>
                </a:lnTo>
                <a:lnTo>
                  <a:pt x="1371" y="797"/>
                </a:lnTo>
                <a:lnTo>
                  <a:pt x="1382" y="795"/>
                </a:lnTo>
                <a:lnTo>
                  <a:pt x="1392" y="794"/>
                </a:lnTo>
                <a:lnTo>
                  <a:pt x="1403" y="793"/>
                </a:lnTo>
                <a:lnTo>
                  <a:pt x="1412" y="790"/>
                </a:lnTo>
                <a:lnTo>
                  <a:pt x="1422" y="787"/>
                </a:lnTo>
                <a:lnTo>
                  <a:pt x="1430" y="786"/>
                </a:lnTo>
                <a:lnTo>
                  <a:pt x="1440" y="783"/>
                </a:lnTo>
                <a:lnTo>
                  <a:pt x="1448" y="780"/>
                </a:lnTo>
                <a:lnTo>
                  <a:pt x="1456" y="776"/>
                </a:lnTo>
                <a:lnTo>
                  <a:pt x="1464" y="774"/>
                </a:lnTo>
                <a:lnTo>
                  <a:pt x="1473" y="769"/>
                </a:lnTo>
                <a:lnTo>
                  <a:pt x="1479" y="767"/>
                </a:lnTo>
                <a:lnTo>
                  <a:pt x="1486" y="763"/>
                </a:lnTo>
                <a:lnTo>
                  <a:pt x="1493" y="759"/>
                </a:lnTo>
                <a:lnTo>
                  <a:pt x="1500" y="754"/>
                </a:lnTo>
                <a:lnTo>
                  <a:pt x="1507" y="749"/>
                </a:lnTo>
                <a:lnTo>
                  <a:pt x="1514" y="745"/>
                </a:lnTo>
                <a:lnTo>
                  <a:pt x="1519" y="739"/>
                </a:lnTo>
                <a:lnTo>
                  <a:pt x="1524" y="735"/>
                </a:lnTo>
                <a:lnTo>
                  <a:pt x="1530" y="730"/>
                </a:lnTo>
                <a:lnTo>
                  <a:pt x="1535" y="724"/>
                </a:lnTo>
                <a:lnTo>
                  <a:pt x="1540" y="718"/>
                </a:lnTo>
                <a:lnTo>
                  <a:pt x="1545" y="712"/>
                </a:lnTo>
                <a:lnTo>
                  <a:pt x="1549" y="707"/>
                </a:lnTo>
                <a:lnTo>
                  <a:pt x="1553" y="700"/>
                </a:lnTo>
                <a:lnTo>
                  <a:pt x="1557" y="693"/>
                </a:lnTo>
                <a:lnTo>
                  <a:pt x="1560" y="686"/>
                </a:lnTo>
                <a:lnTo>
                  <a:pt x="1564" y="679"/>
                </a:lnTo>
                <a:lnTo>
                  <a:pt x="1567" y="672"/>
                </a:lnTo>
                <a:lnTo>
                  <a:pt x="1570" y="666"/>
                </a:lnTo>
                <a:close/>
                <a:moveTo>
                  <a:pt x="1576" y="667"/>
                </a:moveTo>
                <a:lnTo>
                  <a:pt x="1576" y="667"/>
                </a:lnTo>
                <a:close/>
                <a:moveTo>
                  <a:pt x="1489" y="338"/>
                </a:moveTo>
                <a:lnTo>
                  <a:pt x="1494" y="334"/>
                </a:lnTo>
                <a:lnTo>
                  <a:pt x="1494" y="335"/>
                </a:lnTo>
                <a:lnTo>
                  <a:pt x="1501" y="345"/>
                </a:lnTo>
                <a:lnTo>
                  <a:pt x="1507" y="356"/>
                </a:lnTo>
                <a:lnTo>
                  <a:pt x="1514" y="365"/>
                </a:lnTo>
                <a:lnTo>
                  <a:pt x="1519" y="376"/>
                </a:lnTo>
                <a:lnTo>
                  <a:pt x="1524" y="387"/>
                </a:lnTo>
                <a:lnTo>
                  <a:pt x="1529" y="397"/>
                </a:lnTo>
                <a:lnTo>
                  <a:pt x="1534" y="408"/>
                </a:lnTo>
                <a:lnTo>
                  <a:pt x="1538" y="417"/>
                </a:lnTo>
                <a:lnTo>
                  <a:pt x="1542" y="428"/>
                </a:lnTo>
                <a:lnTo>
                  <a:pt x="1546" y="439"/>
                </a:lnTo>
                <a:lnTo>
                  <a:pt x="1550" y="448"/>
                </a:lnTo>
                <a:lnTo>
                  <a:pt x="1555" y="459"/>
                </a:lnTo>
                <a:lnTo>
                  <a:pt x="1557" y="469"/>
                </a:lnTo>
                <a:lnTo>
                  <a:pt x="1560" y="480"/>
                </a:lnTo>
                <a:lnTo>
                  <a:pt x="1564" y="491"/>
                </a:lnTo>
                <a:lnTo>
                  <a:pt x="1567" y="500"/>
                </a:lnTo>
                <a:lnTo>
                  <a:pt x="1568" y="511"/>
                </a:lnTo>
                <a:lnTo>
                  <a:pt x="1571" y="521"/>
                </a:lnTo>
                <a:lnTo>
                  <a:pt x="1572" y="532"/>
                </a:lnTo>
                <a:lnTo>
                  <a:pt x="1575" y="543"/>
                </a:lnTo>
                <a:lnTo>
                  <a:pt x="1576" y="552"/>
                </a:lnTo>
                <a:lnTo>
                  <a:pt x="1578" y="563"/>
                </a:lnTo>
                <a:lnTo>
                  <a:pt x="1578" y="573"/>
                </a:lnTo>
                <a:lnTo>
                  <a:pt x="1579" y="584"/>
                </a:lnTo>
                <a:lnTo>
                  <a:pt x="1579" y="595"/>
                </a:lnTo>
                <a:lnTo>
                  <a:pt x="1579" y="604"/>
                </a:lnTo>
                <a:lnTo>
                  <a:pt x="1579" y="615"/>
                </a:lnTo>
                <a:lnTo>
                  <a:pt x="1579" y="625"/>
                </a:lnTo>
                <a:lnTo>
                  <a:pt x="1579" y="636"/>
                </a:lnTo>
                <a:lnTo>
                  <a:pt x="1579" y="647"/>
                </a:lnTo>
                <a:lnTo>
                  <a:pt x="1578" y="656"/>
                </a:lnTo>
                <a:lnTo>
                  <a:pt x="1576" y="667"/>
                </a:lnTo>
                <a:lnTo>
                  <a:pt x="1570" y="666"/>
                </a:lnTo>
                <a:lnTo>
                  <a:pt x="1571" y="656"/>
                </a:lnTo>
                <a:lnTo>
                  <a:pt x="1572" y="645"/>
                </a:lnTo>
                <a:lnTo>
                  <a:pt x="1572" y="636"/>
                </a:lnTo>
                <a:lnTo>
                  <a:pt x="1572" y="625"/>
                </a:lnTo>
                <a:lnTo>
                  <a:pt x="1574" y="615"/>
                </a:lnTo>
                <a:lnTo>
                  <a:pt x="1572" y="604"/>
                </a:lnTo>
                <a:lnTo>
                  <a:pt x="1572" y="595"/>
                </a:lnTo>
                <a:lnTo>
                  <a:pt x="1572" y="584"/>
                </a:lnTo>
                <a:lnTo>
                  <a:pt x="1571" y="574"/>
                </a:lnTo>
                <a:lnTo>
                  <a:pt x="1571" y="563"/>
                </a:lnTo>
                <a:lnTo>
                  <a:pt x="1570" y="554"/>
                </a:lnTo>
                <a:lnTo>
                  <a:pt x="1568" y="543"/>
                </a:lnTo>
                <a:lnTo>
                  <a:pt x="1565" y="533"/>
                </a:lnTo>
                <a:lnTo>
                  <a:pt x="1564" y="522"/>
                </a:lnTo>
                <a:lnTo>
                  <a:pt x="1561" y="513"/>
                </a:lnTo>
                <a:lnTo>
                  <a:pt x="1560" y="502"/>
                </a:lnTo>
                <a:lnTo>
                  <a:pt x="1557" y="492"/>
                </a:lnTo>
                <a:lnTo>
                  <a:pt x="1555" y="481"/>
                </a:lnTo>
                <a:lnTo>
                  <a:pt x="1550" y="472"/>
                </a:lnTo>
                <a:lnTo>
                  <a:pt x="1548" y="461"/>
                </a:lnTo>
                <a:lnTo>
                  <a:pt x="1544" y="451"/>
                </a:lnTo>
                <a:lnTo>
                  <a:pt x="1541" y="440"/>
                </a:lnTo>
                <a:lnTo>
                  <a:pt x="1537" y="431"/>
                </a:lnTo>
                <a:lnTo>
                  <a:pt x="1531" y="420"/>
                </a:lnTo>
                <a:lnTo>
                  <a:pt x="1527" y="410"/>
                </a:lnTo>
                <a:lnTo>
                  <a:pt x="1523" y="399"/>
                </a:lnTo>
                <a:lnTo>
                  <a:pt x="1518" y="390"/>
                </a:lnTo>
                <a:lnTo>
                  <a:pt x="1512" y="379"/>
                </a:lnTo>
                <a:lnTo>
                  <a:pt x="1507" y="369"/>
                </a:lnTo>
                <a:lnTo>
                  <a:pt x="1501" y="358"/>
                </a:lnTo>
                <a:lnTo>
                  <a:pt x="1496" y="349"/>
                </a:lnTo>
                <a:lnTo>
                  <a:pt x="1489" y="338"/>
                </a:lnTo>
                <a:close/>
                <a:moveTo>
                  <a:pt x="1494" y="334"/>
                </a:moveTo>
                <a:lnTo>
                  <a:pt x="1494" y="334"/>
                </a:lnTo>
                <a:lnTo>
                  <a:pt x="1494" y="335"/>
                </a:lnTo>
                <a:lnTo>
                  <a:pt x="1494" y="334"/>
                </a:lnTo>
                <a:close/>
                <a:moveTo>
                  <a:pt x="78" y="353"/>
                </a:moveTo>
                <a:lnTo>
                  <a:pt x="73" y="350"/>
                </a:lnTo>
                <a:lnTo>
                  <a:pt x="73" y="349"/>
                </a:lnTo>
                <a:lnTo>
                  <a:pt x="82" y="338"/>
                </a:lnTo>
                <a:lnTo>
                  <a:pt x="92" y="327"/>
                </a:lnTo>
                <a:lnTo>
                  <a:pt x="102" y="315"/>
                </a:lnTo>
                <a:lnTo>
                  <a:pt x="111" y="304"/>
                </a:lnTo>
                <a:lnTo>
                  <a:pt x="121" y="293"/>
                </a:lnTo>
                <a:lnTo>
                  <a:pt x="130" y="282"/>
                </a:lnTo>
                <a:lnTo>
                  <a:pt x="140" y="272"/>
                </a:lnTo>
                <a:lnTo>
                  <a:pt x="151" y="261"/>
                </a:lnTo>
                <a:lnTo>
                  <a:pt x="160" y="252"/>
                </a:lnTo>
                <a:lnTo>
                  <a:pt x="170" y="242"/>
                </a:lnTo>
                <a:lnTo>
                  <a:pt x="181" y="233"/>
                </a:lnTo>
                <a:lnTo>
                  <a:pt x="192" y="223"/>
                </a:lnTo>
                <a:lnTo>
                  <a:pt x="201" y="214"/>
                </a:lnTo>
                <a:lnTo>
                  <a:pt x="212" y="205"/>
                </a:lnTo>
                <a:lnTo>
                  <a:pt x="223" y="196"/>
                </a:lnTo>
                <a:lnTo>
                  <a:pt x="234" y="188"/>
                </a:lnTo>
                <a:lnTo>
                  <a:pt x="245" y="179"/>
                </a:lnTo>
                <a:lnTo>
                  <a:pt x="256" y="171"/>
                </a:lnTo>
                <a:lnTo>
                  <a:pt x="267" y="163"/>
                </a:lnTo>
                <a:lnTo>
                  <a:pt x="278" y="155"/>
                </a:lnTo>
                <a:lnTo>
                  <a:pt x="289" y="148"/>
                </a:lnTo>
                <a:lnTo>
                  <a:pt x="300" y="141"/>
                </a:lnTo>
                <a:lnTo>
                  <a:pt x="311" y="133"/>
                </a:lnTo>
                <a:lnTo>
                  <a:pt x="323" y="126"/>
                </a:lnTo>
                <a:lnTo>
                  <a:pt x="334" y="119"/>
                </a:lnTo>
                <a:lnTo>
                  <a:pt x="346" y="112"/>
                </a:lnTo>
                <a:lnTo>
                  <a:pt x="357" y="107"/>
                </a:lnTo>
                <a:lnTo>
                  <a:pt x="368" y="100"/>
                </a:lnTo>
                <a:lnTo>
                  <a:pt x="380" y="95"/>
                </a:lnTo>
                <a:lnTo>
                  <a:pt x="393" y="89"/>
                </a:lnTo>
                <a:lnTo>
                  <a:pt x="404" y="84"/>
                </a:lnTo>
                <a:lnTo>
                  <a:pt x="416" y="78"/>
                </a:lnTo>
                <a:lnTo>
                  <a:pt x="428" y="73"/>
                </a:lnTo>
                <a:lnTo>
                  <a:pt x="439" y="67"/>
                </a:lnTo>
                <a:lnTo>
                  <a:pt x="452" y="63"/>
                </a:lnTo>
                <a:lnTo>
                  <a:pt x="464" y="58"/>
                </a:lnTo>
                <a:lnTo>
                  <a:pt x="476" y="54"/>
                </a:lnTo>
                <a:lnTo>
                  <a:pt x="487" y="50"/>
                </a:lnTo>
                <a:lnTo>
                  <a:pt x="499" y="46"/>
                </a:lnTo>
                <a:lnTo>
                  <a:pt x="512" y="41"/>
                </a:lnTo>
                <a:lnTo>
                  <a:pt x="524" y="37"/>
                </a:lnTo>
                <a:lnTo>
                  <a:pt x="536" y="35"/>
                </a:lnTo>
                <a:lnTo>
                  <a:pt x="549" y="31"/>
                </a:lnTo>
                <a:lnTo>
                  <a:pt x="561" y="28"/>
                </a:lnTo>
                <a:lnTo>
                  <a:pt x="573" y="25"/>
                </a:lnTo>
                <a:lnTo>
                  <a:pt x="585" y="22"/>
                </a:lnTo>
                <a:lnTo>
                  <a:pt x="598" y="20"/>
                </a:lnTo>
                <a:lnTo>
                  <a:pt x="610" y="17"/>
                </a:lnTo>
                <a:lnTo>
                  <a:pt x="622" y="14"/>
                </a:lnTo>
                <a:lnTo>
                  <a:pt x="635" y="13"/>
                </a:lnTo>
                <a:lnTo>
                  <a:pt x="648" y="10"/>
                </a:lnTo>
                <a:lnTo>
                  <a:pt x="661" y="9"/>
                </a:lnTo>
                <a:lnTo>
                  <a:pt x="673" y="7"/>
                </a:lnTo>
                <a:lnTo>
                  <a:pt x="685" y="6"/>
                </a:lnTo>
                <a:lnTo>
                  <a:pt x="698" y="5"/>
                </a:lnTo>
                <a:lnTo>
                  <a:pt x="710" y="3"/>
                </a:lnTo>
                <a:lnTo>
                  <a:pt x="722" y="3"/>
                </a:lnTo>
                <a:lnTo>
                  <a:pt x="734" y="2"/>
                </a:lnTo>
                <a:lnTo>
                  <a:pt x="748" y="2"/>
                </a:lnTo>
                <a:lnTo>
                  <a:pt x="760" y="2"/>
                </a:lnTo>
                <a:lnTo>
                  <a:pt x="773" y="0"/>
                </a:lnTo>
                <a:lnTo>
                  <a:pt x="785" y="0"/>
                </a:lnTo>
                <a:lnTo>
                  <a:pt x="797" y="0"/>
                </a:lnTo>
                <a:lnTo>
                  <a:pt x="810" y="2"/>
                </a:lnTo>
                <a:lnTo>
                  <a:pt x="822" y="2"/>
                </a:lnTo>
                <a:lnTo>
                  <a:pt x="834" y="3"/>
                </a:lnTo>
                <a:lnTo>
                  <a:pt x="847" y="3"/>
                </a:lnTo>
                <a:lnTo>
                  <a:pt x="860" y="5"/>
                </a:lnTo>
                <a:lnTo>
                  <a:pt x="873" y="6"/>
                </a:lnTo>
                <a:lnTo>
                  <a:pt x="885" y="7"/>
                </a:lnTo>
                <a:lnTo>
                  <a:pt x="897" y="9"/>
                </a:lnTo>
                <a:lnTo>
                  <a:pt x="909" y="10"/>
                </a:lnTo>
                <a:lnTo>
                  <a:pt x="922" y="11"/>
                </a:lnTo>
                <a:lnTo>
                  <a:pt x="934" y="14"/>
                </a:lnTo>
                <a:lnTo>
                  <a:pt x="945" y="15"/>
                </a:lnTo>
                <a:lnTo>
                  <a:pt x="957" y="18"/>
                </a:lnTo>
                <a:lnTo>
                  <a:pt x="970" y="21"/>
                </a:lnTo>
                <a:lnTo>
                  <a:pt x="982" y="24"/>
                </a:lnTo>
                <a:lnTo>
                  <a:pt x="994" y="26"/>
                </a:lnTo>
                <a:lnTo>
                  <a:pt x="1006" y="29"/>
                </a:lnTo>
                <a:lnTo>
                  <a:pt x="1017" y="32"/>
                </a:lnTo>
                <a:lnTo>
                  <a:pt x="1030" y="35"/>
                </a:lnTo>
                <a:lnTo>
                  <a:pt x="1042" y="39"/>
                </a:lnTo>
                <a:lnTo>
                  <a:pt x="1054" y="41"/>
                </a:lnTo>
                <a:lnTo>
                  <a:pt x="1065" y="46"/>
                </a:lnTo>
                <a:lnTo>
                  <a:pt x="1078" y="50"/>
                </a:lnTo>
                <a:lnTo>
                  <a:pt x="1088" y="54"/>
                </a:lnTo>
                <a:lnTo>
                  <a:pt x="1101" y="58"/>
                </a:lnTo>
                <a:lnTo>
                  <a:pt x="1112" y="62"/>
                </a:lnTo>
                <a:lnTo>
                  <a:pt x="1124" y="66"/>
                </a:lnTo>
                <a:lnTo>
                  <a:pt x="1135" y="70"/>
                </a:lnTo>
                <a:lnTo>
                  <a:pt x="1146" y="76"/>
                </a:lnTo>
                <a:lnTo>
                  <a:pt x="1157" y="80"/>
                </a:lnTo>
                <a:lnTo>
                  <a:pt x="1169" y="85"/>
                </a:lnTo>
                <a:lnTo>
                  <a:pt x="1180" y="91"/>
                </a:lnTo>
                <a:lnTo>
                  <a:pt x="1191" y="95"/>
                </a:lnTo>
                <a:lnTo>
                  <a:pt x="1202" y="100"/>
                </a:lnTo>
                <a:lnTo>
                  <a:pt x="1213" y="106"/>
                </a:lnTo>
                <a:lnTo>
                  <a:pt x="1224" y="112"/>
                </a:lnTo>
                <a:lnTo>
                  <a:pt x="1235" y="118"/>
                </a:lnTo>
                <a:lnTo>
                  <a:pt x="1246" y="123"/>
                </a:lnTo>
                <a:lnTo>
                  <a:pt x="1255" y="130"/>
                </a:lnTo>
                <a:lnTo>
                  <a:pt x="1266" y="136"/>
                </a:lnTo>
                <a:lnTo>
                  <a:pt x="1277" y="143"/>
                </a:lnTo>
                <a:lnTo>
                  <a:pt x="1287" y="149"/>
                </a:lnTo>
                <a:lnTo>
                  <a:pt x="1298" y="156"/>
                </a:lnTo>
                <a:lnTo>
                  <a:pt x="1307" y="163"/>
                </a:lnTo>
                <a:lnTo>
                  <a:pt x="1317" y="170"/>
                </a:lnTo>
                <a:lnTo>
                  <a:pt x="1328" y="177"/>
                </a:lnTo>
                <a:lnTo>
                  <a:pt x="1337" y="183"/>
                </a:lnTo>
                <a:lnTo>
                  <a:pt x="1347" y="190"/>
                </a:lnTo>
                <a:lnTo>
                  <a:pt x="1356" y="199"/>
                </a:lnTo>
                <a:lnTo>
                  <a:pt x="1366" y="205"/>
                </a:lnTo>
                <a:lnTo>
                  <a:pt x="1376" y="214"/>
                </a:lnTo>
                <a:lnTo>
                  <a:pt x="1385" y="222"/>
                </a:lnTo>
                <a:lnTo>
                  <a:pt x="1393" y="229"/>
                </a:lnTo>
                <a:lnTo>
                  <a:pt x="1403" y="237"/>
                </a:lnTo>
                <a:lnTo>
                  <a:pt x="1412" y="245"/>
                </a:lnTo>
                <a:lnTo>
                  <a:pt x="1421" y="253"/>
                </a:lnTo>
                <a:lnTo>
                  <a:pt x="1430" y="263"/>
                </a:lnTo>
                <a:lnTo>
                  <a:pt x="1438" y="271"/>
                </a:lnTo>
                <a:lnTo>
                  <a:pt x="1447" y="279"/>
                </a:lnTo>
                <a:lnTo>
                  <a:pt x="1455" y="289"/>
                </a:lnTo>
                <a:lnTo>
                  <a:pt x="1463" y="297"/>
                </a:lnTo>
                <a:lnTo>
                  <a:pt x="1471" y="306"/>
                </a:lnTo>
                <a:lnTo>
                  <a:pt x="1479" y="316"/>
                </a:lnTo>
                <a:lnTo>
                  <a:pt x="1488" y="324"/>
                </a:lnTo>
                <a:lnTo>
                  <a:pt x="1494" y="334"/>
                </a:lnTo>
                <a:lnTo>
                  <a:pt x="1489" y="338"/>
                </a:lnTo>
                <a:lnTo>
                  <a:pt x="1482" y="330"/>
                </a:lnTo>
                <a:lnTo>
                  <a:pt x="1474" y="320"/>
                </a:lnTo>
                <a:lnTo>
                  <a:pt x="1466" y="311"/>
                </a:lnTo>
                <a:lnTo>
                  <a:pt x="1458" y="302"/>
                </a:lnTo>
                <a:lnTo>
                  <a:pt x="1449" y="293"/>
                </a:lnTo>
                <a:lnTo>
                  <a:pt x="1441" y="285"/>
                </a:lnTo>
                <a:lnTo>
                  <a:pt x="1433" y="275"/>
                </a:lnTo>
                <a:lnTo>
                  <a:pt x="1425" y="267"/>
                </a:lnTo>
                <a:lnTo>
                  <a:pt x="1417" y="259"/>
                </a:lnTo>
                <a:lnTo>
                  <a:pt x="1407" y="250"/>
                </a:lnTo>
                <a:lnTo>
                  <a:pt x="1399" y="242"/>
                </a:lnTo>
                <a:lnTo>
                  <a:pt x="1389" y="234"/>
                </a:lnTo>
                <a:lnTo>
                  <a:pt x="1381" y="226"/>
                </a:lnTo>
                <a:lnTo>
                  <a:pt x="1371" y="219"/>
                </a:lnTo>
                <a:lnTo>
                  <a:pt x="1362" y="211"/>
                </a:lnTo>
                <a:lnTo>
                  <a:pt x="1352" y="204"/>
                </a:lnTo>
                <a:lnTo>
                  <a:pt x="1343" y="196"/>
                </a:lnTo>
                <a:lnTo>
                  <a:pt x="1333" y="189"/>
                </a:lnTo>
                <a:lnTo>
                  <a:pt x="1324" y="182"/>
                </a:lnTo>
                <a:lnTo>
                  <a:pt x="1314" y="175"/>
                </a:lnTo>
                <a:lnTo>
                  <a:pt x="1303" y="168"/>
                </a:lnTo>
                <a:lnTo>
                  <a:pt x="1293" y="162"/>
                </a:lnTo>
                <a:lnTo>
                  <a:pt x="1284" y="155"/>
                </a:lnTo>
                <a:lnTo>
                  <a:pt x="1273" y="148"/>
                </a:lnTo>
                <a:lnTo>
                  <a:pt x="1262" y="143"/>
                </a:lnTo>
                <a:lnTo>
                  <a:pt x="1252" y="136"/>
                </a:lnTo>
                <a:lnTo>
                  <a:pt x="1242" y="130"/>
                </a:lnTo>
                <a:lnTo>
                  <a:pt x="1231" y="123"/>
                </a:lnTo>
                <a:lnTo>
                  <a:pt x="1221" y="118"/>
                </a:lnTo>
                <a:lnTo>
                  <a:pt x="1210" y="112"/>
                </a:lnTo>
                <a:lnTo>
                  <a:pt x="1199" y="107"/>
                </a:lnTo>
                <a:lnTo>
                  <a:pt x="1188" y="102"/>
                </a:lnTo>
                <a:lnTo>
                  <a:pt x="1177" y="96"/>
                </a:lnTo>
                <a:lnTo>
                  <a:pt x="1166" y="91"/>
                </a:lnTo>
                <a:lnTo>
                  <a:pt x="1154" y="87"/>
                </a:lnTo>
                <a:lnTo>
                  <a:pt x="1143" y="81"/>
                </a:lnTo>
                <a:lnTo>
                  <a:pt x="1132" y="77"/>
                </a:lnTo>
                <a:lnTo>
                  <a:pt x="1121" y="73"/>
                </a:lnTo>
                <a:lnTo>
                  <a:pt x="1109" y="67"/>
                </a:lnTo>
                <a:lnTo>
                  <a:pt x="1098" y="63"/>
                </a:lnTo>
                <a:lnTo>
                  <a:pt x="1087" y="59"/>
                </a:lnTo>
                <a:lnTo>
                  <a:pt x="1075" y="55"/>
                </a:lnTo>
                <a:lnTo>
                  <a:pt x="1064" y="52"/>
                </a:lnTo>
                <a:lnTo>
                  <a:pt x="1052" y="48"/>
                </a:lnTo>
                <a:lnTo>
                  <a:pt x="1039" y="44"/>
                </a:lnTo>
                <a:lnTo>
                  <a:pt x="1028" y="41"/>
                </a:lnTo>
                <a:lnTo>
                  <a:pt x="1016" y="39"/>
                </a:lnTo>
                <a:lnTo>
                  <a:pt x="1004" y="36"/>
                </a:lnTo>
                <a:lnTo>
                  <a:pt x="993" y="32"/>
                </a:lnTo>
                <a:lnTo>
                  <a:pt x="980" y="29"/>
                </a:lnTo>
                <a:lnTo>
                  <a:pt x="968" y="28"/>
                </a:lnTo>
                <a:lnTo>
                  <a:pt x="956" y="25"/>
                </a:lnTo>
                <a:lnTo>
                  <a:pt x="945" y="22"/>
                </a:lnTo>
                <a:lnTo>
                  <a:pt x="933" y="21"/>
                </a:lnTo>
                <a:lnTo>
                  <a:pt x="920" y="18"/>
                </a:lnTo>
                <a:lnTo>
                  <a:pt x="908" y="17"/>
                </a:lnTo>
                <a:lnTo>
                  <a:pt x="896" y="15"/>
                </a:lnTo>
                <a:lnTo>
                  <a:pt x="883" y="14"/>
                </a:lnTo>
                <a:lnTo>
                  <a:pt x="871" y="13"/>
                </a:lnTo>
                <a:lnTo>
                  <a:pt x="859" y="11"/>
                </a:lnTo>
                <a:lnTo>
                  <a:pt x="847" y="10"/>
                </a:lnTo>
                <a:lnTo>
                  <a:pt x="834" y="10"/>
                </a:lnTo>
                <a:lnTo>
                  <a:pt x="822" y="9"/>
                </a:lnTo>
                <a:lnTo>
                  <a:pt x="810" y="9"/>
                </a:lnTo>
                <a:lnTo>
                  <a:pt x="797" y="7"/>
                </a:lnTo>
                <a:lnTo>
                  <a:pt x="785" y="7"/>
                </a:lnTo>
                <a:lnTo>
                  <a:pt x="773" y="7"/>
                </a:lnTo>
                <a:lnTo>
                  <a:pt x="760" y="7"/>
                </a:lnTo>
                <a:lnTo>
                  <a:pt x="748" y="9"/>
                </a:lnTo>
                <a:lnTo>
                  <a:pt x="736" y="9"/>
                </a:lnTo>
                <a:lnTo>
                  <a:pt x="724" y="10"/>
                </a:lnTo>
                <a:lnTo>
                  <a:pt x="711" y="10"/>
                </a:lnTo>
                <a:lnTo>
                  <a:pt x="698" y="11"/>
                </a:lnTo>
                <a:lnTo>
                  <a:pt x="685" y="13"/>
                </a:lnTo>
                <a:lnTo>
                  <a:pt x="673" y="14"/>
                </a:lnTo>
                <a:lnTo>
                  <a:pt x="661" y="15"/>
                </a:lnTo>
                <a:lnTo>
                  <a:pt x="648" y="17"/>
                </a:lnTo>
                <a:lnTo>
                  <a:pt x="636" y="20"/>
                </a:lnTo>
                <a:lnTo>
                  <a:pt x="624" y="21"/>
                </a:lnTo>
                <a:lnTo>
                  <a:pt x="611" y="24"/>
                </a:lnTo>
                <a:lnTo>
                  <a:pt x="599" y="26"/>
                </a:lnTo>
                <a:lnTo>
                  <a:pt x="587" y="29"/>
                </a:lnTo>
                <a:lnTo>
                  <a:pt x="575" y="32"/>
                </a:lnTo>
                <a:lnTo>
                  <a:pt x="562" y="35"/>
                </a:lnTo>
                <a:lnTo>
                  <a:pt x="550" y="37"/>
                </a:lnTo>
                <a:lnTo>
                  <a:pt x="538" y="40"/>
                </a:lnTo>
                <a:lnTo>
                  <a:pt x="527" y="44"/>
                </a:lnTo>
                <a:lnTo>
                  <a:pt x="514" y="48"/>
                </a:lnTo>
                <a:lnTo>
                  <a:pt x="502" y="52"/>
                </a:lnTo>
                <a:lnTo>
                  <a:pt x="490" y="55"/>
                </a:lnTo>
                <a:lnTo>
                  <a:pt x="477" y="61"/>
                </a:lnTo>
                <a:lnTo>
                  <a:pt x="467" y="65"/>
                </a:lnTo>
                <a:lnTo>
                  <a:pt x="454" y="69"/>
                </a:lnTo>
                <a:lnTo>
                  <a:pt x="442" y="74"/>
                </a:lnTo>
                <a:lnTo>
                  <a:pt x="430" y="78"/>
                </a:lnTo>
                <a:lnTo>
                  <a:pt x="419" y="84"/>
                </a:lnTo>
                <a:lnTo>
                  <a:pt x="406" y="89"/>
                </a:lnTo>
                <a:lnTo>
                  <a:pt x="395" y="95"/>
                </a:lnTo>
                <a:lnTo>
                  <a:pt x="383" y="100"/>
                </a:lnTo>
                <a:lnTo>
                  <a:pt x="372" y="107"/>
                </a:lnTo>
                <a:lnTo>
                  <a:pt x="360" y="112"/>
                </a:lnTo>
                <a:lnTo>
                  <a:pt x="349" y="119"/>
                </a:lnTo>
                <a:lnTo>
                  <a:pt x="338" y="126"/>
                </a:lnTo>
                <a:lnTo>
                  <a:pt x="326" y="132"/>
                </a:lnTo>
                <a:lnTo>
                  <a:pt x="315" y="140"/>
                </a:lnTo>
                <a:lnTo>
                  <a:pt x="304" y="147"/>
                </a:lnTo>
                <a:lnTo>
                  <a:pt x="293" y="153"/>
                </a:lnTo>
                <a:lnTo>
                  <a:pt x="282" y="162"/>
                </a:lnTo>
                <a:lnTo>
                  <a:pt x="271" y="168"/>
                </a:lnTo>
                <a:lnTo>
                  <a:pt x="260" y="177"/>
                </a:lnTo>
                <a:lnTo>
                  <a:pt x="249" y="185"/>
                </a:lnTo>
                <a:lnTo>
                  <a:pt x="238" y="193"/>
                </a:lnTo>
                <a:lnTo>
                  <a:pt x="227" y="201"/>
                </a:lnTo>
                <a:lnTo>
                  <a:pt x="216" y="211"/>
                </a:lnTo>
                <a:lnTo>
                  <a:pt x="207" y="219"/>
                </a:lnTo>
                <a:lnTo>
                  <a:pt x="196" y="229"/>
                </a:lnTo>
                <a:lnTo>
                  <a:pt x="185" y="238"/>
                </a:lnTo>
                <a:lnTo>
                  <a:pt x="175" y="246"/>
                </a:lnTo>
                <a:lnTo>
                  <a:pt x="164" y="257"/>
                </a:lnTo>
                <a:lnTo>
                  <a:pt x="155" y="267"/>
                </a:lnTo>
                <a:lnTo>
                  <a:pt x="145" y="276"/>
                </a:lnTo>
                <a:lnTo>
                  <a:pt x="136" y="287"/>
                </a:lnTo>
                <a:lnTo>
                  <a:pt x="125" y="298"/>
                </a:lnTo>
                <a:lnTo>
                  <a:pt x="115" y="308"/>
                </a:lnTo>
                <a:lnTo>
                  <a:pt x="106" y="320"/>
                </a:lnTo>
                <a:lnTo>
                  <a:pt x="96" y="331"/>
                </a:lnTo>
                <a:lnTo>
                  <a:pt x="88" y="342"/>
                </a:lnTo>
                <a:lnTo>
                  <a:pt x="78" y="354"/>
                </a:lnTo>
                <a:lnTo>
                  <a:pt x="78" y="353"/>
                </a:lnTo>
                <a:close/>
                <a:moveTo>
                  <a:pt x="73" y="350"/>
                </a:moveTo>
                <a:lnTo>
                  <a:pt x="73" y="350"/>
                </a:lnTo>
                <a:lnTo>
                  <a:pt x="73" y="349"/>
                </a:lnTo>
                <a:lnTo>
                  <a:pt x="73" y="350"/>
                </a:lnTo>
                <a:close/>
                <a:moveTo>
                  <a:pt x="9" y="621"/>
                </a:moveTo>
                <a:lnTo>
                  <a:pt x="2" y="621"/>
                </a:lnTo>
                <a:lnTo>
                  <a:pt x="2" y="610"/>
                </a:lnTo>
                <a:lnTo>
                  <a:pt x="2" y="599"/>
                </a:lnTo>
                <a:lnTo>
                  <a:pt x="3" y="588"/>
                </a:lnTo>
                <a:lnTo>
                  <a:pt x="3" y="577"/>
                </a:lnTo>
                <a:lnTo>
                  <a:pt x="5" y="567"/>
                </a:lnTo>
                <a:lnTo>
                  <a:pt x="6" y="556"/>
                </a:lnTo>
                <a:lnTo>
                  <a:pt x="6" y="547"/>
                </a:lnTo>
                <a:lnTo>
                  <a:pt x="7" y="537"/>
                </a:lnTo>
                <a:lnTo>
                  <a:pt x="9" y="528"/>
                </a:lnTo>
                <a:lnTo>
                  <a:pt x="11" y="518"/>
                </a:lnTo>
                <a:lnTo>
                  <a:pt x="13" y="510"/>
                </a:lnTo>
                <a:lnTo>
                  <a:pt x="14" y="500"/>
                </a:lnTo>
                <a:lnTo>
                  <a:pt x="17" y="492"/>
                </a:lnTo>
                <a:lnTo>
                  <a:pt x="18" y="483"/>
                </a:lnTo>
                <a:lnTo>
                  <a:pt x="21" y="474"/>
                </a:lnTo>
                <a:lnTo>
                  <a:pt x="24" y="466"/>
                </a:lnTo>
                <a:lnTo>
                  <a:pt x="25" y="458"/>
                </a:lnTo>
                <a:lnTo>
                  <a:pt x="28" y="450"/>
                </a:lnTo>
                <a:lnTo>
                  <a:pt x="31" y="442"/>
                </a:lnTo>
                <a:lnTo>
                  <a:pt x="33" y="435"/>
                </a:lnTo>
                <a:lnTo>
                  <a:pt x="36" y="427"/>
                </a:lnTo>
                <a:lnTo>
                  <a:pt x="39" y="420"/>
                </a:lnTo>
                <a:lnTo>
                  <a:pt x="43" y="412"/>
                </a:lnTo>
                <a:lnTo>
                  <a:pt x="46" y="405"/>
                </a:lnTo>
                <a:lnTo>
                  <a:pt x="52" y="390"/>
                </a:lnTo>
                <a:lnTo>
                  <a:pt x="58" y="376"/>
                </a:lnTo>
                <a:lnTo>
                  <a:pt x="65" y="362"/>
                </a:lnTo>
                <a:lnTo>
                  <a:pt x="73" y="350"/>
                </a:lnTo>
                <a:lnTo>
                  <a:pt x="78" y="353"/>
                </a:lnTo>
                <a:lnTo>
                  <a:pt x="72" y="367"/>
                </a:lnTo>
                <a:lnTo>
                  <a:pt x="65" y="380"/>
                </a:lnTo>
                <a:lnTo>
                  <a:pt x="58" y="394"/>
                </a:lnTo>
                <a:lnTo>
                  <a:pt x="51" y="408"/>
                </a:lnTo>
                <a:lnTo>
                  <a:pt x="48" y="414"/>
                </a:lnTo>
                <a:lnTo>
                  <a:pt x="46" y="421"/>
                </a:lnTo>
                <a:lnTo>
                  <a:pt x="43" y="429"/>
                </a:lnTo>
                <a:lnTo>
                  <a:pt x="40" y="436"/>
                </a:lnTo>
                <a:lnTo>
                  <a:pt x="37" y="444"/>
                </a:lnTo>
                <a:lnTo>
                  <a:pt x="35" y="453"/>
                </a:lnTo>
                <a:lnTo>
                  <a:pt x="32" y="459"/>
                </a:lnTo>
                <a:lnTo>
                  <a:pt x="29" y="468"/>
                </a:lnTo>
                <a:lnTo>
                  <a:pt x="28" y="476"/>
                </a:lnTo>
                <a:lnTo>
                  <a:pt x="25" y="485"/>
                </a:lnTo>
                <a:lnTo>
                  <a:pt x="24" y="494"/>
                </a:lnTo>
                <a:lnTo>
                  <a:pt x="21" y="502"/>
                </a:lnTo>
                <a:lnTo>
                  <a:pt x="20" y="511"/>
                </a:lnTo>
                <a:lnTo>
                  <a:pt x="18" y="520"/>
                </a:lnTo>
                <a:lnTo>
                  <a:pt x="16" y="529"/>
                </a:lnTo>
                <a:lnTo>
                  <a:pt x="14" y="539"/>
                </a:lnTo>
                <a:lnTo>
                  <a:pt x="13" y="548"/>
                </a:lnTo>
                <a:lnTo>
                  <a:pt x="13" y="558"/>
                </a:lnTo>
                <a:lnTo>
                  <a:pt x="11" y="567"/>
                </a:lnTo>
                <a:lnTo>
                  <a:pt x="10" y="578"/>
                </a:lnTo>
                <a:lnTo>
                  <a:pt x="10" y="588"/>
                </a:lnTo>
                <a:lnTo>
                  <a:pt x="9" y="599"/>
                </a:lnTo>
                <a:lnTo>
                  <a:pt x="9" y="610"/>
                </a:lnTo>
                <a:lnTo>
                  <a:pt x="9" y="621"/>
                </a:lnTo>
                <a:close/>
                <a:moveTo>
                  <a:pt x="9" y="621"/>
                </a:moveTo>
                <a:lnTo>
                  <a:pt x="9" y="621"/>
                </a:lnTo>
                <a:close/>
                <a:moveTo>
                  <a:pt x="160" y="808"/>
                </a:moveTo>
                <a:lnTo>
                  <a:pt x="160" y="813"/>
                </a:lnTo>
                <a:lnTo>
                  <a:pt x="159" y="813"/>
                </a:lnTo>
                <a:lnTo>
                  <a:pt x="148" y="809"/>
                </a:lnTo>
                <a:lnTo>
                  <a:pt x="139" y="805"/>
                </a:lnTo>
                <a:lnTo>
                  <a:pt x="130" y="801"/>
                </a:lnTo>
                <a:lnTo>
                  <a:pt x="121" y="797"/>
                </a:lnTo>
                <a:lnTo>
                  <a:pt x="113" y="791"/>
                </a:lnTo>
                <a:lnTo>
                  <a:pt x="104" y="787"/>
                </a:lnTo>
                <a:lnTo>
                  <a:pt x="96" y="782"/>
                </a:lnTo>
                <a:lnTo>
                  <a:pt x="89" y="778"/>
                </a:lnTo>
                <a:lnTo>
                  <a:pt x="81" y="772"/>
                </a:lnTo>
                <a:lnTo>
                  <a:pt x="74" y="767"/>
                </a:lnTo>
                <a:lnTo>
                  <a:pt x="67" y="761"/>
                </a:lnTo>
                <a:lnTo>
                  <a:pt x="62" y="756"/>
                </a:lnTo>
                <a:lnTo>
                  <a:pt x="55" y="750"/>
                </a:lnTo>
                <a:lnTo>
                  <a:pt x="50" y="745"/>
                </a:lnTo>
                <a:lnTo>
                  <a:pt x="44" y="739"/>
                </a:lnTo>
                <a:lnTo>
                  <a:pt x="39" y="733"/>
                </a:lnTo>
                <a:lnTo>
                  <a:pt x="35" y="727"/>
                </a:lnTo>
                <a:lnTo>
                  <a:pt x="29" y="720"/>
                </a:lnTo>
                <a:lnTo>
                  <a:pt x="25" y="715"/>
                </a:lnTo>
                <a:lnTo>
                  <a:pt x="22" y="708"/>
                </a:lnTo>
                <a:lnTo>
                  <a:pt x="18" y="701"/>
                </a:lnTo>
                <a:lnTo>
                  <a:pt x="16" y="694"/>
                </a:lnTo>
                <a:lnTo>
                  <a:pt x="13" y="688"/>
                </a:lnTo>
                <a:lnTo>
                  <a:pt x="10" y="681"/>
                </a:lnTo>
                <a:lnTo>
                  <a:pt x="7" y="674"/>
                </a:lnTo>
                <a:lnTo>
                  <a:pt x="6" y="667"/>
                </a:lnTo>
                <a:lnTo>
                  <a:pt x="5" y="659"/>
                </a:lnTo>
                <a:lnTo>
                  <a:pt x="3" y="652"/>
                </a:lnTo>
                <a:lnTo>
                  <a:pt x="2" y="644"/>
                </a:lnTo>
                <a:lnTo>
                  <a:pt x="2" y="637"/>
                </a:lnTo>
                <a:lnTo>
                  <a:pt x="0" y="629"/>
                </a:lnTo>
                <a:lnTo>
                  <a:pt x="2" y="621"/>
                </a:lnTo>
                <a:lnTo>
                  <a:pt x="9" y="621"/>
                </a:lnTo>
                <a:lnTo>
                  <a:pt x="7" y="629"/>
                </a:lnTo>
                <a:lnTo>
                  <a:pt x="9" y="636"/>
                </a:lnTo>
                <a:lnTo>
                  <a:pt x="9" y="644"/>
                </a:lnTo>
                <a:lnTo>
                  <a:pt x="10" y="651"/>
                </a:lnTo>
                <a:lnTo>
                  <a:pt x="11" y="657"/>
                </a:lnTo>
                <a:lnTo>
                  <a:pt x="13" y="664"/>
                </a:lnTo>
                <a:lnTo>
                  <a:pt x="14" y="671"/>
                </a:lnTo>
                <a:lnTo>
                  <a:pt x="17" y="678"/>
                </a:lnTo>
                <a:lnTo>
                  <a:pt x="18" y="685"/>
                </a:lnTo>
                <a:lnTo>
                  <a:pt x="21" y="692"/>
                </a:lnTo>
                <a:lnTo>
                  <a:pt x="25" y="698"/>
                </a:lnTo>
                <a:lnTo>
                  <a:pt x="28" y="704"/>
                </a:lnTo>
                <a:lnTo>
                  <a:pt x="32" y="711"/>
                </a:lnTo>
                <a:lnTo>
                  <a:pt x="36" y="716"/>
                </a:lnTo>
                <a:lnTo>
                  <a:pt x="40" y="723"/>
                </a:lnTo>
                <a:lnTo>
                  <a:pt x="44" y="728"/>
                </a:lnTo>
                <a:lnTo>
                  <a:pt x="50" y="734"/>
                </a:lnTo>
                <a:lnTo>
                  <a:pt x="55" y="739"/>
                </a:lnTo>
                <a:lnTo>
                  <a:pt x="61" y="746"/>
                </a:lnTo>
                <a:lnTo>
                  <a:pt x="66" y="750"/>
                </a:lnTo>
                <a:lnTo>
                  <a:pt x="72" y="756"/>
                </a:lnTo>
                <a:lnTo>
                  <a:pt x="78" y="761"/>
                </a:lnTo>
                <a:lnTo>
                  <a:pt x="85" y="767"/>
                </a:lnTo>
                <a:lnTo>
                  <a:pt x="92" y="772"/>
                </a:lnTo>
                <a:lnTo>
                  <a:pt x="100" y="776"/>
                </a:lnTo>
                <a:lnTo>
                  <a:pt x="107" y="782"/>
                </a:lnTo>
                <a:lnTo>
                  <a:pt x="115" y="786"/>
                </a:lnTo>
                <a:lnTo>
                  <a:pt x="125" y="790"/>
                </a:lnTo>
                <a:lnTo>
                  <a:pt x="133" y="795"/>
                </a:lnTo>
                <a:lnTo>
                  <a:pt x="143" y="800"/>
                </a:lnTo>
                <a:lnTo>
                  <a:pt x="151" y="804"/>
                </a:lnTo>
                <a:lnTo>
                  <a:pt x="160" y="808"/>
                </a:lnTo>
                <a:close/>
                <a:moveTo>
                  <a:pt x="160" y="813"/>
                </a:moveTo>
                <a:lnTo>
                  <a:pt x="159" y="813"/>
                </a:lnTo>
                <a:lnTo>
                  <a:pt x="160" y="813"/>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37" name="Freeform 120"/>
          <p:cNvSpPr>
            <a:spLocks noEditPoints="1"/>
          </p:cNvSpPr>
          <p:nvPr/>
        </p:nvSpPr>
        <p:spPr bwMode="auto">
          <a:xfrm>
            <a:off x="2675954" y="3235970"/>
            <a:ext cx="3792092" cy="1126479"/>
          </a:xfrm>
          <a:custGeom>
            <a:avLst/>
            <a:gdLst>
              <a:gd name="T0" fmla="*/ 2147483647 w 1357"/>
              <a:gd name="T1" fmla="*/ 2147483647 h 625"/>
              <a:gd name="T2" fmla="*/ 2147483647 w 1357"/>
              <a:gd name="T3" fmla="*/ 2147483647 h 625"/>
              <a:gd name="T4" fmla="*/ 2147483647 w 1357"/>
              <a:gd name="T5" fmla="*/ 2147483647 h 625"/>
              <a:gd name="T6" fmla="*/ 2147483647 w 1357"/>
              <a:gd name="T7" fmla="*/ 2147483647 h 625"/>
              <a:gd name="T8" fmla="*/ 2147483647 w 1357"/>
              <a:gd name="T9" fmla="*/ 2147483647 h 625"/>
              <a:gd name="T10" fmla="*/ 2147483647 w 1357"/>
              <a:gd name="T11" fmla="*/ 2147483647 h 625"/>
              <a:gd name="T12" fmla="*/ 2147483647 w 1357"/>
              <a:gd name="T13" fmla="*/ 2147483647 h 625"/>
              <a:gd name="T14" fmla="*/ 2147483647 w 1357"/>
              <a:gd name="T15" fmla="*/ 2147483647 h 625"/>
              <a:gd name="T16" fmla="*/ 2147483647 w 1357"/>
              <a:gd name="T17" fmla="*/ 2147483647 h 625"/>
              <a:gd name="T18" fmla="*/ 2147483647 w 1357"/>
              <a:gd name="T19" fmla="*/ 2147483647 h 625"/>
              <a:gd name="T20" fmla="*/ 2147483647 w 1357"/>
              <a:gd name="T21" fmla="*/ 2147483647 h 625"/>
              <a:gd name="T22" fmla="*/ 2147483647 w 1357"/>
              <a:gd name="T23" fmla="*/ 2147483647 h 625"/>
              <a:gd name="T24" fmla="*/ 2147483647 w 1357"/>
              <a:gd name="T25" fmla="*/ 2147483647 h 625"/>
              <a:gd name="T26" fmla="*/ 2147483647 w 1357"/>
              <a:gd name="T27" fmla="*/ 2147483647 h 625"/>
              <a:gd name="T28" fmla="*/ 2147483647 w 1357"/>
              <a:gd name="T29" fmla="*/ 2147483647 h 625"/>
              <a:gd name="T30" fmla="*/ 2147483647 w 1357"/>
              <a:gd name="T31" fmla="*/ 2147483647 h 625"/>
              <a:gd name="T32" fmla="*/ 2147483647 w 1357"/>
              <a:gd name="T33" fmla="*/ 2147483647 h 625"/>
              <a:gd name="T34" fmla="*/ 2147483647 w 1357"/>
              <a:gd name="T35" fmla="*/ 2147483647 h 625"/>
              <a:gd name="T36" fmla="*/ 2147483647 w 1357"/>
              <a:gd name="T37" fmla="*/ 2147483647 h 625"/>
              <a:gd name="T38" fmla="*/ 2147483647 w 1357"/>
              <a:gd name="T39" fmla="*/ 2147483647 h 625"/>
              <a:gd name="T40" fmla="*/ 2147483647 w 1357"/>
              <a:gd name="T41" fmla="*/ 2147483647 h 625"/>
              <a:gd name="T42" fmla="*/ 2147483647 w 1357"/>
              <a:gd name="T43" fmla="*/ 2147483647 h 625"/>
              <a:gd name="T44" fmla="*/ 2147483647 w 1357"/>
              <a:gd name="T45" fmla="*/ 2147483647 h 625"/>
              <a:gd name="T46" fmla="*/ 2147483647 w 1357"/>
              <a:gd name="T47" fmla="*/ 2147483647 h 625"/>
              <a:gd name="T48" fmla="*/ 2147483647 w 1357"/>
              <a:gd name="T49" fmla="*/ 2147483647 h 625"/>
              <a:gd name="T50" fmla="*/ 2147483647 w 1357"/>
              <a:gd name="T51" fmla="*/ 2147483647 h 625"/>
              <a:gd name="T52" fmla="*/ 2147483647 w 1357"/>
              <a:gd name="T53" fmla="*/ 2147483647 h 625"/>
              <a:gd name="T54" fmla="*/ 2147483647 w 1357"/>
              <a:gd name="T55" fmla="*/ 2147483647 h 625"/>
              <a:gd name="T56" fmla="*/ 2147483647 w 1357"/>
              <a:gd name="T57" fmla="*/ 2147483647 h 625"/>
              <a:gd name="T58" fmla="*/ 2147483647 w 1357"/>
              <a:gd name="T59" fmla="*/ 2147483647 h 625"/>
              <a:gd name="T60" fmla="*/ 2147483647 w 1357"/>
              <a:gd name="T61" fmla="*/ 2147483647 h 625"/>
              <a:gd name="T62" fmla="*/ 2147483647 w 1357"/>
              <a:gd name="T63" fmla="*/ 2147483647 h 625"/>
              <a:gd name="T64" fmla="*/ 2147483647 w 1357"/>
              <a:gd name="T65" fmla="*/ 2147483647 h 625"/>
              <a:gd name="T66" fmla="*/ 2147483647 w 1357"/>
              <a:gd name="T67" fmla="*/ 2147483647 h 625"/>
              <a:gd name="T68" fmla="*/ 2147483647 w 1357"/>
              <a:gd name="T69" fmla="*/ 2147483647 h 625"/>
              <a:gd name="T70" fmla="*/ 2147483647 w 1357"/>
              <a:gd name="T71" fmla="*/ 2147483647 h 625"/>
              <a:gd name="T72" fmla="*/ 2147483647 w 1357"/>
              <a:gd name="T73" fmla="*/ 2147483647 h 625"/>
              <a:gd name="T74" fmla="*/ 2147483647 w 1357"/>
              <a:gd name="T75" fmla="*/ 2147483647 h 625"/>
              <a:gd name="T76" fmla="*/ 2147483647 w 1357"/>
              <a:gd name="T77" fmla="*/ 2147483647 h 625"/>
              <a:gd name="T78" fmla="*/ 2147483647 w 1357"/>
              <a:gd name="T79" fmla="*/ 2147483647 h 625"/>
              <a:gd name="T80" fmla="*/ 2147483647 w 1357"/>
              <a:gd name="T81" fmla="*/ 2147483647 h 625"/>
              <a:gd name="T82" fmla="*/ 2147483647 w 1357"/>
              <a:gd name="T83" fmla="*/ 2147483647 h 625"/>
              <a:gd name="T84" fmla="*/ 2147483647 w 1357"/>
              <a:gd name="T85" fmla="*/ 2147483647 h 625"/>
              <a:gd name="T86" fmla="*/ 2147483647 w 1357"/>
              <a:gd name="T87" fmla="*/ 2147483647 h 625"/>
              <a:gd name="T88" fmla="*/ 2147483647 w 1357"/>
              <a:gd name="T89" fmla="*/ 2147483647 h 625"/>
              <a:gd name="T90" fmla="*/ 2147483647 w 1357"/>
              <a:gd name="T91" fmla="*/ 2147483647 h 625"/>
              <a:gd name="T92" fmla="*/ 2147483647 w 1357"/>
              <a:gd name="T93" fmla="*/ 2147483647 h 625"/>
              <a:gd name="T94" fmla="*/ 2147483647 w 1357"/>
              <a:gd name="T95" fmla="*/ 2147483647 h 625"/>
              <a:gd name="T96" fmla="*/ 2147483647 w 1357"/>
              <a:gd name="T97" fmla="*/ 2147483647 h 625"/>
              <a:gd name="T98" fmla="*/ 2147483647 w 1357"/>
              <a:gd name="T99" fmla="*/ 2147483647 h 625"/>
              <a:gd name="T100" fmla="*/ 2147483647 w 1357"/>
              <a:gd name="T101" fmla="*/ 2147483647 h 625"/>
              <a:gd name="T102" fmla="*/ 2147483647 w 1357"/>
              <a:gd name="T103" fmla="*/ 2147483647 h 625"/>
              <a:gd name="T104" fmla="*/ 0 w 1357"/>
              <a:gd name="T105" fmla="*/ 2147483647 h 625"/>
              <a:gd name="T106" fmla="*/ 2147483647 w 1357"/>
              <a:gd name="T107" fmla="*/ 2147483647 h 625"/>
              <a:gd name="T108" fmla="*/ 2147483647 w 1357"/>
              <a:gd name="T109" fmla="*/ 2147483647 h 625"/>
              <a:gd name="T110" fmla="*/ 2147483647 w 1357"/>
              <a:gd name="T111" fmla="*/ 2147483647 h 625"/>
              <a:gd name="T112" fmla="*/ 2147483647 w 1357"/>
              <a:gd name="T113" fmla="*/ 2147483647 h 625"/>
              <a:gd name="T114" fmla="*/ 2147483647 w 1357"/>
              <a:gd name="T115" fmla="*/ 2147483647 h 625"/>
              <a:gd name="T116" fmla="*/ 2147483647 w 1357"/>
              <a:gd name="T117" fmla="*/ 2147483647 h 625"/>
              <a:gd name="T118" fmla="*/ 2147483647 w 1357"/>
              <a:gd name="T119" fmla="*/ 2147483647 h 625"/>
              <a:gd name="T120" fmla="*/ 2147483647 w 1357"/>
              <a:gd name="T121" fmla="*/ 2147483647 h 6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
              <a:gd name="T184" fmla="*/ 0 h 625"/>
              <a:gd name="T185" fmla="*/ 1357 w 1357"/>
              <a:gd name="T186" fmla="*/ 625 h 6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 h="625">
                <a:moveTo>
                  <a:pt x="1160" y="7"/>
                </a:moveTo>
                <a:lnTo>
                  <a:pt x="1160" y="14"/>
                </a:lnTo>
                <a:lnTo>
                  <a:pt x="137" y="7"/>
                </a:lnTo>
                <a:lnTo>
                  <a:pt x="137" y="0"/>
                </a:lnTo>
                <a:lnTo>
                  <a:pt x="1160" y="7"/>
                </a:lnTo>
                <a:close/>
                <a:moveTo>
                  <a:pt x="1160" y="7"/>
                </a:moveTo>
                <a:lnTo>
                  <a:pt x="1160" y="7"/>
                </a:lnTo>
                <a:close/>
                <a:moveTo>
                  <a:pt x="1354" y="114"/>
                </a:moveTo>
                <a:lnTo>
                  <a:pt x="1348" y="115"/>
                </a:lnTo>
                <a:lnTo>
                  <a:pt x="1349" y="115"/>
                </a:lnTo>
                <a:lnTo>
                  <a:pt x="1346" y="110"/>
                </a:lnTo>
                <a:lnTo>
                  <a:pt x="1343" y="104"/>
                </a:lnTo>
                <a:lnTo>
                  <a:pt x="1341" y="100"/>
                </a:lnTo>
                <a:lnTo>
                  <a:pt x="1338" y="95"/>
                </a:lnTo>
                <a:lnTo>
                  <a:pt x="1334" y="89"/>
                </a:lnTo>
                <a:lnTo>
                  <a:pt x="1331" y="85"/>
                </a:lnTo>
                <a:lnTo>
                  <a:pt x="1327" y="80"/>
                </a:lnTo>
                <a:lnTo>
                  <a:pt x="1323" y="76"/>
                </a:lnTo>
                <a:lnTo>
                  <a:pt x="1319" y="72"/>
                </a:lnTo>
                <a:lnTo>
                  <a:pt x="1315" y="68"/>
                </a:lnTo>
                <a:lnTo>
                  <a:pt x="1309" y="63"/>
                </a:lnTo>
                <a:lnTo>
                  <a:pt x="1305" y="59"/>
                </a:lnTo>
                <a:lnTo>
                  <a:pt x="1300" y="55"/>
                </a:lnTo>
                <a:lnTo>
                  <a:pt x="1294" y="52"/>
                </a:lnTo>
                <a:lnTo>
                  <a:pt x="1289" y="48"/>
                </a:lnTo>
                <a:lnTo>
                  <a:pt x="1283" y="46"/>
                </a:lnTo>
                <a:lnTo>
                  <a:pt x="1277" y="42"/>
                </a:lnTo>
                <a:lnTo>
                  <a:pt x="1271" y="39"/>
                </a:lnTo>
                <a:lnTo>
                  <a:pt x="1264" y="36"/>
                </a:lnTo>
                <a:lnTo>
                  <a:pt x="1257" y="33"/>
                </a:lnTo>
                <a:lnTo>
                  <a:pt x="1251" y="31"/>
                </a:lnTo>
                <a:lnTo>
                  <a:pt x="1244" y="29"/>
                </a:lnTo>
                <a:lnTo>
                  <a:pt x="1237" y="26"/>
                </a:lnTo>
                <a:lnTo>
                  <a:pt x="1229" y="25"/>
                </a:lnTo>
                <a:lnTo>
                  <a:pt x="1220" y="22"/>
                </a:lnTo>
                <a:lnTo>
                  <a:pt x="1214" y="21"/>
                </a:lnTo>
                <a:lnTo>
                  <a:pt x="1204" y="20"/>
                </a:lnTo>
                <a:lnTo>
                  <a:pt x="1196" y="18"/>
                </a:lnTo>
                <a:lnTo>
                  <a:pt x="1188" y="17"/>
                </a:lnTo>
                <a:lnTo>
                  <a:pt x="1178" y="16"/>
                </a:lnTo>
                <a:lnTo>
                  <a:pt x="1170" y="14"/>
                </a:lnTo>
                <a:lnTo>
                  <a:pt x="1160" y="14"/>
                </a:lnTo>
                <a:lnTo>
                  <a:pt x="1160" y="7"/>
                </a:lnTo>
                <a:lnTo>
                  <a:pt x="1170" y="7"/>
                </a:lnTo>
                <a:lnTo>
                  <a:pt x="1179" y="9"/>
                </a:lnTo>
                <a:lnTo>
                  <a:pt x="1188" y="10"/>
                </a:lnTo>
                <a:lnTo>
                  <a:pt x="1197" y="11"/>
                </a:lnTo>
                <a:lnTo>
                  <a:pt x="1205" y="13"/>
                </a:lnTo>
                <a:lnTo>
                  <a:pt x="1215" y="14"/>
                </a:lnTo>
                <a:lnTo>
                  <a:pt x="1223" y="16"/>
                </a:lnTo>
                <a:lnTo>
                  <a:pt x="1230" y="18"/>
                </a:lnTo>
                <a:lnTo>
                  <a:pt x="1238" y="20"/>
                </a:lnTo>
                <a:lnTo>
                  <a:pt x="1246" y="22"/>
                </a:lnTo>
                <a:lnTo>
                  <a:pt x="1253" y="25"/>
                </a:lnTo>
                <a:lnTo>
                  <a:pt x="1260" y="28"/>
                </a:lnTo>
                <a:lnTo>
                  <a:pt x="1267" y="31"/>
                </a:lnTo>
                <a:lnTo>
                  <a:pt x="1274" y="33"/>
                </a:lnTo>
                <a:lnTo>
                  <a:pt x="1281" y="36"/>
                </a:lnTo>
                <a:lnTo>
                  <a:pt x="1286" y="39"/>
                </a:lnTo>
                <a:lnTo>
                  <a:pt x="1293" y="43"/>
                </a:lnTo>
                <a:lnTo>
                  <a:pt x="1298" y="46"/>
                </a:lnTo>
                <a:lnTo>
                  <a:pt x="1304" y="50"/>
                </a:lnTo>
                <a:lnTo>
                  <a:pt x="1309" y="54"/>
                </a:lnTo>
                <a:lnTo>
                  <a:pt x="1313" y="58"/>
                </a:lnTo>
                <a:lnTo>
                  <a:pt x="1319" y="62"/>
                </a:lnTo>
                <a:lnTo>
                  <a:pt x="1323" y="66"/>
                </a:lnTo>
                <a:lnTo>
                  <a:pt x="1328" y="72"/>
                </a:lnTo>
                <a:lnTo>
                  <a:pt x="1333" y="76"/>
                </a:lnTo>
                <a:lnTo>
                  <a:pt x="1337" y="81"/>
                </a:lnTo>
                <a:lnTo>
                  <a:pt x="1339" y="85"/>
                </a:lnTo>
                <a:lnTo>
                  <a:pt x="1343" y="91"/>
                </a:lnTo>
                <a:lnTo>
                  <a:pt x="1346" y="96"/>
                </a:lnTo>
                <a:lnTo>
                  <a:pt x="1349" y="102"/>
                </a:lnTo>
                <a:lnTo>
                  <a:pt x="1352" y="107"/>
                </a:lnTo>
                <a:lnTo>
                  <a:pt x="1354" y="114"/>
                </a:lnTo>
                <a:close/>
                <a:moveTo>
                  <a:pt x="1354" y="114"/>
                </a:moveTo>
                <a:lnTo>
                  <a:pt x="1354" y="114"/>
                </a:lnTo>
                <a:close/>
                <a:moveTo>
                  <a:pt x="1285" y="369"/>
                </a:moveTo>
                <a:lnTo>
                  <a:pt x="1279" y="365"/>
                </a:lnTo>
                <a:lnTo>
                  <a:pt x="1285" y="358"/>
                </a:lnTo>
                <a:lnTo>
                  <a:pt x="1290" y="349"/>
                </a:lnTo>
                <a:lnTo>
                  <a:pt x="1294" y="341"/>
                </a:lnTo>
                <a:lnTo>
                  <a:pt x="1300" y="333"/>
                </a:lnTo>
                <a:lnTo>
                  <a:pt x="1304" y="326"/>
                </a:lnTo>
                <a:lnTo>
                  <a:pt x="1308" y="318"/>
                </a:lnTo>
                <a:lnTo>
                  <a:pt x="1312" y="310"/>
                </a:lnTo>
                <a:lnTo>
                  <a:pt x="1316" y="303"/>
                </a:lnTo>
                <a:lnTo>
                  <a:pt x="1319" y="295"/>
                </a:lnTo>
                <a:lnTo>
                  <a:pt x="1323" y="286"/>
                </a:lnTo>
                <a:lnTo>
                  <a:pt x="1326" y="278"/>
                </a:lnTo>
                <a:lnTo>
                  <a:pt x="1330" y="271"/>
                </a:lnTo>
                <a:lnTo>
                  <a:pt x="1333" y="263"/>
                </a:lnTo>
                <a:lnTo>
                  <a:pt x="1335" y="255"/>
                </a:lnTo>
                <a:lnTo>
                  <a:pt x="1337" y="248"/>
                </a:lnTo>
                <a:lnTo>
                  <a:pt x="1339" y="240"/>
                </a:lnTo>
                <a:lnTo>
                  <a:pt x="1342" y="232"/>
                </a:lnTo>
                <a:lnTo>
                  <a:pt x="1343" y="225"/>
                </a:lnTo>
                <a:lnTo>
                  <a:pt x="1345" y="217"/>
                </a:lnTo>
                <a:lnTo>
                  <a:pt x="1346" y="208"/>
                </a:lnTo>
                <a:lnTo>
                  <a:pt x="1348" y="200"/>
                </a:lnTo>
                <a:lnTo>
                  <a:pt x="1349" y="193"/>
                </a:lnTo>
                <a:lnTo>
                  <a:pt x="1350" y="185"/>
                </a:lnTo>
                <a:lnTo>
                  <a:pt x="1350" y="177"/>
                </a:lnTo>
                <a:lnTo>
                  <a:pt x="1350" y="170"/>
                </a:lnTo>
                <a:lnTo>
                  <a:pt x="1350" y="162"/>
                </a:lnTo>
                <a:lnTo>
                  <a:pt x="1352" y="154"/>
                </a:lnTo>
                <a:lnTo>
                  <a:pt x="1350" y="147"/>
                </a:lnTo>
                <a:lnTo>
                  <a:pt x="1350" y="139"/>
                </a:lnTo>
                <a:lnTo>
                  <a:pt x="1350" y="130"/>
                </a:lnTo>
                <a:lnTo>
                  <a:pt x="1349" y="122"/>
                </a:lnTo>
                <a:lnTo>
                  <a:pt x="1348" y="115"/>
                </a:lnTo>
                <a:lnTo>
                  <a:pt x="1354" y="114"/>
                </a:lnTo>
                <a:lnTo>
                  <a:pt x="1356" y="122"/>
                </a:lnTo>
                <a:lnTo>
                  <a:pt x="1357" y="130"/>
                </a:lnTo>
                <a:lnTo>
                  <a:pt x="1357" y="139"/>
                </a:lnTo>
                <a:lnTo>
                  <a:pt x="1357" y="146"/>
                </a:lnTo>
                <a:lnTo>
                  <a:pt x="1357" y="154"/>
                </a:lnTo>
                <a:lnTo>
                  <a:pt x="1357" y="162"/>
                </a:lnTo>
                <a:lnTo>
                  <a:pt x="1357" y="170"/>
                </a:lnTo>
                <a:lnTo>
                  <a:pt x="1357" y="178"/>
                </a:lnTo>
                <a:lnTo>
                  <a:pt x="1356" y="187"/>
                </a:lnTo>
                <a:lnTo>
                  <a:pt x="1356" y="193"/>
                </a:lnTo>
                <a:lnTo>
                  <a:pt x="1354" y="202"/>
                </a:lnTo>
                <a:lnTo>
                  <a:pt x="1353" y="210"/>
                </a:lnTo>
                <a:lnTo>
                  <a:pt x="1352" y="218"/>
                </a:lnTo>
                <a:lnTo>
                  <a:pt x="1350" y="226"/>
                </a:lnTo>
                <a:lnTo>
                  <a:pt x="1348" y="233"/>
                </a:lnTo>
                <a:lnTo>
                  <a:pt x="1346" y="241"/>
                </a:lnTo>
                <a:lnTo>
                  <a:pt x="1343" y="250"/>
                </a:lnTo>
                <a:lnTo>
                  <a:pt x="1341" y="258"/>
                </a:lnTo>
                <a:lnTo>
                  <a:pt x="1338" y="266"/>
                </a:lnTo>
                <a:lnTo>
                  <a:pt x="1335" y="274"/>
                </a:lnTo>
                <a:lnTo>
                  <a:pt x="1333" y="281"/>
                </a:lnTo>
                <a:lnTo>
                  <a:pt x="1330" y="289"/>
                </a:lnTo>
                <a:lnTo>
                  <a:pt x="1326" y="297"/>
                </a:lnTo>
                <a:lnTo>
                  <a:pt x="1322" y="306"/>
                </a:lnTo>
                <a:lnTo>
                  <a:pt x="1318" y="314"/>
                </a:lnTo>
                <a:lnTo>
                  <a:pt x="1313" y="321"/>
                </a:lnTo>
                <a:lnTo>
                  <a:pt x="1309" y="329"/>
                </a:lnTo>
                <a:lnTo>
                  <a:pt x="1305" y="337"/>
                </a:lnTo>
                <a:lnTo>
                  <a:pt x="1300" y="345"/>
                </a:lnTo>
                <a:lnTo>
                  <a:pt x="1296" y="354"/>
                </a:lnTo>
                <a:lnTo>
                  <a:pt x="1290" y="360"/>
                </a:lnTo>
                <a:lnTo>
                  <a:pt x="1285" y="369"/>
                </a:lnTo>
                <a:close/>
                <a:moveTo>
                  <a:pt x="1285" y="369"/>
                </a:moveTo>
                <a:lnTo>
                  <a:pt x="1285" y="369"/>
                </a:lnTo>
                <a:close/>
                <a:moveTo>
                  <a:pt x="60" y="358"/>
                </a:moveTo>
                <a:lnTo>
                  <a:pt x="67" y="354"/>
                </a:lnTo>
                <a:lnTo>
                  <a:pt x="65" y="354"/>
                </a:lnTo>
                <a:lnTo>
                  <a:pt x="74" y="362"/>
                </a:lnTo>
                <a:lnTo>
                  <a:pt x="82" y="370"/>
                </a:lnTo>
                <a:lnTo>
                  <a:pt x="90" y="380"/>
                </a:lnTo>
                <a:lnTo>
                  <a:pt x="98" y="388"/>
                </a:lnTo>
                <a:lnTo>
                  <a:pt x="106" y="396"/>
                </a:lnTo>
                <a:lnTo>
                  <a:pt x="115" y="404"/>
                </a:lnTo>
                <a:lnTo>
                  <a:pt x="124" y="411"/>
                </a:lnTo>
                <a:lnTo>
                  <a:pt x="132" y="419"/>
                </a:lnTo>
                <a:lnTo>
                  <a:pt x="141" y="427"/>
                </a:lnTo>
                <a:lnTo>
                  <a:pt x="150" y="434"/>
                </a:lnTo>
                <a:lnTo>
                  <a:pt x="158" y="441"/>
                </a:lnTo>
                <a:lnTo>
                  <a:pt x="167" y="449"/>
                </a:lnTo>
                <a:lnTo>
                  <a:pt x="176" y="456"/>
                </a:lnTo>
                <a:lnTo>
                  <a:pt x="186" y="463"/>
                </a:lnTo>
                <a:lnTo>
                  <a:pt x="194" y="470"/>
                </a:lnTo>
                <a:lnTo>
                  <a:pt x="204" y="475"/>
                </a:lnTo>
                <a:lnTo>
                  <a:pt x="213" y="482"/>
                </a:lnTo>
                <a:lnTo>
                  <a:pt x="223" y="488"/>
                </a:lnTo>
                <a:lnTo>
                  <a:pt x="231" y="495"/>
                </a:lnTo>
                <a:lnTo>
                  <a:pt x="240" y="500"/>
                </a:lnTo>
                <a:lnTo>
                  <a:pt x="250" y="505"/>
                </a:lnTo>
                <a:lnTo>
                  <a:pt x="260" y="511"/>
                </a:lnTo>
                <a:lnTo>
                  <a:pt x="269" y="516"/>
                </a:lnTo>
                <a:lnTo>
                  <a:pt x="279" y="522"/>
                </a:lnTo>
                <a:lnTo>
                  <a:pt x="290" y="527"/>
                </a:lnTo>
                <a:lnTo>
                  <a:pt x="299" y="533"/>
                </a:lnTo>
                <a:lnTo>
                  <a:pt x="309" y="537"/>
                </a:lnTo>
                <a:lnTo>
                  <a:pt x="318" y="541"/>
                </a:lnTo>
                <a:lnTo>
                  <a:pt x="328" y="547"/>
                </a:lnTo>
                <a:lnTo>
                  <a:pt x="339" y="551"/>
                </a:lnTo>
                <a:lnTo>
                  <a:pt x="348" y="555"/>
                </a:lnTo>
                <a:lnTo>
                  <a:pt x="359" y="559"/>
                </a:lnTo>
                <a:lnTo>
                  <a:pt x="369" y="563"/>
                </a:lnTo>
                <a:lnTo>
                  <a:pt x="378" y="567"/>
                </a:lnTo>
                <a:lnTo>
                  <a:pt x="389" y="570"/>
                </a:lnTo>
                <a:lnTo>
                  <a:pt x="399" y="574"/>
                </a:lnTo>
                <a:lnTo>
                  <a:pt x="410" y="577"/>
                </a:lnTo>
                <a:lnTo>
                  <a:pt x="419" y="581"/>
                </a:lnTo>
                <a:lnTo>
                  <a:pt x="430" y="583"/>
                </a:lnTo>
                <a:lnTo>
                  <a:pt x="441" y="586"/>
                </a:lnTo>
                <a:lnTo>
                  <a:pt x="451" y="589"/>
                </a:lnTo>
                <a:lnTo>
                  <a:pt x="462" y="592"/>
                </a:lnTo>
                <a:lnTo>
                  <a:pt x="471" y="594"/>
                </a:lnTo>
                <a:lnTo>
                  <a:pt x="482" y="597"/>
                </a:lnTo>
                <a:lnTo>
                  <a:pt x="493" y="600"/>
                </a:lnTo>
                <a:lnTo>
                  <a:pt x="504" y="601"/>
                </a:lnTo>
                <a:lnTo>
                  <a:pt x="514" y="604"/>
                </a:lnTo>
                <a:lnTo>
                  <a:pt x="525" y="605"/>
                </a:lnTo>
                <a:lnTo>
                  <a:pt x="536" y="607"/>
                </a:lnTo>
                <a:lnTo>
                  <a:pt x="547" y="608"/>
                </a:lnTo>
                <a:lnTo>
                  <a:pt x="556" y="609"/>
                </a:lnTo>
                <a:lnTo>
                  <a:pt x="567" y="611"/>
                </a:lnTo>
                <a:lnTo>
                  <a:pt x="578" y="612"/>
                </a:lnTo>
                <a:lnTo>
                  <a:pt x="589" y="614"/>
                </a:lnTo>
                <a:lnTo>
                  <a:pt x="599" y="615"/>
                </a:lnTo>
                <a:lnTo>
                  <a:pt x="609" y="615"/>
                </a:lnTo>
                <a:lnTo>
                  <a:pt x="620" y="616"/>
                </a:lnTo>
                <a:lnTo>
                  <a:pt x="631" y="616"/>
                </a:lnTo>
                <a:lnTo>
                  <a:pt x="642" y="616"/>
                </a:lnTo>
                <a:lnTo>
                  <a:pt x="652" y="618"/>
                </a:lnTo>
                <a:lnTo>
                  <a:pt x="663" y="618"/>
                </a:lnTo>
                <a:lnTo>
                  <a:pt x="674" y="618"/>
                </a:lnTo>
                <a:lnTo>
                  <a:pt x="685" y="618"/>
                </a:lnTo>
                <a:lnTo>
                  <a:pt x="696" y="616"/>
                </a:lnTo>
                <a:lnTo>
                  <a:pt x="705" y="616"/>
                </a:lnTo>
                <a:lnTo>
                  <a:pt x="716" y="616"/>
                </a:lnTo>
                <a:lnTo>
                  <a:pt x="727" y="615"/>
                </a:lnTo>
                <a:lnTo>
                  <a:pt x="738" y="615"/>
                </a:lnTo>
                <a:lnTo>
                  <a:pt x="748" y="614"/>
                </a:lnTo>
                <a:lnTo>
                  <a:pt x="758" y="612"/>
                </a:lnTo>
                <a:lnTo>
                  <a:pt x="769" y="612"/>
                </a:lnTo>
                <a:lnTo>
                  <a:pt x="779" y="611"/>
                </a:lnTo>
                <a:lnTo>
                  <a:pt x="790" y="609"/>
                </a:lnTo>
                <a:lnTo>
                  <a:pt x="801" y="608"/>
                </a:lnTo>
                <a:lnTo>
                  <a:pt x="810" y="605"/>
                </a:lnTo>
                <a:lnTo>
                  <a:pt x="821" y="604"/>
                </a:lnTo>
                <a:lnTo>
                  <a:pt x="831" y="603"/>
                </a:lnTo>
                <a:lnTo>
                  <a:pt x="842" y="600"/>
                </a:lnTo>
                <a:lnTo>
                  <a:pt x="853" y="599"/>
                </a:lnTo>
                <a:lnTo>
                  <a:pt x="862" y="596"/>
                </a:lnTo>
                <a:lnTo>
                  <a:pt x="873" y="594"/>
                </a:lnTo>
                <a:lnTo>
                  <a:pt x="883" y="592"/>
                </a:lnTo>
                <a:lnTo>
                  <a:pt x="892" y="589"/>
                </a:lnTo>
                <a:lnTo>
                  <a:pt x="903" y="586"/>
                </a:lnTo>
                <a:lnTo>
                  <a:pt x="913" y="583"/>
                </a:lnTo>
                <a:lnTo>
                  <a:pt x="922" y="581"/>
                </a:lnTo>
                <a:lnTo>
                  <a:pt x="933" y="578"/>
                </a:lnTo>
                <a:lnTo>
                  <a:pt x="943" y="574"/>
                </a:lnTo>
                <a:lnTo>
                  <a:pt x="953" y="571"/>
                </a:lnTo>
                <a:lnTo>
                  <a:pt x="962" y="568"/>
                </a:lnTo>
                <a:lnTo>
                  <a:pt x="972" y="564"/>
                </a:lnTo>
                <a:lnTo>
                  <a:pt x="983" y="562"/>
                </a:lnTo>
                <a:lnTo>
                  <a:pt x="992" y="557"/>
                </a:lnTo>
                <a:lnTo>
                  <a:pt x="1002" y="553"/>
                </a:lnTo>
                <a:lnTo>
                  <a:pt x="1011" y="549"/>
                </a:lnTo>
                <a:lnTo>
                  <a:pt x="1021" y="545"/>
                </a:lnTo>
                <a:lnTo>
                  <a:pt x="1029" y="541"/>
                </a:lnTo>
                <a:lnTo>
                  <a:pt x="1039" y="537"/>
                </a:lnTo>
                <a:lnTo>
                  <a:pt x="1048" y="533"/>
                </a:lnTo>
                <a:lnTo>
                  <a:pt x="1058" y="529"/>
                </a:lnTo>
                <a:lnTo>
                  <a:pt x="1066" y="525"/>
                </a:lnTo>
                <a:lnTo>
                  <a:pt x="1076" y="519"/>
                </a:lnTo>
                <a:lnTo>
                  <a:pt x="1085" y="515"/>
                </a:lnTo>
                <a:lnTo>
                  <a:pt x="1093" y="510"/>
                </a:lnTo>
                <a:lnTo>
                  <a:pt x="1102" y="505"/>
                </a:lnTo>
                <a:lnTo>
                  <a:pt x="1111" y="500"/>
                </a:lnTo>
                <a:lnTo>
                  <a:pt x="1119" y="495"/>
                </a:lnTo>
                <a:lnTo>
                  <a:pt x="1128" y="489"/>
                </a:lnTo>
                <a:lnTo>
                  <a:pt x="1137" y="484"/>
                </a:lnTo>
                <a:lnTo>
                  <a:pt x="1145" y="479"/>
                </a:lnTo>
                <a:lnTo>
                  <a:pt x="1153" y="473"/>
                </a:lnTo>
                <a:lnTo>
                  <a:pt x="1162" y="467"/>
                </a:lnTo>
                <a:lnTo>
                  <a:pt x="1170" y="462"/>
                </a:lnTo>
                <a:lnTo>
                  <a:pt x="1178" y="456"/>
                </a:lnTo>
                <a:lnTo>
                  <a:pt x="1185" y="451"/>
                </a:lnTo>
                <a:lnTo>
                  <a:pt x="1193" y="444"/>
                </a:lnTo>
                <a:lnTo>
                  <a:pt x="1201" y="438"/>
                </a:lnTo>
                <a:lnTo>
                  <a:pt x="1208" y="432"/>
                </a:lnTo>
                <a:lnTo>
                  <a:pt x="1216" y="426"/>
                </a:lnTo>
                <a:lnTo>
                  <a:pt x="1223" y="419"/>
                </a:lnTo>
                <a:lnTo>
                  <a:pt x="1231" y="412"/>
                </a:lnTo>
                <a:lnTo>
                  <a:pt x="1238" y="406"/>
                </a:lnTo>
                <a:lnTo>
                  <a:pt x="1245" y="399"/>
                </a:lnTo>
                <a:lnTo>
                  <a:pt x="1252" y="393"/>
                </a:lnTo>
                <a:lnTo>
                  <a:pt x="1259" y="385"/>
                </a:lnTo>
                <a:lnTo>
                  <a:pt x="1266" y="378"/>
                </a:lnTo>
                <a:lnTo>
                  <a:pt x="1272" y="371"/>
                </a:lnTo>
                <a:lnTo>
                  <a:pt x="1279" y="365"/>
                </a:lnTo>
                <a:lnTo>
                  <a:pt x="1285" y="369"/>
                </a:lnTo>
                <a:lnTo>
                  <a:pt x="1278" y="377"/>
                </a:lnTo>
                <a:lnTo>
                  <a:pt x="1271" y="384"/>
                </a:lnTo>
                <a:lnTo>
                  <a:pt x="1264" y="391"/>
                </a:lnTo>
                <a:lnTo>
                  <a:pt x="1257" y="397"/>
                </a:lnTo>
                <a:lnTo>
                  <a:pt x="1251" y="404"/>
                </a:lnTo>
                <a:lnTo>
                  <a:pt x="1242" y="411"/>
                </a:lnTo>
                <a:lnTo>
                  <a:pt x="1236" y="418"/>
                </a:lnTo>
                <a:lnTo>
                  <a:pt x="1229" y="425"/>
                </a:lnTo>
                <a:lnTo>
                  <a:pt x="1220" y="430"/>
                </a:lnTo>
                <a:lnTo>
                  <a:pt x="1214" y="437"/>
                </a:lnTo>
                <a:lnTo>
                  <a:pt x="1205" y="444"/>
                </a:lnTo>
                <a:lnTo>
                  <a:pt x="1197" y="449"/>
                </a:lnTo>
                <a:lnTo>
                  <a:pt x="1189" y="456"/>
                </a:lnTo>
                <a:lnTo>
                  <a:pt x="1182" y="462"/>
                </a:lnTo>
                <a:lnTo>
                  <a:pt x="1174" y="467"/>
                </a:lnTo>
                <a:lnTo>
                  <a:pt x="1166" y="473"/>
                </a:lnTo>
                <a:lnTo>
                  <a:pt x="1158" y="479"/>
                </a:lnTo>
                <a:lnTo>
                  <a:pt x="1149" y="485"/>
                </a:lnTo>
                <a:lnTo>
                  <a:pt x="1140" y="490"/>
                </a:lnTo>
                <a:lnTo>
                  <a:pt x="1132" y="496"/>
                </a:lnTo>
                <a:lnTo>
                  <a:pt x="1123" y="500"/>
                </a:lnTo>
                <a:lnTo>
                  <a:pt x="1114" y="505"/>
                </a:lnTo>
                <a:lnTo>
                  <a:pt x="1106" y="511"/>
                </a:lnTo>
                <a:lnTo>
                  <a:pt x="1096" y="516"/>
                </a:lnTo>
                <a:lnTo>
                  <a:pt x="1088" y="521"/>
                </a:lnTo>
                <a:lnTo>
                  <a:pt x="1078" y="526"/>
                </a:lnTo>
                <a:lnTo>
                  <a:pt x="1070" y="530"/>
                </a:lnTo>
                <a:lnTo>
                  <a:pt x="1061" y="534"/>
                </a:lnTo>
                <a:lnTo>
                  <a:pt x="1051" y="540"/>
                </a:lnTo>
                <a:lnTo>
                  <a:pt x="1041" y="544"/>
                </a:lnTo>
                <a:lnTo>
                  <a:pt x="1032" y="548"/>
                </a:lnTo>
                <a:lnTo>
                  <a:pt x="1022" y="552"/>
                </a:lnTo>
                <a:lnTo>
                  <a:pt x="1014" y="556"/>
                </a:lnTo>
                <a:lnTo>
                  <a:pt x="1003" y="560"/>
                </a:lnTo>
                <a:lnTo>
                  <a:pt x="994" y="563"/>
                </a:lnTo>
                <a:lnTo>
                  <a:pt x="984" y="567"/>
                </a:lnTo>
                <a:lnTo>
                  <a:pt x="974" y="571"/>
                </a:lnTo>
                <a:lnTo>
                  <a:pt x="965" y="574"/>
                </a:lnTo>
                <a:lnTo>
                  <a:pt x="955" y="578"/>
                </a:lnTo>
                <a:lnTo>
                  <a:pt x="946" y="581"/>
                </a:lnTo>
                <a:lnTo>
                  <a:pt x="935" y="583"/>
                </a:lnTo>
                <a:lnTo>
                  <a:pt x="925" y="588"/>
                </a:lnTo>
                <a:lnTo>
                  <a:pt x="914" y="590"/>
                </a:lnTo>
                <a:lnTo>
                  <a:pt x="905" y="593"/>
                </a:lnTo>
                <a:lnTo>
                  <a:pt x="895" y="596"/>
                </a:lnTo>
                <a:lnTo>
                  <a:pt x="884" y="599"/>
                </a:lnTo>
                <a:lnTo>
                  <a:pt x="875" y="600"/>
                </a:lnTo>
                <a:lnTo>
                  <a:pt x="864" y="603"/>
                </a:lnTo>
                <a:lnTo>
                  <a:pt x="854" y="605"/>
                </a:lnTo>
                <a:lnTo>
                  <a:pt x="843" y="607"/>
                </a:lnTo>
                <a:lnTo>
                  <a:pt x="832" y="609"/>
                </a:lnTo>
                <a:lnTo>
                  <a:pt x="823" y="611"/>
                </a:lnTo>
                <a:lnTo>
                  <a:pt x="812" y="612"/>
                </a:lnTo>
                <a:lnTo>
                  <a:pt x="801" y="615"/>
                </a:lnTo>
                <a:lnTo>
                  <a:pt x="791" y="616"/>
                </a:lnTo>
                <a:lnTo>
                  <a:pt x="780" y="618"/>
                </a:lnTo>
                <a:lnTo>
                  <a:pt x="769" y="619"/>
                </a:lnTo>
                <a:lnTo>
                  <a:pt x="758" y="619"/>
                </a:lnTo>
                <a:lnTo>
                  <a:pt x="749" y="620"/>
                </a:lnTo>
                <a:lnTo>
                  <a:pt x="738" y="622"/>
                </a:lnTo>
                <a:lnTo>
                  <a:pt x="727" y="622"/>
                </a:lnTo>
                <a:lnTo>
                  <a:pt x="716" y="623"/>
                </a:lnTo>
                <a:lnTo>
                  <a:pt x="707" y="623"/>
                </a:lnTo>
                <a:lnTo>
                  <a:pt x="696" y="623"/>
                </a:lnTo>
                <a:lnTo>
                  <a:pt x="685" y="625"/>
                </a:lnTo>
                <a:lnTo>
                  <a:pt x="674" y="625"/>
                </a:lnTo>
                <a:lnTo>
                  <a:pt x="663" y="625"/>
                </a:lnTo>
                <a:lnTo>
                  <a:pt x="652" y="625"/>
                </a:lnTo>
                <a:lnTo>
                  <a:pt x="641" y="623"/>
                </a:lnTo>
                <a:lnTo>
                  <a:pt x="631" y="623"/>
                </a:lnTo>
                <a:lnTo>
                  <a:pt x="620" y="623"/>
                </a:lnTo>
                <a:lnTo>
                  <a:pt x="609" y="622"/>
                </a:lnTo>
                <a:lnTo>
                  <a:pt x="599" y="622"/>
                </a:lnTo>
                <a:lnTo>
                  <a:pt x="588" y="620"/>
                </a:lnTo>
                <a:lnTo>
                  <a:pt x="577" y="619"/>
                </a:lnTo>
                <a:lnTo>
                  <a:pt x="567" y="618"/>
                </a:lnTo>
                <a:lnTo>
                  <a:pt x="556" y="616"/>
                </a:lnTo>
                <a:lnTo>
                  <a:pt x="545" y="615"/>
                </a:lnTo>
                <a:lnTo>
                  <a:pt x="534" y="614"/>
                </a:lnTo>
                <a:lnTo>
                  <a:pt x="523" y="612"/>
                </a:lnTo>
                <a:lnTo>
                  <a:pt x="512" y="609"/>
                </a:lnTo>
                <a:lnTo>
                  <a:pt x="503" y="608"/>
                </a:lnTo>
                <a:lnTo>
                  <a:pt x="492" y="605"/>
                </a:lnTo>
                <a:lnTo>
                  <a:pt x="481" y="604"/>
                </a:lnTo>
                <a:lnTo>
                  <a:pt x="470" y="601"/>
                </a:lnTo>
                <a:lnTo>
                  <a:pt x="460" y="599"/>
                </a:lnTo>
                <a:lnTo>
                  <a:pt x="450" y="596"/>
                </a:lnTo>
                <a:lnTo>
                  <a:pt x="439" y="593"/>
                </a:lnTo>
                <a:lnTo>
                  <a:pt x="429" y="590"/>
                </a:lnTo>
                <a:lnTo>
                  <a:pt x="418" y="588"/>
                </a:lnTo>
                <a:lnTo>
                  <a:pt x="407" y="583"/>
                </a:lnTo>
                <a:lnTo>
                  <a:pt x="398" y="581"/>
                </a:lnTo>
                <a:lnTo>
                  <a:pt x="387" y="577"/>
                </a:lnTo>
                <a:lnTo>
                  <a:pt x="377" y="573"/>
                </a:lnTo>
                <a:lnTo>
                  <a:pt x="366" y="570"/>
                </a:lnTo>
                <a:lnTo>
                  <a:pt x="357" y="566"/>
                </a:lnTo>
                <a:lnTo>
                  <a:pt x="346" y="562"/>
                </a:lnTo>
                <a:lnTo>
                  <a:pt x="336" y="557"/>
                </a:lnTo>
                <a:lnTo>
                  <a:pt x="325" y="552"/>
                </a:lnTo>
                <a:lnTo>
                  <a:pt x="316" y="548"/>
                </a:lnTo>
                <a:lnTo>
                  <a:pt x="306" y="544"/>
                </a:lnTo>
                <a:lnTo>
                  <a:pt x="296" y="538"/>
                </a:lnTo>
                <a:lnTo>
                  <a:pt x="286" y="533"/>
                </a:lnTo>
                <a:lnTo>
                  <a:pt x="276" y="529"/>
                </a:lnTo>
                <a:lnTo>
                  <a:pt x="266" y="523"/>
                </a:lnTo>
                <a:lnTo>
                  <a:pt x="257" y="518"/>
                </a:lnTo>
                <a:lnTo>
                  <a:pt x="247" y="512"/>
                </a:lnTo>
                <a:lnTo>
                  <a:pt x="238" y="505"/>
                </a:lnTo>
                <a:lnTo>
                  <a:pt x="228" y="500"/>
                </a:lnTo>
                <a:lnTo>
                  <a:pt x="219" y="495"/>
                </a:lnTo>
                <a:lnTo>
                  <a:pt x="209" y="488"/>
                </a:lnTo>
                <a:lnTo>
                  <a:pt x="199" y="481"/>
                </a:lnTo>
                <a:lnTo>
                  <a:pt x="190" y="475"/>
                </a:lnTo>
                <a:lnTo>
                  <a:pt x="182" y="469"/>
                </a:lnTo>
                <a:lnTo>
                  <a:pt x="172" y="462"/>
                </a:lnTo>
                <a:lnTo>
                  <a:pt x="162" y="455"/>
                </a:lnTo>
                <a:lnTo>
                  <a:pt x="154" y="447"/>
                </a:lnTo>
                <a:lnTo>
                  <a:pt x="145" y="440"/>
                </a:lnTo>
                <a:lnTo>
                  <a:pt x="137" y="432"/>
                </a:lnTo>
                <a:lnTo>
                  <a:pt x="127" y="425"/>
                </a:lnTo>
                <a:lnTo>
                  <a:pt x="119" y="417"/>
                </a:lnTo>
                <a:lnTo>
                  <a:pt x="111" y="408"/>
                </a:lnTo>
                <a:lnTo>
                  <a:pt x="102" y="400"/>
                </a:lnTo>
                <a:lnTo>
                  <a:pt x="94" y="392"/>
                </a:lnTo>
                <a:lnTo>
                  <a:pt x="86" y="384"/>
                </a:lnTo>
                <a:lnTo>
                  <a:pt x="78" y="375"/>
                </a:lnTo>
                <a:lnTo>
                  <a:pt x="70" y="366"/>
                </a:lnTo>
                <a:lnTo>
                  <a:pt x="61" y="358"/>
                </a:lnTo>
                <a:lnTo>
                  <a:pt x="60" y="358"/>
                </a:lnTo>
                <a:close/>
                <a:moveTo>
                  <a:pt x="61" y="358"/>
                </a:moveTo>
                <a:lnTo>
                  <a:pt x="61" y="358"/>
                </a:lnTo>
                <a:lnTo>
                  <a:pt x="60" y="358"/>
                </a:lnTo>
                <a:lnTo>
                  <a:pt x="61" y="358"/>
                </a:lnTo>
                <a:close/>
                <a:moveTo>
                  <a:pt x="0" y="150"/>
                </a:moveTo>
                <a:lnTo>
                  <a:pt x="7" y="150"/>
                </a:lnTo>
                <a:lnTo>
                  <a:pt x="7" y="158"/>
                </a:lnTo>
                <a:lnTo>
                  <a:pt x="7" y="166"/>
                </a:lnTo>
                <a:lnTo>
                  <a:pt x="7" y="174"/>
                </a:lnTo>
                <a:lnTo>
                  <a:pt x="8" y="182"/>
                </a:lnTo>
                <a:lnTo>
                  <a:pt x="8" y="189"/>
                </a:lnTo>
                <a:lnTo>
                  <a:pt x="9" y="198"/>
                </a:lnTo>
                <a:lnTo>
                  <a:pt x="11" y="204"/>
                </a:lnTo>
                <a:lnTo>
                  <a:pt x="12" y="213"/>
                </a:lnTo>
                <a:lnTo>
                  <a:pt x="14" y="219"/>
                </a:lnTo>
                <a:lnTo>
                  <a:pt x="15" y="226"/>
                </a:lnTo>
                <a:lnTo>
                  <a:pt x="16" y="233"/>
                </a:lnTo>
                <a:lnTo>
                  <a:pt x="18" y="240"/>
                </a:lnTo>
                <a:lnTo>
                  <a:pt x="19" y="247"/>
                </a:lnTo>
                <a:lnTo>
                  <a:pt x="20" y="254"/>
                </a:lnTo>
                <a:lnTo>
                  <a:pt x="23" y="259"/>
                </a:lnTo>
                <a:lnTo>
                  <a:pt x="24" y="266"/>
                </a:lnTo>
                <a:lnTo>
                  <a:pt x="27" y="271"/>
                </a:lnTo>
                <a:lnTo>
                  <a:pt x="29" y="278"/>
                </a:lnTo>
                <a:lnTo>
                  <a:pt x="31" y="284"/>
                </a:lnTo>
                <a:lnTo>
                  <a:pt x="34" y="289"/>
                </a:lnTo>
                <a:lnTo>
                  <a:pt x="38" y="302"/>
                </a:lnTo>
                <a:lnTo>
                  <a:pt x="44" y="313"/>
                </a:lnTo>
                <a:lnTo>
                  <a:pt x="49" y="323"/>
                </a:lnTo>
                <a:lnTo>
                  <a:pt x="55" y="333"/>
                </a:lnTo>
                <a:lnTo>
                  <a:pt x="60" y="344"/>
                </a:lnTo>
                <a:lnTo>
                  <a:pt x="67" y="354"/>
                </a:lnTo>
                <a:lnTo>
                  <a:pt x="60" y="358"/>
                </a:lnTo>
                <a:lnTo>
                  <a:pt x="55" y="347"/>
                </a:lnTo>
                <a:lnTo>
                  <a:pt x="49" y="337"/>
                </a:lnTo>
                <a:lnTo>
                  <a:pt x="42" y="326"/>
                </a:lnTo>
                <a:lnTo>
                  <a:pt x="37" y="315"/>
                </a:lnTo>
                <a:lnTo>
                  <a:pt x="33" y="304"/>
                </a:lnTo>
                <a:lnTo>
                  <a:pt x="27" y="292"/>
                </a:lnTo>
                <a:lnTo>
                  <a:pt x="24" y="286"/>
                </a:lnTo>
                <a:lnTo>
                  <a:pt x="23" y="281"/>
                </a:lnTo>
                <a:lnTo>
                  <a:pt x="20" y="274"/>
                </a:lnTo>
                <a:lnTo>
                  <a:pt x="18" y="267"/>
                </a:lnTo>
                <a:lnTo>
                  <a:pt x="16" y="262"/>
                </a:lnTo>
                <a:lnTo>
                  <a:pt x="15" y="255"/>
                </a:lnTo>
                <a:lnTo>
                  <a:pt x="12" y="248"/>
                </a:lnTo>
                <a:lnTo>
                  <a:pt x="11" y="241"/>
                </a:lnTo>
                <a:lnTo>
                  <a:pt x="9" y="234"/>
                </a:lnTo>
                <a:lnTo>
                  <a:pt x="8" y="228"/>
                </a:lnTo>
                <a:lnTo>
                  <a:pt x="7" y="221"/>
                </a:lnTo>
                <a:lnTo>
                  <a:pt x="5" y="214"/>
                </a:lnTo>
                <a:lnTo>
                  <a:pt x="4" y="206"/>
                </a:lnTo>
                <a:lnTo>
                  <a:pt x="3" y="199"/>
                </a:lnTo>
                <a:lnTo>
                  <a:pt x="1" y="191"/>
                </a:lnTo>
                <a:lnTo>
                  <a:pt x="1" y="182"/>
                </a:lnTo>
                <a:lnTo>
                  <a:pt x="0" y="174"/>
                </a:lnTo>
                <a:lnTo>
                  <a:pt x="0" y="166"/>
                </a:lnTo>
                <a:lnTo>
                  <a:pt x="0" y="158"/>
                </a:lnTo>
                <a:lnTo>
                  <a:pt x="0" y="150"/>
                </a:lnTo>
                <a:close/>
                <a:moveTo>
                  <a:pt x="7" y="150"/>
                </a:moveTo>
                <a:lnTo>
                  <a:pt x="7" y="150"/>
                </a:lnTo>
                <a:close/>
                <a:moveTo>
                  <a:pt x="137" y="0"/>
                </a:moveTo>
                <a:lnTo>
                  <a:pt x="137" y="7"/>
                </a:lnTo>
                <a:lnTo>
                  <a:pt x="138" y="7"/>
                </a:lnTo>
                <a:lnTo>
                  <a:pt x="128" y="11"/>
                </a:lnTo>
                <a:lnTo>
                  <a:pt x="121" y="14"/>
                </a:lnTo>
                <a:lnTo>
                  <a:pt x="113" y="17"/>
                </a:lnTo>
                <a:lnTo>
                  <a:pt x="105" y="21"/>
                </a:lnTo>
                <a:lnTo>
                  <a:pt x="98" y="24"/>
                </a:lnTo>
                <a:lnTo>
                  <a:pt x="91" y="28"/>
                </a:lnTo>
                <a:lnTo>
                  <a:pt x="85" y="32"/>
                </a:lnTo>
                <a:lnTo>
                  <a:pt x="78" y="35"/>
                </a:lnTo>
                <a:lnTo>
                  <a:pt x="72" y="39"/>
                </a:lnTo>
                <a:lnTo>
                  <a:pt x="67" y="43"/>
                </a:lnTo>
                <a:lnTo>
                  <a:pt x="61" y="47"/>
                </a:lnTo>
                <a:lnTo>
                  <a:pt x="56" y="51"/>
                </a:lnTo>
                <a:lnTo>
                  <a:pt x="50" y="55"/>
                </a:lnTo>
                <a:lnTo>
                  <a:pt x="46" y="59"/>
                </a:lnTo>
                <a:lnTo>
                  <a:pt x="41" y="63"/>
                </a:lnTo>
                <a:lnTo>
                  <a:pt x="37" y="68"/>
                </a:lnTo>
                <a:lnTo>
                  <a:pt x="33" y="72"/>
                </a:lnTo>
                <a:lnTo>
                  <a:pt x="30" y="77"/>
                </a:lnTo>
                <a:lnTo>
                  <a:pt x="26" y="81"/>
                </a:lnTo>
                <a:lnTo>
                  <a:pt x="23" y="87"/>
                </a:lnTo>
                <a:lnTo>
                  <a:pt x="20" y="91"/>
                </a:lnTo>
                <a:lnTo>
                  <a:pt x="18" y="96"/>
                </a:lnTo>
                <a:lnTo>
                  <a:pt x="15" y="100"/>
                </a:lnTo>
                <a:lnTo>
                  <a:pt x="14" y="106"/>
                </a:lnTo>
                <a:lnTo>
                  <a:pt x="11" y="111"/>
                </a:lnTo>
                <a:lnTo>
                  <a:pt x="9" y="115"/>
                </a:lnTo>
                <a:lnTo>
                  <a:pt x="8" y="121"/>
                </a:lnTo>
                <a:lnTo>
                  <a:pt x="8" y="126"/>
                </a:lnTo>
                <a:lnTo>
                  <a:pt x="7" y="132"/>
                </a:lnTo>
                <a:lnTo>
                  <a:pt x="7" y="137"/>
                </a:lnTo>
                <a:lnTo>
                  <a:pt x="5" y="144"/>
                </a:lnTo>
                <a:lnTo>
                  <a:pt x="7" y="150"/>
                </a:lnTo>
                <a:lnTo>
                  <a:pt x="0" y="150"/>
                </a:lnTo>
                <a:lnTo>
                  <a:pt x="0" y="144"/>
                </a:lnTo>
                <a:lnTo>
                  <a:pt x="0" y="137"/>
                </a:lnTo>
                <a:lnTo>
                  <a:pt x="0" y="132"/>
                </a:lnTo>
                <a:lnTo>
                  <a:pt x="1" y="126"/>
                </a:lnTo>
                <a:lnTo>
                  <a:pt x="1" y="120"/>
                </a:lnTo>
                <a:lnTo>
                  <a:pt x="3" y="114"/>
                </a:lnTo>
                <a:lnTo>
                  <a:pt x="5" y="109"/>
                </a:lnTo>
                <a:lnTo>
                  <a:pt x="7" y="103"/>
                </a:lnTo>
                <a:lnTo>
                  <a:pt x="9" y="98"/>
                </a:lnTo>
                <a:lnTo>
                  <a:pt x="11" y="92"/>
                </a:lnTo>
                <a:lnTo>
                  <a:pt x="14" y="88"/>
                </a:lnTo>
                <a:lnTo>
                  <a:pt x="18" y="83"/>
                </a:lnTo>
                <a:lnTo>
                  <a:pt x="20" y="77"/>
                </a:lnTo>
                <a:lnTo>
                  <a:pt x="24" y="73"/>
                </a:lnTo>
                <a:lnTo>
                  <a:pt x="29" y="68"/>
                </a:lnTo>
                <a:lnTo>
                  <a:pt x="33" y="63"/>
                </a:lnTo>
                <a:lnTo>
                  <a:pt x="37" y="58"/>
                </a:lnTo>
                <a:lnTo>
                  <a:pt x="41" y="54"/>
                </a:lnTo>
                <a:lnTo>
                  <a:pt x="46" y="50"/>
                </a:lnTo>
                <a:lnTo>
                  <a:pt x="52" y="46"/>
                </a:lnTo>
                <a:lnTo>
                  <a:pt x="57" y="42"/>
                </a:lnTo>
                <a:lnTo>
                  <a:pt x="63" y="37"/>
                </a:lnTo>
                <a:lnTo>
                  <a:pt x="68" y="33"/>
                </a:lnTo>
                <a:lnTo>
                  <a:pt x="75" y="29"/>
                </a:lnTo>
                <a:lnTo>
                  <a:pt x="82" y="25"/>
                </a:lnTo>
                <a:lnTo>
                  <a:pt x="89" y="21"/>
                </a:lnTo>
                <a:lnTo>
                  <a:pt x="96" y="18"/>
                </a:lnTo>
                <a:lnTo>
                  <a:pt x="102" y="14"/>
                </a:lnTo>
                <a:lnTo>
                  <a:pt x="111" y="11"/>
                </a:lnTo>
                <a:lnTo>
                  <a:pt x="119" y="7"/>
                </a:lnTo>
                <a:lnTo>
                  <a:pt x="127" y="5"/>
                </a:lnTo>
                <a:lnTo>
                  <a:pt x="135" y="2"/>
                </a:lnTo>
                <a:lnTo>
                  <a:pt x="137" y="0"/>
                </a:lnTo>
                <a:close/>
                <a:moveTo>
                  <a:pt x="135" y="2"/>
                </a:moveTo>
                <a:lnTo>
                  <a:pt x="135" y="0"/>
                </a:lnTo>
                <a:lnTo>
                  <a:pt x="137" y="0"/>
                </a:lnTo>
                <a:lnTo>
                  <a:pt x="135" y="2"/>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38" name="Freeform 189"/>
          <p:cNvSpPr>
            <a:spLocks noEditPoints="1"/>
          </p:cNvSpPr>
          <p:nvPr/>
        </p:nvSpPr>
        <p:spPr bwMode="auto">
          <a:xfrm flipV="1">
            <a:off x="2411533" y="2991821"/>
            <a:ext cx="4320935" cy="1875453"/>
          </a:xfrm>
          <a:custGeom>
            <a:avLst/>
            <a:gdLst>
              <a:gd name="T0" fmla="*/ 2147483647 w 1856"/>
              <a:gd name="T1" fmla="*/ 2147483647 h 1034"/>
              <a:gd name="T2" fmla="*/ 2147483647 w 1856"/>
              <a:gd name="T3" fmla="*/ 2147483647 h 1034"/>
              <a:gd name="T4" fmla="*/ 2147483647 w 1856"/>
              <a:gd name="T5" fmla="*/ 2147483647 h 1034"/>
              <a:gd name="T6" fmla="*/ 2147483647 w 1856"/>
              <a:gd name="T7" fmla="*/ 2147483647 h 1034"/>
              <a:gd name="T8" fmla="*/ 2147483647 w 1856"/>
              <a:gd name="T9" fmla="*/ 2147483647 h 1034"/>
              <a:gd name="T10" fmla="*/ 2147483647 w 1856"/>
              <a:gd name="T11" fmla="*/ 2147483647 h 1034"/>
              <a:gd name="T12" fmla="*/ 2147483647 w 1856"/>
              <a:gd name="T13" fmla="*/ 2147483647 h 1034"/>
              <a:gd name="T14" fmla="*/ 2147483647 w 1856"/>
              <a:gd name="T15" fmla="*/ 2147483647 h 1034"/>
              <a:gd name="T16" fmla="*/ 2147483647 w 1856"/>
              <a:gd name="T17" fmla="*/ 2147483647 h 1034"/>
              <a:gd name="T18" fmla="*/ 2147483647 w 1856"/>
              <a:gd name="T19" fmla="*/ 2147483647 h 1034"/>
              <a:gd name="T20" fmla="*/ 2147483647 w 1856"/>
              <a:gd name="T21" fmla="*/ 2147483647 h 1034"/>
              <a:gd name="T22" fmla="*/ 2147483647 w 1856"/>
              <a:gd name="T23" fmla="*/ 2147483647 h 1034"/>
              <a:gd name="T24" fmla="*/ 2147483647 w 1856"/>
              <a:gd name="T25" fmla="*/ 2147483647 h 1034"/>
              <a:gd name="T26" fmla="*/ 2147483647 w 1856"/>
              <a:gd name="T27" fmla="*/ 2147483647 h 1034"/>
              <a:gd name="T28" fmla="*/ 2147483647 w 1856"/>
              <a:gd name="T29" fmla="*/ 2147483647 h 1034"/>
              <a:gd name="T30" fmla="*/ 2147483647 w 1856"/>
              <a:gd name="T31" fmla="*/ 2147483647 h 1034"/>
              <a:gd name="T32" fmla="*/ 2147483647 w 1856"/>
              <a:gd name="T33" fmla="*/ 2147483647 h 1034"/>
              <a:gd name="T34" fmla="*/ 2147483647 w 1856"/>
              <a:gd name="T35" fmla="*/ 2147483647 h 1034"/>
              <a:gd name="T36" fmla="*/ 2147483647 w 1856"/>
              <a:gd name="T37" fmla="*/ 2147483647 h 1034"/>
              <a:gd name="T38" fmla="*/ 2147483647 w 1856"/>
              <a:gd name="T39" fmla="*/ 2147483647 h 1034"/>
              <a:gd name="T40" fmla="*/ 2147483647 w 1856"/>
              <a:gd name="T41" fmla="*/ 2147483647 h 1034"/>
              <a:gd name="T42" fmla="*/ 2147483647 w 1856"/>
              <a:gd name="T43" fmla="*/ 2147483647 h 1034"/>
              <a:gd name="T44" fmla="*/ 2147483647 w 1856"/>
              <a:gd name="T45" fmla="*/ 2147483647 h 1034"/>
              <a:gd name="T46" fmla="*/ 2147483647 w 1856"/>
              <a:gd name="T47" fmla="*/ 2147483647 h 1034"/>
              <a:gd name="T48" fmla="*/ 2147483647 w 1856"/>
              <a:gd name="T49" fmla="*/ 2147483647 h 1034"/>
              <a:gd name="T50" fmla="*/ 2147483647 w 1856"/>
              <a:gd name="T51" fmla="*/ 2147483647 h 1034"/>
              <a:gd name="T52" fmla="*/ 2147483647 w 1856"/>
              <a:gd name="T53" fmla="*/ 2147483647 h 1034"/>
              <a:gd name="T54" fmla="*/ 2147483647 w 1856"/>
              <a:gd name="T55" fmla="*/ 2147483647 h 1034"/>
              <a:gd name="T56" fmla="*/ 2147483647 w 1856"/>
              <a:gd name="T57" fmla="*/ 2147483647 h 1034"/>
              <a:gd name="T58" fmla="*/ 2147483647 w 1856"/>
              <a:gd name="T59" fmla="*/ 2147483647 h 1034"/>
              <a:gd name="T60" fmla="*/ 2147483647 w 1856"/>
              <a:gd name="T61" fmla="*/ 2147483647 h 1034"/>
              <a:gd name="T62" fmla="*/ 2147483647 w 1856"/>
              <a:gd name="T63" fmla="*/ 2147483647 h 1034"/>
              <a:gd name="T64" fmla="*/ 2147483647 w 1856"/>
              <a:gd name="T65" fmla="*/ 2147483647 h 1034"/>
              <a:gd name="T66" fmla="*/ 2147483647 w 1856"/>
              <a:gd name="T67" fmla="*/ 2147483647 h 1034"/>
              <a:gd name="T68" fmla="*/ 2147483647 w 1856"/>
              <a:gd name="T69" fmla="*/ 2147483647 h 1034"/>
              <a:gd name="T70" fmla="*/ 2147483647 w 1856"/>
              <a:gd name="T71" fmla="*/ 2147483647 h 1034"/>
              <a:gd name="T72" fmla="*/ 2147483647 w 1856"/>
              <a:gd name="T73" fmla="*/ 2147483647 h 1034"/>
              <a:gd name="T74" fmla="*/ 2147483647 w 1856"/>
              <a:gd name="T75" fmla="*/ 2147483647 h 1034"/>
              <a:gd name="T76" fmla="*/ 2147483647 w 1856"/>
              <a:gd name="T77" fmla="*/ 2147483647 h 1034"/>
              <a:gd name="T78" fmla="*/ 2147483647 w 1856"/>
              <a:gd name="T79" fmla="*/ 2147483647 h 1034"/>
              <a:gd name="T80" fmla="*/ 2147483647 w 1856"/>
              <a:gd name="T81" fmla="*/ 2147483647 h 1034"/>
              <a:gd name="T82" fmla="*/ 2147483647 w 1856"/>
              <a:gd name="T83" fmla="*/ 2147483647 h 1034"/>
              <a:gd name="T84" fmla="*/ 2147483647 w 1856"/>
              <a:gd name="T85" fmla="*/ 2147483647 h 1034"/>
              <a:gd name="T86" fmla="*/ 2147483647 w 1856"/>
              <a:gd name="T87" fmla="*/ 2147483647 h 1034"/>
              <a:gd name="T88" fmla="*/ 2147483647 w 1856"/>
              <a:gd name="T89" fmla="*/ 2147483647 h 1034"/>
              <a:gd name="T90" fmla="*/ 2147483647 w 1856"/>
              <a:gd name="T91" fmla="*/ 2147483647 h 1034"/>
              <a:gd name="T92" fmla="*/ 0 w 1856"/>
              <a:gd name="T93" fmla="*/ 2147483647 h 1034"/>
              <a:gd name="T94" fmla="*/ 2147483647 w 1856"/>
              <a:gd name="T95" fmla="*/ 2147483647 h 1034"/>
              <a:gd name="T96" fmla="*/ 2147483647 w 1856"/>
              <a:gd name="T97" fmla="*/ 2147483647 h 1034"/>
              <a:gd name="T98" fmla="*/ 2147483647 w 1856"/>
              <a:gd name="T99" fmla="*/ 2147483647 h 1034"/>
              <a:gd name="T100" fmla="*/ 2147483647 w 1856"/>
              <a:gd name="T101" fmla="*/ 2147483647 h 1034"/>
              <a:gd name="T102" fmla="*/ 2147483647 w 1856"/>
              <a:gd name="T103" fmla="*/ 2147483647 h 1034"/>
              <a:gd name="T104" fmla="*/ 2147483647 w 1856"/>
              <a:gd name="T105" fmla="*/ 2147483647 h 1034"/>
              <a:gd name="T106" fmla="*/ 2147483647 w 1856"/>
              <a:gd name="T107" fmla="*/ 2147483647 h 1034"/>
              <a:gd name="T108" fmla="*/ 2147483647 w 1856"/>
              <a:gd name="T109" fmla="*/ 2147483647 h 1034"/>
              <a:gd name="T110" fmla="*/ 2147483647 w 1856"/>
              <a:gd name="T111" fmla="*/ 2147483647 h 1034"/>
              <a:gd name="T112" fmla="*/ 2147483647 w 1856"/>
              <a:gd name="T113" fmla="*/ 2147483647 h 1034"/>
              <a:gd name="T114" fmla="*/ 0 w 1856"/>
              <a:gd name="T115" fmla="*/ 2147483647 h 1034"/>
              <a:gd name="T116" fmla="*/ 2147483647 w 1856"/>
              <a:gd name="T117" fmla="*/ 2147483647 h 1034"/>
              <a:gd name="T118" fmla="*/ 2147483647 w 1856"/>
              <a:gd name="T119" fmla="*/ 2147483647 h 1034"/>
              <a:gd name="T120" fmla="*/ 2147483647 w 1856"/>
              <a:gd name="T121" fmla="*/ 2147483647 h 1034"/>
              <a:gd name="T122" fmla="*/ 2147483647 w 1856"/>
              <a:gd name="T123" fmla="*/ 2147483647 h 10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56"/>
              <a:gd name="T187" fmla="*/ 0 h 1034"/>
              <a:gd name="T188" fmla="*/ 1856 w 1856"/>
              <a:gd name="T189" fmla="*/ 1034 h 10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56" h="1034">
                <a:moveTo>
                  <a:pt x="1588" y="1025"/>
                </a:moveTo>
                <a:lnTo>
                  <a:pt x="1587" y="1025"/>
                </a:lnTo>
                <a:lnTo>
                  <a:pt x="186" y="1034"/>
                </a:lnTo>
                <a:lnTo>
                  <a:pt x="186" y="1029"/>
                </a:lnTo>
                <a:lnTo>
                  <a:pt x="1587" y="1018"/>
                </a:lnTo>
                <a:lnTo>
                  <a:pt x="1588" y="1025"/>
                </a:lnTo>
                <a:close/>
                <a:moveTo>
                  <a:pt x="1588" y="1025"/>
                </a:moveTo>
                <a:lnTo>
                  <a:pt x="1587" y="1025"/>
                </a:lnTo>
                <a:lnTo>
                  <a:pt x="1588" y="1025"/>
                </a:lnTo>
                <a:close/>
                <a:moveTo>
                  <a:pt x="1847" y="847"/>
                </a:moveTo>
                <a:lnTo>
                  <a:pt x="1853" y="848"/>
                </a:lnTo>
                <a:lnTo>
                  <a:pt x="1852" y="848"/>
                </a:lnTo>
                <a:lnTo>
                  <a:pt x="1849" y="859"/>
                </a:lnTo>
                <a:lnTo>
                  <a:pt x="1845" y="867"/>
                </a:lnTo>
                <a:lnTo>
                  <a:pt x="1841" y="877"/>
                </a:lnTo>
                <a:lnTo>
                  <a:pt x="1837" y="886"/>
                </a:lnTo>
                <a:lnTo>
                  <a:pt x="1833" y="895"/>
                </a:lnTo>
                <a:lnTo>
                  <a:pt x="1827" y="903"/>
                </a:lnTo>
                <a:lnTo>
                  <a:pt x="1822" y="911"/>
                </a:lnTo>
                <a:lnTo>
                  <a:pt x="1817" y="919"/>
                </a:lnTo>
                <a:lnTo>
                  <a:pt x="1811" y="926"/>
                </a:lnTo>
                <a:lnTo>
                  <a:pt x="1804" y="933"/>
                </a:lnTo>
                <a:lnTo>
                  <a:pt x="1797" y="941"/>
                </a:lnTo>
                <a:lnTo>
                  <a:pt x="1791" y="947"/>
                </a:lnTo>
                <a:lnTo>
                  <a:pt x="1784" y="953"/>
                </a:lnTo>
                <a:lnTo>
                  <a:pt x="1776" y="960"/>
                </a:lnTo>
                <a:lnTo>
                  <a:pt x="1769" y="966"/>
                </a:lnTo>
                <a:lnTo>
                  <a:pt x="1760" y="971"/>
                </a:lnTo>
                <a:lnTo>
                  <a:pt x="1751" y="977"/>
                </a:lnTo>
                <a:lnTo>
                  <a:pt x="1743" y="982"/>
                </a:lnTo>
                <a:lnTo>
                  <a:pt x="1733" y="986"/>
                </a:lnTo>
                <a:lnTo>
                  <a:pt x="1725" y="992"/>
                </a:lnTo>
                <a:lnTo>
                  <a:pt x="1714" y="996"/>
                </a:lnTo>
                <a:lnTo>
                  <a:pt x="1704" y="1000"/>
                </a:lnTo>
                <a:lnTo>
                  <a:pt x="1695" y="1004"/>
                </a:lnTo>
                <a:lnTo>
                  <a:pt x="1684" y="1007"/>
                </a:lnTo>
                <a:lnTo>
                  <a:pt x="1673" y="1010"/>
                </a:lnTo>
                <a:lnTo>
                  <a:pt x="1662" y="1014"/>
                </a:lnTo>
                <a:lnTo>
                  <a:pt x="1650" y="1016"/>
                </a:lnTo>
                <a:lnTo>
                  <a:pt x="1637" y="1018"/>
                </a:lnTo>
                <a:lnTo>
                  <a:pt x="1627" y="1020"/>
                </a:lnTo>
                <a:lnTo>
                  <a:pt x="1613" y="1022"/>
                </a:lnTo>
                <a:lnTo>
                  <a:pt x="1601" y="1023"/>
                </a:lnTo>
                <a:lnTo>
                  <a:pt x="1588" y="1025"/>
                </a:lnTo>
                <a:lnTo>
                  <a:pt x="1587" y="1018"/>
                </a:lnTo>
                <a:lnTo>
                  <a:pt x="1601" y="1016"/>
                </a:lnTo>
                <a:lnTo>
                  <a:pt x="1613" y="1015"/>
                </a:lnTo>
                <a:lnTo>
                  <a:pt x="1625" y="1014"/>
                </a:lnTo>
                <a:lnTo>
                  <a:pt x="1637" y="1011"/>
                </a:lnTo>
                <a:lnTo>
                  <a:pt x="1648" y="1010"/>
                </a:lnTo>
                <a:lnTo>
                  <a:pt x="1659" y="1007"/>
                </a:lnTo>
                <a:lnTo>
                  <a:pt x="1670" y="1004"/>
                </a:lnTo>
                <a:lnTo>
                  <a:pt x="1681" y="1000"/>
                </a:lnTo>
                <a:lnTo>
                  <a:pt x="1692" y="997"/>
                </a:lnTo>
                <a:lnTo>
                  <a:pt x="1702" y="993"/>
                </a:lnTo>
                <a:lnTo>
                  <a:pt x="1713" y="989"/>
                </a:lnTo>
                <a:lnTo>
                  <a:pt x="1721" y="985"/>
                </a:lnTo>
                <a:lnTo>
                  <a:pt x="1730" y="981"/>
                </a:lnTo>
                <a:lnTo>
                  <a:pt x="1740" y="975"/>
                </a:lnTo>
                <a:lnTo>
                  <a:pt x="1748" y="971"/>
                </a:lnTo>
                <a:lnTo>
                  <a:pt x="1756" y="966"/>
                </a:lnTo>
                <a:lnTo>
                  <a:pt x="1765" y="960"/>
                </a:lnTo>
                <a:lnTo>
                  <a:pt x="1771" y="955"/>
                </a:lnTo>
                <a:lnTo>
                  <a:pt x="1780" y="948"/>
                </a:lnTo>
                <a:lnTo>
                  <a:pt x="1786" y="943"/>
                </a:lnTo>
                <a:lnTo>
                  <a:pt x="1793" y="936"/>
                </a:lnTo>
                <a:lnTo>
                  <a:pt x="1799" y="929"/>
                </a:lnTo>
                <a:lnTo>
                  <a:pt x="1806" y="922"/>
                </a:lnTo>
                <a:lnTo>
                  <a:pt x="1811" y="915"/>
                </a:lnTo>
                <a:lnTo>
                  <a:pt x="1817" y="907"/>
                </a:lnTo>
                <a:lnTo>
                  <a:pt x="1822" y="899"/>
                </a:lnTo>
                <a:lnTo>
                  <a:pt x="1826" y="891"/>
                </a:lnTo>
                <a:lnTo>
                  <a:pt x="1832" y="882"/>
                </a:lnTo>
                <a:lnTo>
                  <a:pt x="1836" y="874"/>
                </a:lnTo>
                <a:lnTo>
                  <a:pt x="1840" y="865"/>
                </a:lnTo>
                <a:lnTo>
                  <a:pt x="1842" y="856"/>
                </a:lnTo>
                <a:lnTo>
                  <a:pt x="1847" y="847"/>
                </a:lnTo>
                <a:close/>
                <a:moveTo>
                  <a:pt x="1853" y="848"/>
                </a:moveTo>
                <a:lnTo>
                  <a:pt x="1853" y="848"/>
                </a:lnTo>
                <a:lnTo>
                  <a:pt x="1852" y="848"/>
                </a:lnTo>
                <a:lnTo>
                  <a:pt x="1853" y="848"/>
                </a:lnTo>
                <a:close/>
                <a:moveTo>
                  <a:pt x="1751" y="430"/>
                </a:moveTo>
                <a:lnTo>
                  <a:pt x="1756" y="426"/>
                </a:lnTo>
                <a:lnTo>
                  <a:pt x="1758" y="426"/>
                </a:lnTo>
                <a:lnTo>
                  <a:pt x="1765" y="439"/>
                </a:lnTo>
                <a:lnTo>
                  <a:pt x="1771" y="452"/>
                </a:lnTo>
                <a:lnTo>
                  <a:pt x="1778" y="465"/>
                </a:lnTo>
                <a:lnTo>
                  <a:pt x="1785" y="479"/>
                </a:lnTo>
                <a:lnTo>
                  <a:pt x="1791" y="491"/>
                </a:lnTo>
                <a:lnTo>
                  <a:pt x="1797" y="505"/>
                </a:lnTo>
                <a:lnTo>
                  <a:pt x="1803" y="519"/>
                </a:lnTo>
                <a:lnTo>
                  <a:pt x="1808" y="531"/>
                </a:lnTo>
                <a:lnTo>
                  <a:pt x="1812" y="545"/>
                </a:lnTo>
                <a:lnTo>
                  <a:pt x="1818" y="557"/>
                </a:lnTo>
                <a:lnTo>
                  <a:pt x="1822" y="571"/>
                </a:lnTo>
                <a:lnTo>
                  <a:pt x="1826" y="584"/>
                </a:lnTo>
                <a:lnTo>
                  <a:pt x="1830" y="597"/>
                </a:lnTo>
                <a:lnTo>
                  <a:pt x="1834" y="610"/>
                </a:lnTo>
                <a:lnTo>
                  <a:pt x="1838" y="624"/>
                </a:lnTo>
                <a:lnTo>
                  <a:pt x="1841" y="636"/>
                </a:lnTo>
                <a:lnTo>
                  <a:pt x="1844" y="650"/>
                </a:lnTo>
                <a:lnTo>
                  <a:pt x="1847" y="664"/>
                </a:lnTo>
                <a:lnTo>
                  <a:pt x="1848" y="676"/>
                </a:lnTo>
                <a:lnTo>
                  <a:pt x="1851" y="690"/>
                </a:lnTo>
                <a:lnTo>
                  <a:pt x="1852" y="703"/>
                </a:lnTo>
                <a:lnTo>
                  <a:pt x="1853" y="716"/>
                </a:lnTo>
                <a:lnTo>
                  <a:pt x="1855" y="729"/>
                </a:lnTo>
                <a:lnTo>
                  <a:pt x="1856" y="743"/>
                </a:lnTo>
                <a:lnTo>
                  <a:pt x="1856" y="755"/>
                </a:lnTo>
                <a:lnTo>
                  <a:pt x="1856" y="769"/>
                </a:lnTo>
                <a:lnTo>
                  <a:pt x="1856" y="783"/>
                </a:lnTo>
                <a:lnTo>
                  <a:pt x="1856" y="795"/>
                </a:lnTo>
                <a:lnTo>
                  <a:pt x="1856" y="809"/>
                </a:lnTo>
                <a:lnTo>
                  <a:pt x="1855" y="822"/>
                </a:lnTo>
                <a:lnTo>
                  <a:pt x="1855" y="835"/>
                </a:lnTo>
                <a:lnTo>
                  <a:pt x="1853" y="848"/>
                </a:lnTo>
                <a:lnTo>
                  <a:pt x="1847" y="847"/>
                </a:lnTo>
                <a:lnTo>
                  <a:pt x="1848" y="835"/>
                </a:lnTo>
                <a:lnTo>
                  <a:pt x="1848" y="821"/>
                </a:lnTo>
                <a:lnTo>
                  <a:pt x="1849" y="809"/>
                </a:lnTo>
                <a:lnTo>
                  <a:pt x="1849" y="795"/>
                </a:lnTo>
                <a:lnTo>
                  <a:pt x="1851" y="783"/>
                </a:lnTo>
                <a:lnTo>
                  <a:pt x="1849" y="769"/>
                </a:lnTo>
                <a:lnTo>
                  <a:pt x="1849" y="757"/>
                </a:lnTo>
                <a:lnTo>
                  <a:pt x="1849" y="743"/>
                </a:lnTo>
                <a:lnTo>
                  <a:pt x="1848" y="729"/>
                </a:lnTo>
                <a:lnTo>
                  <a:pt x="1847" y="717"/>
                </a:lnTo>
                <a:lnTo>
                  <a:pt x="1845" y="703"/>
                </a:lnTo>
                <a:lnTo>
                  <a:pt x="1844" y="691"/>
                </a:lnTo>
                <a:lnTo>
                  <a:pt x="1842" y="677"/>
                </a:lnTo>
                <a:lnTo>
                  <a:pt x="1840" y="665"/>
                </a:lnTo>
                <a:lnTo>
                  <a:pt x="1837" y="651"/>
                </a:lnTo>
                <a:lnTo>
                  <a:pt x="1834" y="638"/>
                </a:lnTo>
                <a:lnTo>
                  <a:pt x="1832" y="625"/>
                </a:lnTo>
                <a:lnTo>
                  <a:pt x="1827" y="612"/>
                </a:lnTo>
                <a:lnTo>
                  <a:pt x="1825" y="599"/>
                </a:lnTo>
                <a:lnTo>
                  <a:pt x="1821" y="586"/>
                </a:lnTo>
                <a:lnTo>
                  <a:pt x="1817" y="573"/>
                </a:lnTo>
                <a:lnTo>
                  <a:pt x="1811" y="560"/>
                </a:lnTo>
                <a:lnTo>
                  <a:pt x="1807" y="547"/>
                </a:lnTo>
                <a:lnTo>
                  <a:pt x="1801" y="534"/>
                </a:lnTo>
                <a:lnTo>
                  <a:pt x="1796" y="520"/>
                </a:lnTo>
                <a:lnTo>
                  <a:pt x="1791" y="508"/>
                </a:lnTo>
                <a:lnTo>
                  <a:pt x="1785" y="494"/>
                </a:lnTo>
                <a:lnTo>
                  <a:pt x="1778" y="482"/>
                </a:lnTo>
                <a:lnTo>
                  <a:pt x="1773" y="468"/>
                </a:lnTo>
                <a:lnTo>
                  <a:pt x="1766" y="456"/>
                </a:lnTo>
                <a:lnTo>
                  <a:pt x="1759" y="442"/>
                </a:lnTo>
                <a:lnTo>
                  <a:pt x="1751" y="428"/>
                </a:lnTo>
                <a:lnTo>
                  <a:pt x="1751" y="430"/>
                </a:lnTo>
                <a:close/>
                <a:moveTo>
                  <a:pt x="1756" y="426"/>
                </a:moveTo>
                <a:lnTo>
                  <a:pt x="1756" y="426"/>
                </a:lnTo>
                <a:lnTo>
                  <a:pt x="1758" y="426"/>
                </a:lnTo>
                <a:lnTo>
                  <a:pt x="1756" y="426"/>
                </a:lnTo>
                <a:close/>
                <a:moveTo>
                  <a:pt x="89" y="448"/>
                </a:moveTo>
                <a:lnTo>
                  <a:pt x="83" y="445"/>
                </a:lnTo>
                <a:lnTo>
                  <a:pt x="94" y="430"/>
                </a:lnTo>
                <a:lnTo>
                  <a:pt x="105" y="415"/>
                </a:lnTo>
                <a:lnTo>
                  <a:pt x="116" y="401"/>
                </a:lnTo>
                <a:lnTo>
                  <a:pt x="128" y="387"/>
                </a:lnTo>
                <a:lnTo>
                  <a:pt x="139" y="372"/>
                </a:lnTo>
                <a:lnTo>
                  <a:pt x="150" y="360"/>
                </a:lnTo>
                <a:lnTo>
                  <a:pt x="163" y="346"/>
                </a:lnTo>
                <a:lnTo>
                  <a:pt x="175" y="333"/>
                </a:lnTo>
                <a:lnTo>
                  <a:pt x="186" y="320"/>
                </a:lnTo>
                <a:lnTo>
                  <a:pt x="198" y="308"/>
                </a:lnTo>
                <a:lnTo>
                  <a:pt x="210" y="296"/>
                </a:lnTo>
                <a:lnTo>
                  <a:pt x="223" y="284"/>
                </a:lnTo>
                <a:lnTo>
                  <a:pt x="235" y="273"/>
                </a:lnTo>
                <a:lnTo>
                  <a:pt x="247" y="260"/>
                </a:lnTo>
                <a:lnTo>
                  <a:pt x="260" y="249"/>
                </a:lnTo>
                <a:lnTo>
                  <a:pt x="273" y="238"/>
                </a:lnTo>
                <a:lnTo>
                  <a:pt x="286" y="227"/>
                </a:lnTo>
                <a:lnTo>
                  <a:pt x="298" y="218"/>
                </a:lnTo>
                <a:lnTo>
                  <a:pt x="312" y="207"/>
                </a:lnTo>
                <a:lnTo>
                  <a:pt x="324" y="197"/>
                </a:lnTo>
                <a:lnTo>
                  <a:pt x="337" y="188"/>
                </a:lnTo>
                <a:lnTo>
                  <a:pt x="351" y="178"/>
                </a:lnTo>
                <a:lnTo>
                  <a:pt x="363" y="170"/>
                </a:lnTo>
                <a:lnTo>
                  <a:pt x="377" y="160"/>
                </a:lnTo>
                <a:lnTo>
                  <a:pt x="391" y="152"/>
                </a:lnTo>
                <a:lnTo>
                  <a:pt x="404" y="144"/>
                </a:lnTo>
                <a:lnTo>
                  <a:pt x="418" y="136"/>
                </a:lnTo>
                <a:lnTo>
                  <a:pt x="432" y="128"/>
                </a:lnTo>
                <a:lnTo>
                  <a:pt x="445" y="119"/>
                </a:lnTo>
                <a:lnTo>
                  <a:pt x="459" y="113"/>
                </a:lnTo>
                <a:lnTo>
                  <a:pt x="473" y="106"/>
                </a:lnTo>
                <a:lnTo>
                  <a:pt x="486" y="99"/>
                </a:lnTo>
                <a:lnTo>
                  <a:pt x="502" y="92"/>
                </a:lnTo>
                <a:lnTo>
                  <a:pt x="515" y="85"/>
                </a:lnTo>
                <a:lnTo>
                  <a:pt x="529" y="80"/>
                </a:lnTo>
                <a:lnTo>
                  <a:pt x="543" y="74"/>
                </a:lnTo>
                <a:lnTo>
                  <a:pt x="558" y="67"/>
                </a:lnTo>
                <a:lnTo>
                  <a:pt x="571" y="62"/>
                </a:lnTo>
                <a:lnTo>
                  <a:pt x="586" y="58"/>
                </a:lnTo>
                <a:lnTo>
                  <a:pt x="600" y="52"/>
                </a:lnTo>
                <a:lnTo>
                  <a:pt x="615" y="47"/>
                </a:lnTo>
                <a:lnTo>
                  <a:pt x="629" y="43"/>
                </a:lnTo>
                <a:lnTo>
                  <a:pt x="644" y="39"/>
                </a:lnTo>
                <a:lnTo>
                  <a:pt x="657" y="35"/>
                </a:lnTo>
                <a:lnTo>
                  <a:pt x="672" y="31"/>
                </a:lnTo>
                <a:lnTo>
                  <a:pt x="687" y="28"/>
                </a:lnTo>
                <a:lnTo>
                  <a:pt x="701" y="24"/>
                </a:lnTo>
                <a:lnTo>
                  <a:pt x="716" y="21"/>
                </a:lnTo>
                <a:lnTo>
                  <a:pt x="731" y="18"/>
                </a:lnTo>
                <a:lnTo>
                  <a:pt x="745" y="16"/>
                </a:lnTo>
                <a:lnTo>
                  <a:pt x="760" y="13"/>
                </a:lnTo>
                <a:lnTo>
                  <a:pt x="775" y="11"/>
                </a:lnTo>
                <a:lnTo>
                  <a:pt x="790" y="9"/>
                </a:lnTo>
                <a:lnTo>
                  <a:pt x="804" y="7"/>
                </a:lnTo>
                <a:lnTo>
                  <a:pt x="819" y="6"/>
                </a:lnTo>
                <a:lnTo>
                  <a:pt x="834" y="5"/>
                </a:lnTo>
                <a:lnTo>
                  <a:pt x="847" y="3"/>
                </a:lnTo>
                <a:lnTo>
                  <a:pt x="862" y="2"/>
                </a:lnTo>
                <a:lnTo>
                  <a:pt x="877" y="2"/>
                </a:lnTo>
                <a:lnTo>
                  <a:pt x="892" y="2"/>
                </a:lnTo>
                <a:lnTo>
                  <a:pt x="906" y="0"/>
                </a:lnTo>
                <a:lnTo>
                  <a:pt x="921" y="0"/>
                </a:lnTo>
                <a:lnTo>
                  <a:pt x="936" y="0"/>
                </a:lnTo>
                <a:lnTo>
                  <a:pt x="951" y="2"/>
                </a:lnTo>
                <a:lnTo>
                  <a:pt x="965" y="2"/>
                </a:lnTo>
                <a:lnTo>
                  <a:pt x="980" y="3"/>
                </a:lnTo>
                <a:lnTo>
                  <a:pt x="995" y="5"/>
                </a:lnTo>
                <a:lnTo>
                  <a:pt x="1009" y="6"/>
                </a:lnTo>
                <a:lnTo>
                  <a:pt x="1024" y="7"/>
                </a:lnTo>
                <a:lnTo>
                  <a:pt x="1039" y="9"/>
                </a:lnTo>
                <a:lnTo>
                  <a:pt x="1052" y="10"/>
                </a:lnTo>
                <a:lnTo>
                  <a:pt x="1067" y="13"/>
                </a:lnTo>
                <a:lnTo>
                  <a:pt x="1081" y="14"/>
                </a:lnTo>
                <a:lnTo>
                  <a:pt x="1096" y="17"/>
                </a:lnTo>
                <a:lnTo>
                  <a:pt x="1111" y="20"/>
                </a:lnTo>
                <a:lnTo>
                  <a:pt x="1125" y="22"/>
                </a:lnTo>
                <a:lnTo>
                  <a:pt x="1139" y="26"/>
                </a:lnTo>
                <a:lnTo>
                  <a:pt x="1154" y="29"/>
                </a:lnTo>
                <a:lnTo>
                  <a:pt x="1167" y="32"/>
                </a:lnTo>
                <a:lnTo>
                  <a:pt x="1182" y="36"/>
                </a:lnTo>
                <a:lnTo>
                  <a:pt x="1196" y="40"/>
                </a:lnTo>
                <a:lnTo>
                  <a:pt x="1210" y="44"/>
                </a:lnTo>
                <a:lnTo>
                  <a:pt x="1223" y="48"/>
                </a:lnTo>
                <a:lnTo>
                  <a:pt x="1238" y="52"/>
                </a:lnTo>
                <a:lnTo>
                  <a:pt x="1252" y="58"/>
                </a:lnTo>
                <a:lnTo>
                  <a:pt x="1266" y="62"/>
                </a:lnTo>
                <a:lnTo>
                  <a:pt x="1279" y="67"/>
                </a:lnTo>
                <a:lnTo>
                  <a:pt x="1293" y="73"/>
                </a:lnTo>
                <a:lnTo>
                  <a:pt x="1307" y="78"/>
                </a:lnTo>
                <a:lnTo>
                  <a:pt x="1320" y="84"/>
                </a:lnTo>
                <a:lnTo>
                  <a:pt x="1333" y="89"/>
                </a:lnTo>
                <a:lnTo>
                  <a:pt x="1346" y="95"/>
                </a:lnTo>
                <a:lnTo>
                  <a:pt x="1360" y="102"/>
                </a:lnTo>
                <a:lnTo>
                  <a:pt x="1374" y="108"/>
                </a:lnTo>
                <a:lnTo>
                  <a:pt x="1386" y="114"/>
                </a:lnTo>
                <a:lnTo>
                  <a:pt x="1400" y="121"/>
                </a:lnTo>
                <a:lnTo>
                  <a:pt x="1412" y="128"/>
                </a:lnTo>
                <a:lnTo>
                  <a:pt x="1426" y="134"/>
                </a:lnTo>
                <a:lnTo>
                  <a:pt x="1438" y="143"/>
                </a:lnTo>
                <a:lnTo>
                  <a:pt x="1450" y="150"/>
                </a:lnTo>
                <a:lnTo>
                  <a:pt x="1462" y="158"/>
                </a:lnTo>
                <a:lnTo>
                  <a:pt x="1476" y="165"/>
                </a:lnTo>
                <a:lnTo>
                  <a:pt x="1488" y="173"/>
                </a:lnTo>
                <a:lnTo>
                  <a:pt x="1501" y="181"/>
                </a:lnTo>
                <a:lnTo>
                  <a:pt x="1512" y="189"/>
                </a:lnTo>
                <a:lnTo>
                  <a:pt x="1524" y="197"/>
                </a:lnTo>
                <a:lnTo>
                  <a:pt x="1536" y="207"/>
                </a:lnTo>
                <a:lnTo>
                  <a:pt x="1549" y="215"/>
                </a:lnTo>
                <a:lnTo>
                  <a:pt x="1560" y="225"/>
                </a:lnTo>
                <a:lnTo>
                  <a:pt x="1572" y="233"/>
                </a:lnTo>
                <a:lnTo>
                  <a:pt x="1583" y="242"/>
                </a:lnTo>
                <a:lnTo>
                  <a:pt x="1594" y="252"/>
                </a:lnTo>
                <a:lnTo>
                  <a:pt x="1606" y="262"/>
                </a:lnTo>
                <a:lnTo>
                  <a:pt x="1617" y="271"/>
                </a:lnTo>
                <a:lnTo>
                  <a:pt x="1628" y="282"/>
                </a:lnTo>
                <a:lnTo>
                  <a:pt x="1639" y="292"/>
                </a:lnTo>
                <a:lnTo>
                  <a:pt x="1648" y="301"/>
                </a:lnTo>
                <a:lnTo>
                  <a:pt x="1659" y="312"/>
                </a:lnTo>
                <a:lnTo>
                  <a:pt x="1670" y="323"/>
                </a:lnTo>
                <a:lnTo>
                  <a:pt x="1680" y="334"/>
                </a:lnTo>
                <a:lnTo>
                  <a:pt x="1691" y="345"/>
                </a:lnTo>
                <a:lnTo>
                  <a:pt x="1700" y="356"/>
                </a:lnTo>
                <a:lnTo>
                  <a:pt x="1710" y="367"/>
                </a:lnTo>
                <a:lnTo>
                  <a:pt x="1719" y="378"/>
                </a:lnTo>
                <a:lnTo>
                  <a:pt x="1729" y="390"/>
                </a:lnTo>
                <a:lnTo>
                  <a:pt x="1739" y="401"/>
                </a:lnTo>
                <a:lnTo>
                  <a:pt x="1748" y="413"/>
                </a:lnTo>
                <a:lnTo>
                  <a:pt x="1756" y="426"/>
                </a:lnTo>
                <a:lnTo>
                  <a:pt x="1751" y="430"/>
                </a:lnTo>
                <a:lnTo>
                  <a:pt x="1743" y="418"/>
                </a:lnTo>
                <a:lnTo>
                  <a:pt x="1733" y="405"/>
                </a:lnTo>
                <a:lnTo>
                  <a:pt x="1724" y="394"/>
                </a:lnTo>
                <a:lnTo>
                  <a:pt x="1714" y="383"/>
                </a:lnTo>
                <a:lnTo>
                  <a:pt x="1704" y="371"/>
                </a:lnTo>
                <a:lnTo>
                  <a:pt x="1695" y="360"/>
                </a:lnTo>
                <a:lnTo>
                  <a:pt x="1685" y="349"/>
                </a:lnTo>
                <a:lnTo>
                  <a:pt x="1676" y="338"/>
                </a:lnTo>
                <a:lnTo>
                  <a:pt x="1665" y="327"/>
                </a:lnTo>
                <a:lnTo>
                  <a:pt x="1655" y="318"/>
                </a:lnTo>
                <a:lnTo>
                  <a:pt x="1644" y="307"/>
                </a:lnTo>
                <a:lnTo>
                  <a:pt x="1633" y="297"/>
                </a:lnTo>
                <a:lnTo>
                  <a:pt x="1622" y="286"/>
                </a:lnTo>
                <a:lnTo>
                  <a:pt x="1611" y="277"/>
                </a:lnTo>
                <a:lnTo>
                  <a:pt x="1601" y="267"/>
                </a:lnTo>
                <a:lnTo>
                  <a:pt x="1590" y="258"/>
                </a:lnTo>
                <a:lnTo>
                  <a:pt x="1579" y="248"/>
                </a:lnTo>
                <a:lnTo>
                  <a:pt x="1568" y="238"/>
                </a:lnTo>
                <a:lnTo>
                  <a:pt x="1555" y="230"/>
                </a:lnTo>
                <a:lnTo>
                  <a:pt x="1544" y="221"/>
                </a:lnTo>
                <a:lnTo>
                  <a:pt x="1532" y="212"/>
                </a:lnTo>
                <a:lnTo>
                  <a:pt x="1520" y="203"/>
                </a:lnTo>
                <a:lnTo>
                  <a:pt x="1509" y="195"/>
                </a:lnTo>
                <a:lnTo>
                  <a:pt x="1497" y="186"/>
                </a:lnTo>
                <a:lnTo>
                  <a:pt x="1484" y="178"/>
                </a:lnTo>
                <a:lnTo>
                  <a:pt x="1472" y="171"/>
                </a:lnTo>
                <a:lnTo>
                  <a:pt x="1460" y="163"/>
                </a:lnTo>
                <a:lnTo>
                  <a:pt x="1447" y="155"/>
                </a:lnTo>
                <a:lnTo>
                  <a:pt x="1434" y="148"/>
                </a:lnTo>
                <a:lnTo>
                  <a:pt x="1421" y="141"/>
                </a:lnTo>
                <a:lnTo>
                  <a:pt x="1409" y="134"/>
                </a:lnTo>
                <a:lnTo>
                  <a:pt x="1396" y="128"/>
                </a:lnTo>
                <a:lnTo>
                  <a:pt x="1383" y="121"/>
                </a:lnTo>
                <a:lnTo>
                  <a:pt x="1370" y="114"/>
                </a:lnTo>
                <a:lnTo>
                  <a:pt x="1357" y="107"/>
                </a:lnTo>
                <a:lnTo>
                  <a:pt x="1344" y="102"/>
                </a:lnTo>
                <a:lnTo>
                  <a:pt x="1330" y="96"/>
                </a:lnTo>
                <a:lnTo>
                  <a:pt x="1318" y="89"/>
                </a:lnTo>
                <a:lnTo>
                  <a:pt x="1304" y="84"/>
                </a:lnTo>
                <a:lnTo>
                  <a:pt x="1290" y="78"/>
                </a:lnTo>
                <a:lnTo>
                  <a:pt x="1277" y="74"/>
                </a:lnTo>
                <a:lnTo>
                  <a:pt x="1263" y="69"/>
                </a:lnTo>
                <a:lnTo>
                  <a:pt x="1249" y="63"/>
                </a:lnTo>
                <a:lnTo>
                  <a:pt x="1236" y="59"/>
                </a:lnTo>
                <a:lnTo>
                  <a:pt x="1222" y="55"/>
                </a:lnTo>
                <a:lnTo>
                  <a:pt x="1208" y="51"/>
                </a:lnTo>
                <a:lnTo>
                  <a:pt x="1195" y="47"/>
                </a:lnTo>
                <a:lnTo>
                  <a:pt x="1180" y="43"/>
                </a:lnTo>
                <a:lnTo>
                  <a:pt x="1166" y="39"/>
                </a:lnTo>
                <a:lnTo>
                  <a:pt x="1152" y="36"/>
                </a:lnTo>
                <a:lnTo>
                  <a:pt x="1137" y="32"/>
                </a:lnTo>
                <a:lnTo>
                  <a:pt x="1123" y="29"/>
                </a:lnTo>
                <a:lnTo>
                  <a:pt x="1110" y="26"/>
                </a:lnTo>
                <a:lnTo>
                  <a:pt x="1095" y="24"/>
                </a:lnTo>
                <a:lnTo>
                  <a:pt x="1081" y="21"/>
                </a:lnTo>
                <a:lnTo>
                  <a:pt x="1066" y="20"/>
                </a:lnTo>
                <a:lnTo>
                  <a:pt x="1052" y="17"/>
                </a:lnTo>
                <a:lnTo>
                  <a:pt x="1037" y="16"/>
                </a:lnTo>
                <a:lnTo>
                  <a:pt x="1024" y="14"/>
                </a:lnTo>
                <a:lnTo>
                  <a:pt x="1009" y="11"/>
                </a:lnTo>
                <a:lnTo>
                  <a:pt x="994" y="11"/>
                </a:lnTo>
                <a:lnTo>
                  <a:pt x="980" y="10"/>
                </a:lnTo>
                <a:lnTo>
                  <a:pt x="965" y="9"/>
                </a:lnTo>
                <a:lnTo>
                  <a:pt x="951" y="9"/>
                </a:lnTo>
                <a:lnTo>
                  <a:pt x="936" y="7"/>
                </a:lnTo>
                <a:lnTo>
                  <a:pt x="921" y="7"/>
                </a:lnTo>
                <a:lnTo>
                  <a:pt x="907" y="7"/>
                </a:lnTo>
                <a:lnTo>
                  <a:pt x="892" y="7"/>
                </a:lnTo>
                <a:lnTo>
                  <a:pt x="877" y="9"/>
                </a:lnTo>
                <a:lnTo>
                  <a:pt x="864" y="9"/>
                </a:lnTo>
                <a:lnTo>
                  <a:pt x="849" y="10"/>
                </a:lnTo>
                <a:lnTo>
                  <a:pt x="834" y="11"/>
                </a:lnTo>
                <a:lnTo>
                  <a:pt x="819" y="13"/>
                </a:lnTo>
                <a:lnTo>
                  <a:pt x="805" y="14"/>
                </a:lnTo>
                <a:lnTo>
                  <a:pt x="790" y="16"/>
                </a:lnTo>
                <a:lnTo>
                  <a:pt x="775" y="18"/>
                </a:lnTo>
                <a:lnTo>
                  <a:pt x="761" y="20"/>
                </a:lnTo>
                <a:lnTo>
                  <a:pt x="746" y="22"/>
                </a:lnTo>
                <a:lnTo>
                  <a:pt x="733" y="25"/>
                </a:lnTo>
                <a:lnTo>
                  <a:pt x="717" y="28"/>
                </a:lnTo>
                <a:lnTo>
                  <a:pt x="702" y="31"/>
                </a:lnTo>
                <a:lnTo>
                  <a:pt x="689" y="35"/>
                </a:lnTo>
                <a:lnTo>
                  <a:pt x="674" y="37"/>
                </a:lnTo>
                <a:lnTo>
                  <a:pt x="660" y="41"/>
                </a:lnTo>
                <a:lnTo>
                  <a:pt x="645" y="46"/>
                </a:lnTo>
                <a:lnTo>
                  <a:pt x="631" y="50"/>
                </a:lnTo>
                <a:lnTo>
                  <a:pt x="616" y="54"/>
                </a:lnTo>
                <a:lnTo>
                  <a:pt x="603" y="59"/>
                </a:lnTo>
                <a:lnTo>
                  <a:pt x="588" y="63"/>
                </a:lnTo>
                <a:lnTo>
                  <a:pt x="574" y="69"/>
                </a:lnTo>
                <a:lnTo>
                  <a:pt x="560" y="74"/>
                </a:lnTo>
                <a:lnTo>
                  <a:pt x="545" y="80"/>
                </a:lnTo>
                <a:lnTo>
                  <a:pt x="532" y="85"/>
                </a:lnTo>
                <a:lnTo>
                  <a:pt x="518" y="92"/>
                </a:lnTo>
                <a:lnTo>
                  <a:pt x="504" y="99"/>
                </a:lnTo>
                <a:lnTo>
                  <a:pt x="489" y="104"/>
                </a:lnTo>
                <a:lnTo>
                  <a:pt x="476" y="111"/>
                </a:lnTo>
                <a:lnTo>
                  <a:pt x="462" y="119"/>
                </a:lnTo>
                <a:lnTo>
                  <a:pt x="448" y="126"/>
                </a:lnTo>
                <a:lnTo>
                  <a:pt x="435" y="133"/>
                </a:lnTo>
                <a:lnTo>
                  <a:pt x="421" y="141"/>
                </a:lnTo>
                <a:lnTo>
                  <a:pt x="407" y="150"/>
                </a:lnTo>
                <a:lnTo>
                  <a:pt x="395" y="158"/>
                </a:lnTo>
                <a:lnTo>
                  <a:pt x="381" y="166"/>
                </a:lnTo>
                <a:lnTo>
                  <a:pt x="368" y="175"/>
                </a:lnTo>
                <a:lnTo>
                  <a:pt x="355" y="184"/>
                </a:lnTo>
                <a:lnTo>
                  <a:pt x="342" y="193"/>
                </a:lnTo>
                <a:lnTo>
                  <a:pt x="328" y="203"/>
                </a:lnTo>
                <a:lnTo>
                  <a:pt x="316" y="212"/>
                </a:lnTo>
                <a:lnTo>
                  <a:pt x="303" y="223"/>
                </a:lnTo>
                <a:lnTo>
                  <a:pt x="290" y="233"/>
                </a:lnTo>
                <a:lnTo>
                  <a:pt x="277" y="244"/>
                </a:lnTo>
                <a:lnTo>
                  <a:pt x="265" y="255"/>
                </a:lnTo>
                <a:lnTo>
                  <a:pt x="253" y="266"/>
                </a:lnTo>
                <a:lnTo>
                  <a:pt x="240" y="277"/>
                </a:lnTo>
                <a:lnTo>
                  <a:pt x="228" y="289"/>
                </a:lnTo>
                <a:lnTo>
                  <a:pt x="216" y="300"/>
                </a:lnTo>
                <a:lnTo>
                  <a:pt x="204" y="312"/>
                </a:lnTo>
                <a:lnTo>
                  <a:pt x="191" y="325"/>
                </a:lnTo>
                <a:lnTo>
                  <a:pt x="179" y="338"/>
                </a:lnTo>
                <a:lnTo>
                  <a:pt x="168" y="351"/>
                </a:lnTo>
                <a:lnTo>
                  <a:pt x="156" y="364"/>
                </a:lnTo>
                <a:lnTo>
                  <a:pt x="145" y="378"/>
                </a:lnTo>
                <a:lnTo>
                  <a:pt x="132" y="392"/>
                </a:lnTo>
                <a:lnTo>
                  <a:pt x="121" y="405"/>
                </a:lnTo>
                <a:lnTo>
                  <a:pt x="111" y="419"/>
                </a:lnTo>
                <a:lnTo>
                  <a:pt x="100" y="434"/>
                </a:lnTo>
                <a:lnTo>
                  <a:pt x="89" y="449"/>
                </a:lnTo>
                <a:lnTo>
                  <a:pt x="89" y="448"/>
                </a:lnTo>
                <a:close/>
                <a:moveTo>
                  <a:pt x="83" y="445"/>
                </a:moveTo>
                <a:lnTo>
                  <a:pt x="83" y="445"/>
                </a:lnTo>
                <a:close/>
                <a:moveTo>
                  <a:pt x="7" y="789"/>
                </a:moveTo>
                <a:lnTo>
                  <a:pt x="0" y="789"/>
                </a:lnTo>
                <a:lnTo>
                  <a:pt x="0" y="776"/>
                </a:lnTo>
                <a:lnTo>
                  <a:pt x="0" y="762"/>
                </a:lnTo>
                <a:lnTo>
                  <a:pt x="1" y="748"/>
                </a:lnTo>
                <a:lnTo>
                  <a:pt x="1" y="735"/>
                </a:lnTo>
                <a:lnTo>
                  <a:pt x="3" y="721"/>
                </a:lnTo>
                <a:lnTo>
                  <a:pt x="4" y="709"/>
                </a:lnTo>
                <a:lnTo>
                  <a:pt x="5" y="696"/>
                </a:lnTo>
                <a:lnTo>
                  <a:pt x="7" y="684"/>
                </a:lnTo>
                <a:lnTo>
                  <a:pt x="9" y="672"/>
                </a:lnTo>
                <a:lnTo>
                  <a:pt x="11" y="660"/>
                </a:lnTo>
                <a:lnTo>
                  <a:pt x="12" y="649"/>
                </a:lnTo>
                <a:lnTo>
                  <a:pt x="15" y="636"/>
                </a:lnTo>
                <a:lnTo>
                  <a:pt x="18" y="625"/>
                </a:lnTo>
                <a:lnTo>
                  <a:pt x="20" y="614"/>
                </a:lnTo>
                <a:lnTo>
                  <a:pt x="22" y="603"/>
                </a:lnTo>
                <a:lnTo>
                  <a:pt x="26" y="593"/>
                </a:lnTo>
                <a:lnTo>
                  <a:pt x="29" y="583"/>
                </a:lnTo>
                <a:lnTo>
                  <a:pt x="31" y="572"/>
                </a:lnTo>
                <a:lnTo>
                  <a:pt x="34" y="562"/>
                </a:lnTo>
                <a:lnTo>
                  <a:pt x="37" y="553"/>
                </a:lnTo>
                <a:lnTo>
                  <a:pt x="41" y="543"/>
                </a:lnTo>
                <a:lnTo>
                  <a:pt x="44" y="534"/>
                </a:lnTo>
                <a:lnTo>
                  <a:pt x="48" y="524"/>
                </a:lnTo>
                <a:lnTo>
                  <a:pt x="52" y="515"/>
                </a:lnTo>
                <a:lnTo>
                  <a:pt x="55" y="505"/>
                </a:lnTo>
                <a:lnTo>
                  <a:pt x="59" y="497"/>
                </a:lnTo>
                <a:lnTo>
                  <a:pt x="63" y="487"/>
                </a:lnTo>
                <a:lnTo>
                  <a:pt x="67" y="479"/>
                </a:lnTo>
                <a:lnTo>
                  <a:pt x="75" y="461"/>
                </a:lnTo>
                <a:lnTo>
                  <a:pt x="83" y="445"/>
                </a:lnTo>
                <a:lnTo>
                  <a:pt x="89" y="448"/>
                </a:lnTo>
                <a:lnTo>
                  <a:pt x="80" y="465"/>
                </a:lnTo>
                <a:lnTo>
                  <a:pt x="72" y="482"/>
                </a:lnTo>
                <a:lnTo>
                  <a:pt x="68" y="490"/>
                </a:lnTo>
                <a:lnTo>
                  <a:pt x="65" y="500"/>
                </a:lnTo>
                <a:lnTo>
                  <a:pt x="61" y="508"/>
                </a:lnTo>
                <a:lnTo>
                  <a:pt x="57" y="517"/>
                </a:lnTo>
                <a:lnTo>
                  <a:pt x="55" y="527"/>
                </a:lnTo>
                <a:lnTo>
                  <a:pt x="50" y="535"/>
                </a:lnTo>
                <a:lnTo>
                  <a:pt x="48" y="545"/>
                </a:lnTo>
                <a:lnTo>
                  <a:pt x="44" y="554"/>
                </a:lnTo>
                <a:lnTo>
                  <a:pt x="41" y="565"/>
                </a:lnTo>
                <a:lnTo>
                  <a:pt x="38" y="575"/>
                </a:lnTo>
                <a:lnTo>
                  <a:pt x="34" y="584"/>
                </a:lnTo>
                <a:lnTo>
                  <a:pt x="31" y="595"/>
                </a:lnTo>
                <a:lnTo>
                  <a:pt x="29" y="605"/>
                </a:lnTo>
                <a:lnTo>
                  <a:pt x="26" y="616"/>
                </a:lnTo>
                <a:lnTo>
                  <a:pt x="24" y="627"/>
                </a:lnTo>
                <a:lnTo>
                  <a:pt x="22" y="638"/>
                </a:lnTo>
                <a:lnTo>
                  <a:pt x="19" y="650"/>
                </a:lnTo>
                <a:lnTo>
                  <a:pt x="18" y="661"/>
                </a:lnTo>
                <a:lnTo>
                  <a:pt x="15" y="673"/>
                </a:lnTo>
                <a:lnTo>
                  <a:pt x="14" y="684"/>
                </a:lnTo>
                <a:lnTo>
                  <a:pt x="12" y="696"/>
                </a:lnTo>
                <a:lnTo>
                  <a:pt x="11" y="709"/>
                </a:lnTo>
                <a:lnTo>
                  <a:pt x="9" y="722"/>
                </a:lnTo>
                <a:lnTo>
                  <a:pt x="8" y="735"/>
                </a:lnTo>
                <a:lnTo>
                  <a:pt x="8" y="748"/>
                </a:lnTo>
                <a:lnTo>
                  <a:pt x="7" y="762"/>
                </a:lnTo>
                <a:lnTo>
                  <a:pt x="7" y="776"/>
                </a:lnTo>
                <a:lnTo>
                  <a:pt x="7" y="789"/>
                </a:lnTo>
                <a:close/>
                <a:moveTo>
                  <a:pt x="7" y="789"/>
                </a:moveTo>
                <a:lnTo>
                  <a:pt x="7" y="789"/>
                </a:lnTo>
                <a:close/>
                <a:moveTo>
                  <a:pt x="186" y="1029"/>
                </a:moveTo>
                <a:lnTo>
                  <a:pt x="186" y="1034"/>
                </a:lnTo>
                <a:lnTo>
                  <a:pt x="184" y="1034"/>
                </a:lnTo>
                <a:lnTo>
                  <a:pt x="172" y="1029"/>
                </a:lnTo>
                <a:lnTo>
                  <a:pt x="161" y="1025"/>
                </a:lnTo>
                <a:lnTo>
                  <a:pt x="150" y="1018"/>
                </a:lnTo>
                <a:lnTo>
                  <a:pt x="141" y="1012"/>
                </a:lnTo>
                <a:lnTo>
                  <a:pt x="130" y="1007"/>
                </a:lnTo>
                <a:lnTo>
                  <a:pt x="120" y="1001"/>
                </a:lnTo>
                <a:lnTo>
                  <a:pt x="111" y="995"/>
                </a:lnTo>
                <a:lnTo>
                  <a:pt x="102" y="988"/>
                </a:lnTo>
                <a:lnTo>
                  <a:pt x="93" y="982"/>
                </a:lnTo>
                <a:lnTo>
                  <a:pt x="85" y="975"/>
                </a:lnTo>
                <a:lnTo>
                  <a:pt x="78" y="969"/>
                </a:lnTo>
                <a:lnTo>
                  <a:pt x="70" y="962"/>
                </a:lnTo>
                <a:lnTo>
                  <a:pt x="63" y="955"/>
                </a:lnTo>
                <a:lnTo>
                  <a:pt x="56" y="947"/>
                </a:lnTo>
                <a:lnTo>
                  <a:pt x="49" y="940"/>
                </a:lnTo>
                <a:lnTo>
                  <a:pt x="44" y="932"/>
                </a:lnTo>
                <a:lnTo>
                  <a:pt x="38" y="925"/>
                </a:lnTo>
                <a:lnTo>
                  <a:pt x="33" y="917"/>
                </a:lnTo>
                <a:lnTo>
                  <a:pt x="29" y="908"/>
                </a:lnTo>
                <a:lnTo>
                  <a:pt x="23" y="900"/>
                </a:lnTo>
                <a:lnTo>
                  <a:pt x="19" y="892"/>
                </a:lnTo>
                <a:lnTo>
                  <a:pt x="16" y="884"/>
                </a:lnTo>
                <a:lnTo>
                  <a:pt x="12" y="874"/>
                </a:lnTo>
                <a:lnTo>
                  <a:pt x="9" y="866"/>
                </a:lnTo>
                <a:lnTo>
                  <a:pt x="7" y="856"/>
                </a:lnTo>
                <a:lnTo>
                  <a:pt x="4" y="848"/>
                </a:lnTo>
                <a:lnTo>
                  <a:pt x="3" y="839"/>
                </a:lnTo>
                <a:lnTo>
                  <a:pt x="1" y="829"/>
                </a:lnTo>
                <a:lnTo>
                  <a:pt x="0" y="819"/>
                </a:lnTo>
                <a:lnTo>
                  <a:pt x="0" y="810"/>
                </a:lnTo>
                <a:lnTo>
                  <a:pt x="0" y="800"/>
                </a:lnTo>
                <a:lnTo>
                  <a:pt x="0" y="789"/>
                </a:lnTo>
                <a:lnTo>
                  <a:pt x="7" y="789"/>
                </a:lnTo>
                <a:lnTo>
                  <a:pt x="5" y="799"/>
                </a:lnTo>
                <a:lnTo>
                  <a:pt x="7" y="810"/>
                </a:lnTo>
                <a:lnTo>
                  <a:pt x="7" y="818"/>
                </a:lnTo>
                <a:lnTo>
                  <a:pt x="8" y="828"/>
                </a:lnTo>
                <a:lnTo>
                  <a:pt x="9" y="837"/>
                </a:lnTo>
                <a:lnTo>
                  <a:pt x="11" y="847"/>
                </a:lnTo>
                <a:lnTo>
                  <a:pt x="14" y="855"/>
                </a:lnTo>
                <a:lnTo>
                  <a:pt x="16" y="863"/>
                </a:lnTo>
                <a:lnTo>
                  <a:pt x="19" y="873"/>
                </a:lnTo>
                <a:lnTo>
                  <a:pt x="22" y="881"/>
                </a:lnTo>
                <a:lnTo>
                  <a:pt x="26" y="889"/>
                </a:lnTo>
                <a:lnTo>
                  <a:pt x="30" y="897"/>
                </a:lnTo>
                <a:lnTo>
                  <a:pt x="34" y="904"/>
                </a:lnTo>
                <a:lnTo>
                  <a:pt x="38" y="912"/>
                </a:lnTo>
                <a:lnTo>
                  <a:pt x="44" y="921"/>
                </a:lnTo>
                <a:lnTo>
                  <a:pt x="49" y="928"/>
                </a:lnTo>
                <a:lnTo>
                  <a:pt x="55" y="936"/>
                </a:lnTo>
                <a:lnTo>
                  <a:pt x="61" y="943"/>
                </a:lnTo>
                <a:lnTo>
                  <a:pt x="68" y="949"/>
                </a:lnTo>
                <a:lnTo>
                  <a:pt x="75" y="956"/>
                </a:lnTo>
                <a:lnTo>
                  <a:pt x="82" y="963"/>
                </a:lnTo>
                <a:lnTo>
                  <a:pt x="90" y="970"/>
                </a:lnTo>
                <a:lnTo>
                  <a:pt x="97" y="977"/>
                </a:lnTo>
                <a:lnTo>
                  <a:pt x="106" y="982"/>
                </a:lnTo>
                <a:lnTo>
                  <a:pt x="115" y="989"/>
                </a:lnTo>
                <a:lnTo>
                  <a:pt x="124" y="995"/>
                </a:lnTo>
                <a:lnTo>
                  <a:pt x="134" y="1001"/>
                </a:lnTo>
                <a:lnTo>
                  <a:pt x="143" y="1007"/>
                </a:lnTo>
                <a:lnTo>
                  <a:pt x="153" y="1012"/>
                </a:lnTo>
                <a:lnTo>
                  <a:pt x="164" y="1018"/>
                </a:lnTo>
                <a:lnTo>
                  <a:pt x="175" y="1023"/>
                </a:lnTo>
                <a:lnTo>
                  <a:pt x="187" y="1029"/>
                </a:lnTo>
                <a:lnTo>
                  <a:pt x="186" y="1029"/>
                </a:lnTo>
                <a:close/>
                <a:moveTo>
                  <a:pt x="186" y="1034"/>
                </a:moveTo>
                <a:lnTo>
                  <a:pt x="184" y="1034"/>
                </a:lnTo>
                <a:lnTo>
                  <a:pt x="186" y="1034"/>
                </a:lnTo>
                <a:close/>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grpSp>
        <p:nvGrpSpPr>
          <p:cNvPr id="39" name="Group 38"/>
          <p:cNvGrpSpPr/>
          <p:nvPr/>
        </p:nvGrpSpPr>
        <p:grpSpPr>
          <a:xfrm>
            <a:off x="4427650" y="533402"/>
            <a:ext cx="176706" cy="582385"/>
            <a:chOff x="2414581" y="1069187"/>
            <a:chExt cx="82796" cy="432654"/>
          </a:xfrm>
        </p:grpSpPr>
        <p:cxnSp>
          <p:nvCxnSpPr>
            <p:cNvPr id="40" name="Straight Arrow Connector 39"/>
            <p:cNvCxnSpPr/>
            <p:nvPr/>
          </p:nvCxnSpPr>
          <p:spPr>
            <a:xfrm rot="5400000">
              <a:off x="2454847" y="1030977"/>
              <a:ext cx="0" cy="76420"/>
            </a:xfrm>
            <a:prstGeom prst="straightConnector1">
              <a:avLst/>
            </a:prstGeom>
            <a:noFill/>
            <a:ln w="38100" cap="flat" cmpd="sng" algn="ctr">
              <a:solidFill>
                <a:srgbClr val="FFFF00"/>
              </a:solidFill>
              <a:prstDash val="solid"/>
              <a:tailEnd type="stealth" w="lg" len="lg"/>
            </a:ln>
            <a:effectLst/>
          </p:spPr>
        </p:cxnSp>
        <p:cxnSp>
          <p:nvCxnSpPr>
            <p:cNvPr id="41" name="Straight Arrow Connector 40"/>
            <p:cNvCxnSpPr/>
            <p:nvPr/>
          </p:nvCxnSpPr>
          <p:spPr>
            <a:xfrm rot="5400000">
              <a:off x="2452791" y="1235502"/>
              <a:ext cx="0" cy="76420"/>
            </a:xfrm>
            <a:prstGeom prst="straightConnector1">
              <a:avLst/>
            </a:prstGeom>
            <a:noFill/>
            <a:ln w="38100" cap="flat" cmpd="sng" algn="ctr">
              <a:solidFill>
                <a:srgbClr val="FFFF00"/>
              </a:solidFill>
              <a:prstDash val="solid"/>
              <a:tailEnd type="stealth" w="lg" len="lg"/>
            </a:ln>
            <a:effectLst/>
          </p:spPr>
        </p:cxnSp>
        <p:cxnSp>
          <p:nvCxnSpPr>
            <p:cNvPr id="42" name="Straight Arrow Connector 41"/>
            <p:cNvCxnSpPr/>
            <p:nvPr/>
          </p:nvCxnSpPr>
          <p:spPr>
            <a:xfrm rot="5400000">
              <a:off x="2459167" y="1463631"/>
              <a:ext cx="0" cy="76420"/>
            </a:xfrm>
            <a:prstGeom prst="straightConnector1">
              <a:avLst/>
            </a:prstGeom>
            <a:noFill/>
            <a:ln w="38100" cap="flat" cmpd="sng" algn="ctr">
              <a:solidFill>
                <a:srgbClr val="FFFF00"/>
              </a:solidFill>
              <a:prstDash val="solid"/>
              <a:tailEnd type="stealth" w="lg" len="lg"/>
            </a:ln>
            <a:effectLst/>
          </p:spPr>
        </p:cxnSp>
      </p:grpSp>
      <p:grpSp>
        <p:nvGrpSpPr>
          <p:cNvPr id="43" name="Group 42"/>
          <p:cNvGrpSpPr/>
          <p:nvPr/>
        </p:nvGrpSpPr>
        <p:grpSpPr>
          <a:xfrm>
            <a:off x="4465731" y="4362450"/>
            <a:ext cx="144369" cy="514355"/>
            <a:chOff x="2414581" y="1117749"/>
            <a:chExt cx="88746" cy="376196"/>
          </a:xfrm>
        </p:grpSpPr>
        <p:cxnSp>
          <p:nvCxnSpPr>
            <p:cNvPr id="44" name="Straight Arrow Connector 43"/>
            <p:cNvCxnSpPr/>
            <p:nvPr/>
          </p:nvCxnSpPr>
          <p:spPr>
            <a:xfrm rot="5400000">
              <a:off x="2454847" y="1079539"/>
              <a:ext cx="0" cy="76420"/>
            </a:xfrm>
            <a:prstGeom prst="straightConnector1">
              <a:avLst/>
            </a:prstGeom>
            <a:noFill/>
            <a:ln w="38100" cap="flat" cmpd="sng" algn="ctr">
              <a:solidFill>
                <a:srgbClr val="FFFF00"/>
              </a:solidFill>
              <a:prstDash val="solid"/>
              <a:tailEnd type="stealth" w="lg" len="lg"/>
            </a:ln>
            <a:effectLst/>
          </p:spPr>
        </p:cxnSp>
        <p:cxnSp>
          <p:nvCxnSpPr>
            <p:cNvPr id="45" name="Straight Arrow Connector 44"/>
            <p:cNvCxnSpPr/>
            <p:nvPr/>
          </p:nvCxnSpPr>
          <p:spPr>
            <a:xfrm rot="5400000">
              <a:off x="2452791" y="1290306"/>
              <a:ext cx="0" cy="76420"/>
            </a:xfrm>
            <a:prstGeom prst="straightConnector1">
              <a:avLst/>
            </a:prstGeom>
            <a:noFill/>
            <a:ln w="38100" cap="flat" cmpd="sng" algn="ctr">
              <a:solidFill>
                <a:srgbClr val="FFFF00"/>
              </a:solidFill>
              <a:prstDash val="solid"/>
              <a:tailEnd type="stealth" w="lg" len="lg"/>
            </a:ln>
            <a:effectLst/>
          </p:spPr>
        </p:cxnSp>
        <p:cxnSp>
          <p:nvCxnSpPr>
            <p:cNvPr id="46" name="Straight Arrow Connector 45"/>
            <p:cNvCxnSpPr/>
            <p:nvPr/>
          </p:nvCxnSpPr>
          <p:spPr>
            <a:xfrm rot="5400000">
              <a:off x="2465117" y="1455735"/>
              <a:ext cx="0" cy="76420"/>
            </a:xfrm>
            <a:prstGeom prst="straightConnector1">
              <a:avLst/>
            </a:prstGeom>
            <a:noFill/>
            <a:ln w="38100" cap="flat" cmpd="sng" algn="ctr">
              <a:solidFill>
                <a:srgbClr val="FFFF00"/>
              </a:solidFill>
              <a:prstDash val="solid"/>
              <a:tailEnd type="stealth" w="lg" len="lg"/>
            </a:ln>
            <a:effectLst/>
          </p:spPr>
        </p:cxnSp>
      </p:grpSp>
      <p:sp>
        <p:nvSpPr>
          <p:cNvPr id="47" name="Freeform 46"/>
          <p:cNvSpPr/>
          <p:nvPr/>
        </p:nvSpPr>
        <p:spPr>
          <a:xfrm>
            <a:off x="2209801" y="1918939"/>
            <a:ext cx="4724400" cy="437503"/>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26537"/>
              <a:gd name="connsiteX1" fmla="*/ 518751 w 4210050"/>
              <a:gd name="connsiteY1" fmla="*/ 388598 h 426537"/>
              <a:gd name="connsiteX2" fmla="*/ 3552825 w 4210050"/>
              <a:gd name="connsiteY2" fmla="*/ 371475 h 426537"/>
              <a:gd name="connsiteX3" fmla="*/ 4210050 w 4210050"/>
              <a:gd name="connsiteY3" fmla="*/ 0 h 426537"/>
              <a:gd name="connsiteX0" fmla="*/ 0 w 4210050"/>
              <a:gd name="connsiteY0" fmla="*/ 19050 h 417370"/>
              <a:gd name="connsiteX1" fmla="*/ 518751 w 4210050"/>
              <a:gd name="connsiteY1" fmla="*/ 388598 h 417370"/>
              <a:gd name="connsiteX2" fmla="*/ 3552825 w 4210050"/>
              <a:gd name="connsiteY2" fmla="*/ 371475 h 417370"/>
              <a:gd name="connsiteX3" fmla="*/ 4210050 w 4210050"/>
              <a:gd name="connsiteY3" fmla="*/ 0 h 417370"/>
              <a:gd name="connsiteX0" fmla="*/ 0 w 4410640"/>
              <a:gd name="connsiteY0" fmla="*/ 110227 h 508547"/>
              <a:gd name="connsiteX1" fmla="*/ 518751 w 4410640"/>
              <a:gd name="connsiteY1" fmla="*/ 479775 h 508547"/>
              <a:gd name="connsiteX2" fmla="*/ 3552825 w 4410640"/>
              <a:gd name="connsiteY2" fmla="*/ 462652 h 508547"/>
              <a:gd name="connsiteX3" fmla="*/ 4410640 w 4410640"/>
              <a:gd name="connsiteY3" fmla="*/ 0 h 508547"/>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06225"/>
              <a:gd name="connsiteX1" fmla="*/ 628164 w 4520053"/>
              <a:gd name="connsiteY1" fmla="*/ 479775 h 506225"/>
              <a:gd name="connsiteX2" fmla="*/ 3662238 w 4520053"/>
              <a:gd name="connsiteY2" fmla="*/ 462652 h 506225"/>
              <a:gd name="connsiteX3" fmla="*/ 4520053 w 4520053"/>
              <a:gd name="connsiteY3" fmla="*/ 0 h 506225"/>
              <a:gd name="connsiteX0" fmla="*/ 0 w 4350508"/>
              <a:gd name="connsiteY0" fmla="*/ 1845 h 443431"/>
              <a:gd name="connsiteX1" fmla="*/ 628164 w 4350508"/>
              <a:gd name="connsiteY1" fmla="*/ 416981 h 443431"/>
              <a:gd name="connsiteX2" fmla="*/ 3662238 w 4350508"/>
              <a:gd name="connsiteY2" fmla="*/ 399858 h 443431"/>
              <a:gd name="connsiteX3" fmla="*/ 4350508 w 4350508"/>
              <a:gd name="connsiteY3" fmla="*/ 0 h 443431"/>
              <a:gd name="connsiteX0" fmla="*/ 0 w 4350719"/>
              <a:gd name="connsiteY0" fmla="*/ 1845 h 443431"/>
              <a:gd name="connsiteX1" fmla="*/ 628164 w 4350719"/>
              <a:gd name="connsiteY1" fmla="*/ 416981 h 443431"/>
              <a:gd name="connsiteX2" fmla="*/ 3662238 w 4350719"/>
              <a:gd name="connsiteY2" fmla="*/ 399858 h 443431"/>
              <a:gd name="connsiteX3" fmla="*/ 4350508 w 4350719"/>
              <a:gd name="connsiteY3" fmla="*/ 0 h 443431"/>
              <a:gd name="connsiteX0" fmla="*/ 0 w 4369530"/>
              <a:gd name="connsiteY0" fmla="*/ 0 h 441586"/>
              <a:gd name="connsiteX1" fmla="*/ 628164 w 4369530"/>
              <a:gd name="connsiteY1" fmla="*/ 415136 h 441586"/>
              <a:gd name="connsiteX2" fmla="*/ 3662238 w 4369530"/>
              <a:gd name="connsiteY2" fmla="*/ 398013 h 441586"/>
              <a:gd name="connsiteX3" fmla="*/ 4369347 w 4369530"/>
              <a:gd name="connsiteY3" fmla="*/ 4434 h 441586"/>
              <a:gd name="connsiteX0" fmla="*/ 0 w 4369434"/>
              <a:gd name="connsiteY0" fmla="*/ 0 h 426073"/>
              <a:gd name="connsiteX1" fmla="*/ 628164 w 4369434"/>
              <a:gd name="connsiteY1" fmla="*/ 415136 h 426073"/>
              <a:gd name="connsiteX2" fmla="*/ 3662238 w 4369434"/>
              <a:gd name="connsiteY2" fmla="*/ 398013 h 426073"/>
              <a:gd name="connsiteX3" fmla="*/ 4369347 w 4369434"/>
              <a:gd name="connsiteY3" fmla="*/ 4434 h 426073"/>
              <a:gd name="connsiteX0" fmla="*/ 0 w 4369436"/>
              <a:gd name="connsiteY0" fmla="*/ 0 h 448117"/>
              <a:gd name="connsiteX1" fmla="*/ 628164 w 4369436"/>
              <a:gd name="connsiteY1" fmla="*/ 415136 h 448117"/>
              <a:gd name="connsiteX2" fmla="*/ 3668518 w 4369436"/>
              <a:gd name="connsiteY2" fmla="*/ 416852 h 448117"/>
              <a:gd name="connsiteX3" fmla="*/ 4369347 w 4369436"/>
              <a:gd name="connsiteY3" fmla="*/ 4434 h 448117"/>
              <a:gd name="connsiteX0" fmla="*/ 0 w 4275244"/>
              <a:gd name="connsiteY0" fmla="*/ 0 h 448117"/>
              <a:gd name="connsiteX1" fmla="*/ 533972 w 4275244"/>
              <a:gd name="connsiteY1" fmla="*/ 415136 h 448117"/>
              <a:gd name="connsiteX2" fmla="*/ 3574326 w 4275244"/>
              <a:gd name="connsiteY2" fmla="*/ 416852 h 448117"/>
              <a:gd name="connsiteX3" fmla="*/ 4275155 w 4275244"/>
              <a:gd name="connsiteY3" fmla="*/ 4434 h 448117"/>
              <a:gd name="connsiteX0" fmla="*/ 0 w 4275244"/>
              <a:gd name="connsiteY0" fmla="*/ 0 h 448117"/>
              <a:gd name="connsiteX1" fmla="*/ 533972 w 4275244"/>
              <a:gd name="connsiteY1" fmla="*/ 415136 h 448117"/>
              <a:gd name="connsiteX2" fmla="*/ 3574326 w 4275244"/>
              <a:gd name="connsiteY2" fmla="*/ 416852 h 448117"/>
              <a:gd name="connsiteX3" fmla="*/ 4275155 w 4275244"/>
              <a:gd name="connsiteY3" fmla="*/ 4434 h 448117"/>
              <a:gd name="connsiteX0" fmla="*/ 0 w 4275471"/>
              <a:gd name="connsiteY0" fmla="*/ 0 h 471303"/>
              <a:gd name="connsiteX1" fmla="*/ 452340 w 4275471"/>
              <a:gd name="connsiteY1" fmla="*/ 421415 h 471303"/>
              <a:gd name="connsiteX2" fmla="*/ 3574326 w 4275471"/>
              <a:gd name="connsiteY2" fmla="*/ 416852 h 471303"/>
              <a:gd name="connsiteX3" fmla="*/ 4275155 w 4275471"/>
              <a:gd name="connsiteY3" fmla="*/ 4434 h 471303"/>
              <a:gd name="connsiteX0" fmla="*/ 0 w 4275471"/>
              <a:gd name="connsiteY0" fmla="*/ 0 h 454022"/>
              <a:gd name="connsiteX1" fmla="*/ 452340 w 4275471"/>
              <a:gd name="connsiteY1" fmla="*/ 421415 h 454022"/>
              <a:gd name="connsiteX2" fmla="*/ 3574326 w 4275471"/>
              <a:gd name="connsiteY2" fmla="*/ 416852 h 454022"/>
              <a:gd name="connsiteX3" fmla="*/ 4275155 w 4275471"/>
              <a:gd name="connsiteY3" fmla="*/ 4434 h 454022"/>
              <a:gd name="connsiteX0" fmla="*/ 0 w 4275471"/>
              <a:gd name="connsiteY0" fmla="*/ 0 h 443353"/>
              <a:gd name="connsiteX1" fmla="*/ 452340 w 4275471"/>
              <a:gd name="connsiteY1" fmla="*/ 421415 h 443353"/>
              <a:gd name="connsiteX2" fmla="*/ 3574326 w 4275471"/>
              <a:gd name="connsiteY2" fmla="*/ 416852 h 443353"/>
              <a:gd name="connsiteX3" fmla="*/ 4275155 w 4275471"/>
              <a:gd name="connsiteY3" fmla="*/ 4434 h 443353"/>
              <a:gd name="connsiteX0" fmla="*/ 0 w 4275471"/>
              <a:gd name="connsiteY0" fmla="*/ 0 h 443353"/>
              <a:gd name="connsiteX1" fmla="*/ 452340 w 4275471"/>
              <a:gd name="connsiteY1" fmla="*/ 421415 h 443353"/>
              <a:gd name="connsiteX2" fmla="*/ 3574326 w 4275471"/>
              <a:gd name="connsiteY2" fmla="*/ 416852 h 443353"/>
              <a:gd name="connsiteX3" fmla="*/ 4275155 w 4275471"/>
              <a:gd name="connsiteY3" fmla="*/ 4434 h 443353"/>
              <a:gd name="connsiteX0" fmla="*/ 229 w 4275700"/>
              <a:gd name="connsiteY0" fmla="*/ 0 h 443353"/>
              <a:gd name="connsiteX1" fmla="*/ 452569 w 4275700"/>
              <a:gd name="connsiteY1" fmla="*/ 421415 h 443353"/>
              <a:gd name="connsiteX2" fmla="*/ 3574555 w 4275700"/>
              <a:gd name="connsiteY2" fmla="*/ 416852 h 443353"/>
              <a:gd name="connsiteX3" fmla="*/ 4275384 w 4275700"/>
              <a:gd name="connsiteY3" fmla="*/ 4434 h 443353"/>
              <a:gd name="connsiteX0" fmla="*/ 229 w 4375999"/>
              <a:gd name="connsiteY0" fmla="*/ 0 h 443353"/>
              <a:gd name="connsiteX1" fmla="*/ 452569 w 4375999"/>
              <a:gd name="connsiteY1" fmla="*/ 421415 h 443353"/>
              <a:gd name="connsiteX2" fmla="*/ 3574555 w 4375999"/>
              <a:gd name="connsiteY2" fmla="*/ 416852 h 443353"/>
              <a:gd name="connsiteX3" fmla="*/ 4375855 w 4375999"/>
              <a:gd name="connsiteY3" fmla="*/ 10714 h 443353"/>
              <a:gd name="connsiteX0" fmla="*/ 229 w 4376029"/>
              <a:gd name="connsiteY0" fmla="*/ 0 h 443353"/>
              <a:gd name="connsiteX1" fmla="*/ 452569 w 4376029"/>
              <a:gd name="connsiteY1" fmla="*/ 421415 h 443353"/>
              <a:gd name="connsiteX2" fmla="*/ 3574555 w 4376029"/>
              <a:gd name="connsiteY2" fmla="*/ 416852 h 443353"/>
              <a:gd name="connsiteX3" fmla="*/ 4375855 w 4376029"/>
              <a:gd name="connsiteY3" fmla="*/ 10714 h 443353"/>
              <a:gd name="connsiteX0" fmla="*/ 96 w 4482646"/>
              <a:gd name="connsiteY0" fmla="*/ 39521 h 432639"/>
              <a:gd name="connsiteX1" fmla="*/ 559186 w 4482646"/>
              <a:gd name="connsiteY1" fmla="*/ 410701 h 432639"/>
              <a:gd name="connsiteX2" fmla="*/ 3681172 w 4482646"/>
              <a:gd name="connsiteY2" fmla="*/ 406138 h 432639"/>
              <a:gd name="connsiteX3" fmla="*/ 4482472 w 4482646"/>
              <a:gd name="connsiteY3" fmla="*/ 0 h 432639"/>
            </a:gdLst>
            <a:ahLst/>
            <a:cxnLst>
              <a:cxn ang="0">
                <a:pos x="connsiteX0" y="connsiteY0"/>
              </a:cxn>
              <a:cxn ang="0">
                <a:pos x="connsiteX1" y="connsiteY1"/>
              </a:cxn>
              <a:cxn ang="0">
                <a:pos x="connsiteX2" y="connsiteY2"/>
              </a:cxn>
              <a:cxn ang="0">
                <a:pos x="connsiteX3" y="connsiteY3"/>
              </a:cxn>
            </a:cxnLst>
            <a:rect l="l" t="t" r="r" b="b"/>
            <a:pathLst>
              <a:path w="4482646" h="432639">
                <a:moveTo>
                  <a:pt x="96" y="39521"/>
                </a:moveTo>
                <a:cubicBezTo>
                  <a:pt x="-4730" y="183216"/>
                  <a:pt x="170687" y="372623"/>
                  <a:pt x="559186" y="410701"/>
                </a:cubicBezTo>
                <a:cubicBezTo>
                  <a:pt x="1154907" y="429941"/>
                  <a:pt x="3012639" y="450517"/>
                  <a:pt x="3681172" y="406138"/>
                </a:cubicBezTo>
                <a:cubicBezTo>
                  <a:pt x="4349706" y="386876"/>
                  <a:pt x="4488328" y="210502"/>
                  <a:pt x="4482472" y="0"/>
                </a:cubicBezTo>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48" name="Freeform 47"/>
          <p:cNvSpPr/>
          <p:nvPr/>
        </p:nvSpPr>
        <p:spPr>
          <a:xfrm flipV="1">
            <a:off x="2209800" y="2847990"/>
            <a:ext cx="4724400" cy="391513"/>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22231"/>
              <a:gd name="connsiteX1" fmla="*/ 503555 w 4210050"/>
              <a:gd name="connsiteY1" fmla="*/ 381000 h 422231"/>
              <a:gd name="connsiteX2" fmla="*/ 3552825 w 4210050"/>
              <a:gd name="connsiteY2" fmla="*/ 371475 h 422231"/>
              <a:gd name="connsiteX3" fmla="*/ 4210050 w 4210050"/>
              <a:gd name="connsiteY3" fmla="*/ 0 h 422231"/>
              <a:gd name="connsiteX0" fmla="*/ 11418 w 4221468"/>
              <a:gd name="connsiteY0" fmla="*/ 19050 h 422232"/>
              <a:gd name="connsiteX1" fmla="*/ 514973 w 4221468"/>
              <a:gd name="connsiteY1" fmla="*/ 381000 h 422232"/>
              <a:gd name="connsiteX2" fmla="*/ 3564243 w 4221468"/>
              <a:gd name="connsiteY2" fmla="*/ 371475 h 422232"/>
              <a:gd name="connsiteX3" fmla="*/ 4221468 w 4221468"/>
              <a:gd name="connsiteY3" fmla="*/ 0 h 422232"/>
              <a:gd name="connsiteX0" fmla="*/ 18492 w 4228542"/>
              <a:gd name="connsiteY0" fmla="*/ 19050 h 417567"/>
              <a:gd name="connsiteX1" fmla="*/ 484056 w 4228542"/>
              <a:gd name="connsiteY1" fmla="*/ 371962 h 417567"/>
              <a:gd name="connsiteX2" fmla="*/ 3571317 w 4228542"/>
              <a:gd name="connsiteY2" fmla="*/ 371475 h 417567"/>
              <a:gd name="connsiteX3" fmla="*/ 4228542 w 4228542"/>
              <a:gd name="connsiteY3" fmla="*/ 0 h 417567"/>
              <a:gd name="connsiteX0" fmla="*/ 2575 w 4212625"/>
              <a:gd name="connsiteY0" fmla="*/ 19050 h 417568"/>
              <a:gd name="connsiteX1" fmla="*/ 468139 w 4212625"/>
              <a:gd name="connsiteY1" fmla="*/ 371962 h 417568"/>
              <a:gd name="connsiteX2" fmla="*/ 3555400 w 4212625"/>
              <a:gd name="connsiteY2" fmla="*/ 371475 h 417568"/>
              <a:gd name="connsiteX3" fmla="*/ 4212625 w 4212625"/>
              <a:gd name="connsiteY3" fmla="*/ 0 h 417568"/>
              <a:gd name="connsiteX0" fmla="*/ 1523 w 4211573"/>
              <a:gd name="connsiteY0" fmla="*/ 19050 h 408284"/>
              <a:gd name="connsiteX1" fmla="*/ 467087 w 4211573"/>
              <a:gd name="connsiteY1" fmla="*/ 371962 h 408284"/>
              <a:gd name="connsiteX2" fmla="*/ 3554348 w 4211573"/>
              <a:gd name="connsiteY2" fmla="*/ 371475 h 408284"/>
              <a:gd name="connsiteX3" fmla="*/ 4211573 w 4211573"/>
              <a:gd name="connsiteY3" fmla="*/ 0 h 408284"/>
              <a:gd name="connsiteX0" fmla="*/ 2245 w 4212295"/>
              <a:gd name="connsiteY0" fmla="*/ 19050 h 408284"/>
              <a:gd name="connsiteX1" fmla="*/ 422220 w 4212295"/>
              <a:gd name="connsiteY1" fmla="*/ 371962 h 408284"/>
              <a:gd name="connsiteX2" fmla="*/ 3555070 w 4212295"/>
              <a:gd name="connsiteY2" fmla="*/ 371475 h 408284"/>
              <a:gd name="connsiteX3" fmla="*/ 4212295 w 4212295"/>
              <a:gd name="connsiteY3" fmla="*/ 0 h 408284"/>
              <a:gd name="connsiteX0" fmla="*/ 2245 w 4224854"/>
              <a:gd name="connsiteY0" fmla="*/ 33990 h 423224"/>
              <a:gd name="connsiteX1" fmla="*/ 422220 w 4224854"/>
              <a:gd name="connsiteY1" fmla="*/ 386902 h 423224"/>
              <a:gd name="connsiteX2" fmla="*/ 3555070 w 4224854"/>
              <a:gd name="connsiteY2" fmla="*/ 386415 h 423224"/>
              <a:gd name="connsiteX3" fmla="*/ 4224854 w 4224854"/>
              <a:gd name="connsiteY3" fmla="*/ 0 h 423224"/>
              <a:gd name="connsiteX0" fmla="*/ 2245 w 4224854"/>
              <a:gd name="connsiteY0" fmla="*/ 33990 h 423224"/>
              <a:gd name="connsiteX1" fmla="*/ 422220 w 4224854"/>
              <a:gd name="connsiteY1" fmla="*/ 386902 h 423224"/>
              <a:gd name="connsiteX2" fmla="*/ 3555070 w 4224854"/>
              <a:gd name="connsiteY2" fmla="*/ 386415 h 423224"/>
              <a:gd name="connsiteX3" fmla="*/ 4224854 w 4224854"/>
              <a:gd name="connsiteY3" fmla="*/ 0 h 423224"/>
              <a:gd name="connsiteX0" fmla="*/ 2562 w 4225171"/>
              <a:gd name="connsiteY0" fmla="*/ 33990 h 423224"/>
              <a:gd name="connsiteX1" fmla="*/ 409978 w 4225171"/>
              <a:gd name="connsiteY1" fmla="*/ 386902 h 423224"/>
              <a:gd name="connsiteX2" fmla="*/ 3555387 w 4225171"/>
              <a:gd name="connsiteY2" fmla="*/ 386415 h 423224"/>
              <a:gd name="connsiteX3" fmla="*/ 4225171 w 4225171"/>
              <a:gd name="connsiteY3" fmla="*/ 0 h 423224"/>
              <a:gd name="connsiteX0" fmla="*/ 1555 w 4224164"/>
              <a:gd name="connsiteY0" fmla="*/ 33990 h 423224"/>
              <a:gd name="connsiteX1" fmla="*/ 408971 w 4224164"/>
              <a:gd name="connsiteY1" fmla="*/ 386902 h 423224"/>
              <a:gd name="connsiteX2" fmla="*/ 3554380 w 4224164"/>
              <a:gd name="connsiteY2" fmla="*/ 386415 h 423224"/>
              <a:gd name="connsiteX3" fmla="*/ 4224164 w 4224164"/>
              <a:gd name="connsiteY3" fmla="*/ 0 h 423224"/>
              <a:gd name="connsiteX0" fmla="*/ 1420 w 4236588"/>
              <a:gd name="connsiteY0" fmla="*/ 19049 h 423224"/>
              <a:gd name="connsiteX1" fmla="*/ 421395 w 4236588"/>
              <a:gd name="connsiteY1" fmla="*/ 386902 h 423224"/>
              <a:gd name="connsiteX2" fmla="*/ 3566804 w 4236588"/>
              <a:gd name="connsiteY2" fmla="*/ 386415 h 423224"/>
              <a:gd name="connsiteX3" fmla="*/ 4236588 w 4236588"/>
              <a:gd name="connsiteY3" fmla="*/ 0 h 423224"/>
              <a:gd name="connsiteX0" fmla="*/ 1420 w 4355897"/>
              <a:gd name="connsiteY0" fmla="*/ 56400 h 460575"/>
              <a:gd name="connsiteX1" fmla="*/ 421395 w 4355897"/>
              <a:gd name="connsiteY1" fmla="*/ 424253 h 460575"/>
              <a:gd name="connsiteX2" fmla="*/ 3566804 w 4355897"/>
              <a:gd name="connsiteY2" fmla="*/ 423766 h 460575"/>
              <a:gd name="connsiteX3" fmla="*/ 4355897 w 4355897"/>
              <a:gd name="connsiteY3" fmla="*/ 0 h 460575"/>
              <a:gd name="connsiteX0" fmla="*/ 854 w 4449522"/>
              <a:gd name="connsiteY0" fmla="*/ 71340 h 460575"/>
              <a:gd name="connsiteX1" fmla="*/ 515020 w 4449522"/>
              <a:gd name="connsiteY1" fmla="*/ 424253 h 460575"/>
              <a:gd name="connsiteX2" fmla="*/ 3660429 w 4449522"/>
              <a:gd name="connsiteY2" fmla="*/ 423766 h 460575"/>
              <a:gd name="connsiteX3" fmla="*/ 4449522 w 4449522"/>
              <a:gd name="connsiteY3" fmla="*/ 0 h 460575"/>
              <a:gd name="connsiteX0" fmla="*/ 735 w 4487079"/>
              <a:gd name="connsiteY0" fmla="*/ 19049 h 460575"/>
              <a:gd name="connsiteX1" fmla="*/ 552577 w 4487079"/>
              <a:gd name="connsiteY1" fmla="*/ 424253 h 460575"/>
              <a:gd name="connsiteX2" fmla="*/ 3697986 w 4487079"/>
              <a:gd name="connsiteY2" fmla="*/ 423766 h 460575"/>
              <a:gd name="connsiteX3" fmla="*/ 4487079 w 4487079"/>
              <a:gd name="connsiteY3" fmla="*/ 0 h 460575"/>
            </a:gdLst>
            <a:ahLst/>
            <a:cxnLst>
              <a:cxn ang="0">
                <a:pos x="connsiteX0" y="connsiteY0"/>
              </a:cxn>
              <a:cxn ang="0">
                <a:pos x="connsiteX1" y="connsiteY1"/>
              </a:cxn>
              <a:cxn ang="0">
                <a:pos x="connsiteX2" y="connsiteY2"/>
              </a:cxn>
              <a:cxn ang="0">
                <a:pos x="connsiteX3" y="connsiteY3"/>
              </a:cxn>
            </a:cxnLst>
            <a:rect l="l" t="t" r="r" b="b"/>
            <a:pathLst>
              <a:path w="4487079" h="460575">
                <a:moveTo>
                  <a:pt x="735" y="19049"/>
                </a:moveTo>
                <a:cubicBezTo>
                  <a:pt x="-15444" y="73035"/>
                  <a:pt x="237299" y="400102"/>
                  <a:pt x="552577" y="424253"/>
                </a:cubicBezTo>
                <a:cubicBezTo>
                  <a:pt x="924370" y="455874"/>
                  <a:pt x="3116961" y="487266"/>
                  <a:pt x="3697986" y="423766"/>
                </a:cubicBezTo>
                <a:cubicBezTo>
                  <a:pt x="4279011" y="390146"/>
                  <a:pt x="4448979" y="153987"/>
                  <a:pt x="4487079" y="0"/>
                </a:cubicBezTo>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dirty="0">
              <a:solidFill>
                <a:sysClr val="windowText" lastClr="000000"/>
              </a:solidFill>
              <a:latin typeface="Bookman Old Style" pitchFamily="18" charset="0"/>
            </a:endParaRPr>
          </a:p>
        </p:txBody>
      </p:sp>
      <p:cxnSp>
        <p:nvCxnSpPr>
          <p:cNvPr id="49" name="Straight Connector 48"/>
          <p:cNvCxnSpPr/>
          <p:nvPr/>
        </p:nvCxnSpPr>
        <p:spPr>
          <a:xfrm flipV="1">
            <a:off x="1858132" y="2601197"/>
            <a:ext cx="5427737" cy="0"/>
          </a:xfrm>
          <a:prstGeom prst="line">
            <a:avLst/>
          </a:pr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cxnSp>
      <p:grpSp>
        <p:nvGrpSpPr>
          <p:cNvPr id="50" name="Group 49"/>
          <p:cNvGrpSpPr/>
          <p:nvPr/>
        </p:nvGrpSpPr>
        <p:grpSpPr>
          <a:xfrm>
            <a:off x="192895" y="2266950"/>
            <a:ext cx="2823178" cy="661789"/>
            <a:chOff x="957685" y="576236"/>
            <a:chExt cx="2823178" cy="702584"/>
          </a:xfrm>
        </p:grpSpPr>
        <p:sp>
          <p:nvSpPr>
            <p:cNvPr id="51" name="Rounded Rectangle 50"/>
            <p:cNvSpPr/>
            <p:nvPr/>
          </p:nvSpPr>
          <p:spPr>
            <a:xfrm>
              <a:off x="1089097" y="576236"/>
              <a:ext cx="2548561" cy="702584"/>
            </a:xfrm>
            <a:prstGeom prst="roundRect">
              <a:avLst/>
            </a:prstGeom>
            <a:solidFill>
              <a:srgbClr val="00FFFF">
                <a:alpha val="20000"/>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a:solidFill>
                  <a:schemeClr val="bg1"/>
                </a:solidFill>
              </a:endParaRPr>
            </a:p>
          </p:txBody>
        </p:sp>
        <p:sp>
          <p:nvSpPr>
            <p:cNvPr id="52" name="TextBox 51"/>
            <p:cNvSpPr txBox="1"/>
            <p:nvPr/>
          </p:nvSpPr>
          <p:spPr>
            <a:xfrm>
              <a:off x="957685" y="576236"/>
              <a:ext cx="2823178" cy="620823"/>
            </a:xfrm>
            <a:prstGeom prst="rect">
              <a:avLst/>
            </a:prstGeom>
            <a:noFill/>
          </p:spPr>
          <p:txBody>
            <a:bodyPr wrap="square" rtlCol="0">
              <a:spAutoFit/>
            </a:bodyPr>
            <a:lstStyle/>
            <a:p>
              <a:pPr algn="ctr"/>
              <a:r>
                <a:rPr lang="en-US" sz="1600" dirty="0" smtClean="0">
                  <a:solidFill>
                    <a:schemeClr val="bg1"/>
                  </a:solidFill>
                  <a:latin typeface="Arial Black" panose="020B0A04020102090204" pitchFamily="34" charset="0"/>
                  <a:cs typeface="Raavi" panose="020B0502040204020203" pitchFamily="34" charset="0"/>
                </a:rPr>
                <a:t>Draw 11 lines  at distance of 1 or 2 mm </a:t>
              </a:r>
              <a:endParaRPr lang="en-US" sz="1600" dirty="0">
                <a:solidFill>
                  <a:schemeClr val="bg1"/>
                </a:solidFill>
                <a:latin typeface="Arial Black" panose="020B0A04020102090204" pitchFamily="34" charset="0"/>
                <a:cs typeface="Raavi" panose="020B0502040204020203" pitchFamily="34" charset="0"/>
              </a:endParaRPr>
            </a:p>
          </p:txBody>
        </p:sp>
      </p:grpSp>
      <p:grpSp>
        <p:nvGrpSpPr>
          <p:cNvPr id="53" name="Group 52"/>
          <p:cNvGrpSpPr/>
          <p:nvPr/>
        </p:nvGrpSpPr>
        <p:grpSpPr>
          <a:xfrm>
            <a:off x="304800" y="2266950"/>
            <a:ext cx="2536981" cy="674941"/>
            <a:chOff x="1124946" y="1222163"/>
            <a:chExt cx="2536981" cy="716550"/>
          </a:xfrm>
        </p:grpSpPr>
        <p:sp>
          <p:nvSpPr>
            <p:cNvPr id="54" name="Rounded Rectangle 53"/>
            <p:cNvSpPr/>
            <p:nvPr/>
          </p:nvSpPr>
          <p:spPr>
            <a:xfrm>
              <a:off x="1124946" y="1222163"/>
              <a:ext cx="2536981" cy="716550"/>
            </a:xfrm>
            <a:prstGeom prst="roundRect">
              <a:avLst/>
            </a:prstGeom>
            <a:solidFill>
              <a:srgbClr val="00FFFF">
                <a:alpha val="20000"/>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solidFill>
                  <a:schemeClr val="bg1"/>
                </a:solidFill>
              </a:endParaRPr>
            </a:p>
          </p:txBody>
        </p:sp>
        <p:sp>
          <p:nvSpPr>
            <p:cNvPr id="55" name="TextBox 54"/>
            <p:cNvSpPr txBox="1"/>
            <p:nvPr/>
          </p:nvSpPr>
          <p:spPr>
            <a:xfrm>
              <a:off x="1219469" y="1253543"/>
              <a:ext cx="2423993" cy="620825"/>
            </a:xfrm>
            <a:prstGeom prst="rect">
              <a:avLst/>
            </a:prstGeom>
            <a:noFill/>
          </p:spPr>
          <p:txBody>
            <a:bodyPr wrap="square" rtlCol="0">
              <a:spAutoFit/>
            </a:bodyPr>
            <a:lstStyle/>
            <a:p>
              <a:pPr algn="ctr"/>
              <a:r>
                <a:rPr lang="en-US" sz="1600" dirty="0" smtClean="0">
                  <a:solidFill>
                    <a:schemeClr val="bg1"/>
                  </a:solidFill>
                  <a:effectLst>
                    <a:outerShdw blurRad="50800" dist="38100" dir="5400000" algn="t" rotWithShape="0">
                      <a:prstClr val="black">
                        <a:alpha val="40000"/>
                      </a:prstClr>
                    </a:outerShdw>
                  </a:effectLst>
                  <a:latin typeface="Arial Black" panose="020B0A04020102090204" pitchFamily="34" charset="0"/>
                </a:rPr>
                <a:t>Erase the corners to bring uniformity</a:t>
              </a:r>
              <a:endParaRPr lang="en-US" sz="1600" dirty="0">
                <a:solidFill>
                  <a:schemeClr val="bg1"/>
                </a:solidFill>
                <a:effectLst>
                  <a:outerShdw blurRad="50800" dist="38100" dir="5400000" algn="t" rotWithShape="0">
                    <a:prstClr val="black">
                      <a:alpha val="40000"/>
                    </a:prstClr>
                  </a:outerShdw>
                </a:effectLst>
                <a:latin typeface="Arial Black" panose="020B0A04020102090204" pitchFamily="34" charset="0"/>
              </a:endParaRPr>
            </a:p>
          </p:txBody>
        </p:sp>
      </p:grpSp>
      <p:grpSp>
        <p:nvGrpSpPr>
          <p:cNvPr id="56" name="Group 55"/>
          <p:cNvGrpSpPr/>
          <p:nvPr/>
        </p:nvGrpSpPr>
        <p:grpSpPr>
          <a:xfrm>
            <a:off x="3967055" y="838325"/>
            <a:ext cx="1955610" cy="708261"/>
            <a:chOff x="1453660" y="1111794"/>
            <a:chExt cx="1955610" cy="751918"/>
          </a:xfrm>
        </p:grpSpPr>
        <p:sp>
          <p:nvSpPr>
            <p:cNvPr id="57" name="Rounded Rectangle 56"/>
            <p:cNvSpPr/>
            <p:nvPr/>
          </p:nvSpPr>
          <p:spPr>
            <a:xfrm>
              <a:off x="1453660" y="1111794"/>
              <a:ext cx="1955610" cy="751918"/>
            </a:xfrm>
            <a:prstGeom prst="roundRect">
              <a:avLst/>
            </a:prstGeom>
            <a:solidFill>
              <a:srgbClr val="00FFFF">
                <a:alpha val="30196"/>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a:solidFill>
                  <a:prstClr val="black"/>
                </a:solidFill>
              </a:endParaRPr>
            </a:p>
          </p:txBody>
        </p:sp>
        <p:sp>
          <p:nvSpPr>
            <p:cNvPr id="58" name="TextBox 57"/>
            <p:cNvSpPr txBox="1"/>
            <p:nvPr/>
          </p:nvSpPr>
          <p:spPr>
            <a:xfrm>
              <a:off x="1574521" y="1189681"/>
              <a:ext cx="1698649" cy="620822"/>
            </a:xfrm>
            <a:prstGeom prst="rect">
              <a:avLst/>
            </a:prstGeom>
            <a:noFill/>
          </p:spPr>
          <p:txBody>
            <a:bodyPr wrap="square" rtlCol="0">
              <a:spAutoFit/>
            </a:bodyPr>
            <a:lstStyle/>
            <a:p>
              <a:pPr algn="ctr"/>
              <a:r>
                <a:rPr lang="en-US" sz="1600" dirty="0" smtClean="0">
                  <a:solidFill>
                    <a:schemeClr val="bg1"/>
                  </a:solidFill>
                  <a:effectLst>
                    <a:outerShdw blurRad="50800" dist="38100" dir="5400000" algn="t" rotWithShape="0">
                      <a:prstClr val="black">
                        <a:alpha val="40000"/>
                      </a:prstClr>
                    </a:outerShdw>
                  </a:effectLst>
                  <a:latin typeface="Arial Black" panose="020B0A04020102090204" pitchFamily="34" charset="0"/>
                </a:rPr>
                <a:t>Draw the coil freehand</a:t>
              </a:r>
              <a:endParaRPr lang="en-US" sz="1600" dirty="0">
                <a:solidFill>
                  <a:schemeClr val="bg1"/>
                </a:solidFill>
                <a:effectLst>
                  <a:outerShdw blurRad="50800" dist="38100" dir="5400000" algn="t" rotWithShape="0">
                    <a:prstClr val="black">
                      <a:alpha val="40000"/>
                    </a:prstClr>
                  </a:outerShdw>
                </a:effectLst>
                <a:latin typeface="Arial Black" panose="020B0A04020102090204" pitchFamily="34" charset="0"/>
              </a:endParaRPr>
            </a:p>
          </p:txBody>
        </p:sp>
      </p:grpSp>
      <p:grpSp>
        <p:nvGrpSpPr>
          <p:cNvPr id="59" name="Group 58"/>
          <p:cNvGrpSpPr/>
          <p:nvPr/>
        </p:nvGrpSpPr>
        <p:grpSpPr>
          <a:xfrm>
            <a:off x="472436" y="3375785"/>
            <a:ext cx="1813564" cy="852242"/>
            <a:chOff x="1242487" y="1151359"/>
            <a:chExt cx="1813564" cy="904771"/>
          </a:xfrm>
        </p:grpSpPr>
        <p:sp>
          <p:nvSpPr>
            <p:cNvPr id="60" name="Rounded Rectangle 59"/>
            <p:cNvSpPr/>
            <p:nvPr/>
          </p:nvSpPr>
          <p:spPr>
            <a:xfrm>
              <a:off x="1242487" y="1151359"/>
              <a:ext cx="1813564" cy="891891"/>
            </a:xfrm>
            <a:prstGeom prst="roundRect">
              <a:avLst/>
            </a:prstGeom>
            <a:solidFill>
              <a:srgbClr val="00FFFF">
                <a:alpha val="25098"/>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a:solidFill>
                  <a:schemeClr val="bg1"/>
                </a:solidFill>
              </a:endParaRPr>
            </a:p>
          </p:txBody>
        </p:sp>
        <p:sp>
          <p:nvSpPr>
            <p:cNvPr id="61" name="TextBox 60"/>
            <p:cNvSpPr txBox="1"/>
            <p:nvPr/>
          </p:nvSpPr>
          <p:spPr>
            <a:xfrm>
              <a:off x="1353924" y="1173913"/>
              <a:ext cx="1594178" cy="882217"/>
            </a:xfrm>
            <a:prstGeom prst="rect">
              <a:avLst/>
            </a:prstGeom>
            <a:noFill/>
          </p:spPr>
          <p:txBody>
            <a:bodyPr wrap="square" rtlCol="0">
              <a:spAutoFit/>
            </a:bodyPr>
            <a:lstStyle/>
            <a:p>
              <a:pPr algn="ctr"/>
              <a:r>
                <a:rPr lang="en-US" sz="1600" dirty="0" smtClean="0">
                  <a:solidFill>
                    <a:schemeClr val="bg1"/>
                  </a:solidFill>
                  <a:effectLst>
                    <a:outerShdw blurRad="50800" dist="38100" dir="5400000" algn="t" rotWithShape="0">
                      <a:prstClr val="black">
                        <a:alpha val="40000"/>
                      </a:prstClr>
                    </a:outerShdw>
                  </a:effectLst>
                  <a:latin typeface="Arial Black" panose="020B0A04020102090204" pitchFamily="34" charset="0"/>
                </a:rPr>
                <a:t>Connect to </a:t>
              </a:r>
            </a:p>
            <a:p>
              <a:pPr algn="ctr"/>
              <a:r>
                <a:rPr lang="en-US" sz="1600" dirty="0" smtClean="0">
                  <a:solidFill>
                    <a:schemeClr val="bg1"/>
                  </a:solidFill>
                  <a:effectLst>
                    <a:outerShdw blurRad="50800" dist="38100" dir="5400000" algn="t" rotWithShape="0">
                      <a:prstClr val="black">
                        <a:alpha val="40000"/>
                      </a:prstClr>
                    </a:outerShdw>
                  </a:effectLst>
                  <a:latin typeface="Arial Black" panose="020B0A04020102090204" pitchFamily="34" charset="0"/>
                </a:rPr>
                <a:t>a battery and plug key</a:t>
              </a:r>
              <a:endParaRPr lang="en-US" sz="1600" dirty="0">
                <a:solidFill>
                  <a:schemeClr val="bg1"/>
                </a:solidFill>
                <a:effectLst>
                  <a:outerShdw blurRad="50800" dist="38100" dir="5400000" algn="t" rotWithShape="0">
                    <a:prstClr val="black">
                      <a:alpha val="40000"/>
                    </a:prstClr>
                  </a:outerShdw>
                </a:effectLst>
                <a:latin typeface="Arial Black" panose="020B0A04020102090204" pitchFamily="34" charset="0"/>
              </a:endParaRPr>
            </a:p>
          </p:txBody>
        </p:sp>
      </p:grpSp>
      <p:grpSp>
        <p:nvGrpSpPr>
          <p:cNvPr id="62" name="Group 61"/>
          <p:cNvGrpSpPr/>
          <p:nvPr/>
        </p:nvGrpSpPr>
        <p:grpSpPr>
          <a:xfrm>
            <a:off x="461963" y="2156476"/>
            <a:ext cx="1824037" cy="643874"/>
            <a:chOff x="1532147" y="1212355"/>
            <a:chExt cx="1824037" cy="683566"/>
          </a:xfrm>
        </p:grpSpPr>
        <p:sp>
          <p:nvSpPr>
            <p:cNvPr id="63" name="Rounded Rectangle 62"/>
            <p:cNvSpPr/>
            <p:nvPr/>
          </p:nvSpPr>
          <p:spPr>
            <a:xfrm>
              <a:off x="1532147" y="1212355"/>
              <a:ext cx="1824037" cy="683566"/>
            </a:xfrm>
            <a:prstGeom prst="roundRect">
              <a:avLst/>
            </a:prstGeom>
            <a:solidFill>
              <a:srgbClr val="00FFFF">
                <a:alpha val="25098"/>
              </a:srgb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a:solidFill>
                  <a:prstClr val="black"/>
                </a:solidFill>
              </a:endParaRPr>
            </a:p>
          </p:txBody>
        </p:sp>
        <p:sp>
          <p:nvSpPr>
            <p:cNvPr id="64" name="TextBox 63"/>
            <p:cNvSpPr txBox="1"/>
            <p:nvPr/>
          </p:nvSpPr>
          <p:spPr>
            <a:xfrm>
              <a:off x="1613746" y="1262361"/>
              <a:ext cx="1708460" cy="620824"/>
            </a:xfrm>
            <a:prstGeom prst="rect">
              <a:avLst/>
            </a:prstGeom>
            <a:noFill/>
          </p:spPr>
          <p:txBody>
            <a:bodyPr wrap="square" rtlCol="0">
              <a:spAutoFit/>
            </a:bodyPr>
            <a:lstStyle/>
            <a:p>
              <a:pPr algn="ctr"/>
              <a:r>
                <a:rPr lang="en-US" sz="1600" dirty="0" smtClean="0">
                  <a:solidFill>
                    <a:schemeClr val="bg1"/>
                  </a:solidFill>
                  <a:latin typeface="Arial Black" panose="020B0A04020102090204" pitchFamily="34" charset="0"/>
                </a:rPr>
                <a:t>Draw the lines of force </a:t>
              </a:r>
              <a:endParaRPr lang="en-US" sz="1600" dirty="0">
                <a:solidFill>
                  <a:schemeClr val="bg1"/>
                </a:solidFill>
                <a:latin typeface="Arial Black" panose="020B0A04020102090204" pitchFamily="34" charset="0"/>
              </a:endParaRPr>
            </a:p>
          </p:txBody>
        </p:sp>
      </p:grpSp>
      <p:grpSp>
        <p:nvGrpSpPr>
          <p:cNvPr id="65" name="Group 64"/>
          <p:cNvGrpSpPr/>
          <p:nvPr/>
        </p:nvGrpSpPr>
        <p:grpSpPr>
          <a:xfrm>
            <a:off x="3298031" y="2015338"/>
            <a:ext cx="2569712" cy="2293640"/>
            <a:chOff x="1698805" y="2562799"/>
            <a:chExt cx="1638923" cy="1514959"/>
          </a:xfrm>
        </p:grpSpPr>
        <p:cxnSp>
          <p:nvCxnSpPr>
            <p:cNvPr id="66" name="Straight Connector 65"/>
            <p:cNvCxnSpPr/>
            <p:nvPr/>
          </p:nvCxnSpPr>
          <p:spPr>
            <a:xfrm>
              <a:off x="1711461" y="2562799"/>
              <a:ext cx="0" cy="1372201"/>
            </a:xfrm>
            <a:prstGeom prst="line">
              <a:avLst/>
            </a:prstGeom>
            <a:noFill/>
            <a:ln w="38100" cap="flat" cmpd="sng" algn="ctr">
              <a:solidFill>
                <a:srgbClr val="FFC000"/>
              </a:solidFill>
              <a:prstDash val="solid"/>
            </a:ln>
            <a:effectLst/>
          </p:spPr>
        </p:cxnSp>
        <p:cxnSp>
          <p:nvCxnSpPr>
            <p:cNvPr id="67" name="Straight Connector 66"/>
            <p:cNvCxnSpPr/>
            <p:nvPr/>
          </p:nvCxnSpPr>
          <p:spPr>
            <a:xfrm rot="5400000">
              <a:off x="2645114" y="3248679"/>
              <a:ext cx="1371600" cy="1040"/>
            </a:xfrm>
            <a:prstGeom prst="line">
              <a:avLst/>
            </a:prstGeom>
            <a:noFill/>
            <a:ln w="38100" cap="flat" cmpd="sng" algn="ctr">
              <a:solidFill>
                <a:srgbClr val="FFC000"/>
              </a:solidFill>
              <a:prstDash val="solid"/>
            </a:ln>
            <a:effectLst/>
          </p:spPr>
        </p:cxnSp>
        <p:grpSp>
          <p:nvGrpSpPr>
            <p:cNvPr id="68" name="Group 31"/>
            <p:cNvGrpSpPr/>
            <p:nvPr/>
          </p:nvGrpSpPr>
          <p:grpSpPr>
            <a:xfrm>
              <a:off x="1887638" y="3704094"/>
              <a:ext cx="767468" cy="373664"/>
              <a:chOff x="6047677" y="5044082"/>
              <a:chExt cx="1171714" cy="583900"/>
            </a:xfrm>
          </p:grpSpPr>
          <p:sp>
            <p:nvSpPr>
              <p:cNvPr id="75" name="TextBox 45"/>
              <p:cNvSpPr txBox="1">
                <a:spLocks noChangeArrowheads="1"/>
              </p:cNvSpPr>
              <p:nvPr/>
            </p:nvSpPr>
            <p:spPr bwMode="auto">
              <a:xfrm>
                <a:off x="6756520" y="5060464"/>
                <a:ext cx="462871" cy="412963"/>
              </a:xfrm>
              <a:prstGeom prst="rect">
                <a:avLst/>
              </a:prstGeom>
              <a:noFill/>
              <a:ln w="38100">
                <a:noFill/>
                <a:miter lim="800000"/>
                <a:headEnd/>
                <a:tailEnd/>
              </a:ln>
            </p:spPr>
            <p:txBody>
              <a:bodyPr wrap="square">
                <a:spAutoFit/>
              </a:bodyPr>
              <a:lstStyle/>
              <a:p>
                <a:pPr algn="ctr">
                  <a:defRPr/>
                </a:pPr>
                <a:r>
                  <a:rPr lang="en-US" sz="2000" b="1" kern="0" dirty="0" smtClean="0">
                    <a:solidFill>
                      <a:srgbClr val="FFFF00"/>
                    </a:solidFill>
                    <a:latin typeface="Bookman Old Style" pitchFamily="18" charset="0"/>
                    <a:cs typeface="Arial" pitchFamily="34" charset="0"/>
                  </a:rPr>
                  <a:t>–</a:t>
                </a:r>
                <a:endParaRPr lang="en-US" sz="2000" b="1" kern="0" dirty="0">
                  <a:solidFill>
                    <a:srgbClr val="FFFF00"/>
                  </a:solidFill>
                  <a:latin typeface="Bookman Old Style" pitchFamily="18" charset="0"/>
                  <a:cs typeface="Arial" pitchFamily="34" charset="0"/>
                </a:endParaRPr>
              </a:p>
            </p:txBody>
          </p:sp>
          <p:sp>
            <p:nvSpPr>
              <p:cNvPr id="76" name="TextBox 59"/>
              <p:cNvSpPr txBox="1">
                <a:spLocks noChangeArrowheads="1"/>
              </p:cNvSpPr>
              <p:nvPr/>
            </p:nvSpPr>
            <p:spPr bwMode="auto">
              <a:xfrm>
                <a:off x="6047677" y="5044082"/>
                <a:ext cx="413946" cy="412963"/>
              </a:xfrm>
              <a:prstGeom prst="rect">
                <a:avLst/>
              </a:prstGeom>
              <a:noFill/>
              <a:ln w="9525">
                <a:noFill/>
                <a:miter lim="800000"/>
                <a:headEnd/>
                <a:tailEnd/>
              </a:ln>
            </p:spPr>
            <p:txBody>
              <a:bodyPr wrap="none">
                <a:spAutoFit/>
              </a:bodyPr>
              <a:lstStyle/>
              <a:p>
                <a:pPr>
                  <a:defRPr/>
                </a:pPr>
                <a:r>
                  <a:rPr lang="en-US" sz="2000" b="1" kern="0" dirty="0" smtClean="0">
                    <a:solidFill>
                      <a:srgbClr val="FFFF00"/>
                    </a:solidFill>
                    <a:latin typeface="Bookman Old Style" pitchFamily="18" charset="0"/>
                    <a:cs typeface="Arial" pitchFamily="34" charset="0"/>
                  </a:rPr>
                  <a:t>+ </a:t>
                </a:r>
                <a:endParaRPr lang="en-US" sz="2000" b="1" kern="0" dirty="0">
                  <a:solidFill>
                    <a:srgbClr val="FFFF00"/>
                  </a:solidFill>
                  <a:latin typeface="Bookman Old Style" pitchFamily="18" charset="0"/>
                  <a:cs typeface="Arial" pitchFamily="34" charset="0"/>
                </a:endParaRPr>
              </a:p>
            </p:txBody>
          </p:sp>
          <p:cxnSp>
            <p:nvCxnSpPr>
              <p:cNvPr id="77" name="Straight Connector 76"/>
              <p:cNvCxnSpPr/>
              <p:nvPr/>
            </p:nvCxnSpPr>
            <p:spPr>
              <a:xfrm rot="5400000">
                <a:off x="6138209" y="5399382"/>
                <a:ext cx="457200" cy="0"/>
              </a:xfrm>
              <a:prstGeom prst="line">
                <a:avLst/>
              </a:prstGeom>
              <a:noFill/>
              <a:ln w="38100" cap="flat" cmpd="sng" algn="ctr">
                <a:solidFill>
                  <a:srgbClr val="FFC000"/>
                </a:solidFill>
                <a:prstDash val="solid"/>
              </a:ln>
              <a:effectLst/>
            </p:spPr>
          </p:cxnSp>
          <p:cxnSp>
            <p:nvCxnSpPr>
              <p:cNvPr id="78" name="Straight Connector 77"/>
              <p:cNvCxnSpPr/>
              <p:nvPr/>
            </p:nvCxnSpPr>
            <p:spPr>
              <a:xfrm rot="5400000">
                <a:off x="6345539" y="5399382"/>
                <a:ext cx="228600" cy="0"/>
              </a:xfrm>
              <a:prstGeom prst="line">
                <a:avLst/>
              </a:prstGeom>
              <a:noFill/>
              <a:ln w="38100" cap="flat" cmpd="sng" algn="ctr">
                <a:solidFill>
                  <a:srgbClr val="FFC000"/>
                </a:solidFill>
                <a:prstDash val="solid"/>
              </a:ln>
              <a:effectLst/>
            </p:spPr>
          </p:cxnSp>
          <p:cxnSp>
            <p:nvCxnSpPr>
              <p:cNvPr id="79" name="Straight Connector 78"/>
              <p:cNvCxnSpPr/>
              <p:nvPr/>
            </p:nvCxnSpPr>
            <p:spPr>
              <a:xfrm rot="5400000">
                <a:off x="6324270" y="5399382"/>
                <a:ext cx="457200" cy="0"/>
              </a:xfrm>
              <a:prstGeom prst="line">
                <a:avLst/>
              </a:prstGeom>
              <a:noFill/>
              <a:ln w="38100" cap="flat" cmpd="sng" algn="ctr">
                <a:solidFill>
                  <a:srgbClr val="FFC000"/>
                </a:solidFill>
                <a:prstDash val="solid"/>
              </a:ln>
              <a:effectLst/>
            </p:spPr>
          </p:cxnSp>
          <p:cxnSp>
            <p:nvCxnSpPr>
              <p:cNvPr id="80" name="Straight Connector 79"/>
              <p:cNvCxnSpPr/>
              <p:nvPr/>
            </p:nvCxnSpPr>
            <p:spPr>
              <a:xfrm rot="5400000">
                <a:off x="6531600" y="5399382"/>
                <a:ext cx="228600" cy="0"/>
              </a:xfrm>
              <a:prstGeom prst="line">
                <a:avLst/>
              </a:prstGeom>
              <a:noFill/>
              <a:ln w="38100" cap="flat" cmpd="sng" algn="ctr">
                <a:solidFill>
                  <a:srgbClr val="FFC000"/>
                </a:solidFill>
                <a:prstDash val="solid"/>
              </a:ln>
              <a:effectLst/>
            </p:spPr>
          </p:cxnSp>
          <p:cxnSp>
            <p:nvCxnSpPr>
              <p:cNvPr id="81" name="Straight Connector 80"/>
              <p:cNvCxnSpPr/>
              <p:nvPr/>
            </p:nvCxnSpPr>
            <p:spPr>
              <a:xfrm rot="5400000">
                <a:off x="6510332" y="5399382"/>
                <a:ext cx="457200" cy="0"/>
              </a:xfrm>
              <a:prstGeom prst="line">
                <a:avLst/>
              </a:prstGeom>
              <a:noFill/>
              <a:ln w="38100" cap="flat" cmpd="sng" algn="ctr">
                <a:solidFill>
                  <a:srgbClr val="FFC000"/>
                </a:solidFill>
                <a:prstDash val="solid"/>
              </a:ln>
              <a:effectLst/>
            </p:spPr>
          </p:cxnSp>
          <p:cxnSp>
            <p:nvCxnSpPr>
              <p:cNvPr id="82" name="Straight Connector 81"/>
              <p:cNvCxnSpPr/>
              <p:nvPr/>
            </p:nvCxnSpPr>
            <p:spPr>
              <a:xfrm rot="5400000">
                <a:off x="6717660" y="5399382"/>
                <a:ext cx="228600" cy="0"/>
              </a:xfrm>
              <a:prstGeom prst="line">
                <a:avLst/>
              </a:prstGeom>
              <a:noFill/>
              <a:ln w="38100" cap="flat" cmpd="sng" algn="ctr">
                <a:solidFill>
                  <a:srgbClr val="FFC000"/>
                </a:solidFill>
                <a:prstDash val="solid"/>
              </a:ln>
              <a:effectLst/>
            </p:spPr>
          </p:cxnSp>
        </p:grpSp>
        <p:cxnSp>
          <p:nvCxnSpPr>
            <p:cNvPr id="69" name="Straight Connector 68"/>
            <p:cNvCxnSpPr/>
            <p:nvPr/>
          </p:nvCxnSpPr>
          <p:spPr>
            <a:xfrm>
              <a:off x="2971968" y="3933646"/>
              <a:ext cx="36576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406024" y="3931472"/>
              <a:ext cx="41148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737032" y="3804642"/>
              <a:ext cx="196500" cy="243945"/>
            </a:xfrm>
            <a:prstGeom prst="rect">
              <a:avLst/>
            </a:prstGeom>
            <a:noFill/>
            <a:ln>
              <a:noFill/>
            </a:ln>
          </p:spPr>
          <p:txBody>
            <a:bodyPr wrap="none" rtlCol="0">
              <a:spAutoFit/>
            </a:bodyPr>
            <a:lstStyle/>
            <a:p>
              <a:r>
                <a:rPr lang="en-US" b="1" dirty="0" smtClean="0">
                  <a:solidFill>
                    <a:schemeClr val="bg1"/>
                  </a:solidFill>
                </a:rPr>
                <a:t>( </a:t>
              </a:r>
              <a:endParaRPr lang="en-US" b="1" dirty="0">
                <a:solidFill>
                  <a:schemeClr val="bg1"/>
                </a:solidFill>
              </a:endParaRPr>
            </a:p>
          </p:txBody>
        </p:sp>
        <p:sp>
          <p:nvSpPr>
            <p:cNvPr id="72" name="TextBox 71"/>
            <p:cNvSpPr txBox="1"/>
            <p:nvPr/>
          </p:nvSpPr>
          <p:spPr>
            <a:xfrm>
              <a:off x="2879878" y="3803229"/>
              <a:ext cx="196500" cy="243945"/>
            </a:xfrm>
            <a:prstGeom prst="rect">
              <a:avLst/>
            </a:prstGeom>
            <a:noFill/>
            <a:ln>
              <a:noFill/>
            </a:ln>
          </p:spPr>
          <p:txBody>
            <a:bodyPr wrap="none" rtlCol="0" anchor="ctr">
              <a:spAutoFit/>
            </a:bodyPr>
            <a:lstStyle/>
            <a:p>
              <a:r>
                <a:rPr lang="en-US" b="1" dirty="0" smtClean="0">
                  <a:solidFill>
                    <a:schemeClr val="bg1"/>
                  </a:solidFill>
                </a:rPr>
                <a:t>) </a:t>
              </a:r>
              <a:endParaRPr lang="en-US" b="1" dirty="0">
                <a:solidFill>
                  <a:schemeClr val="bg1"/>
                </a:solidFill>
              </a:endParaRPr>
            </a:p>
          </p:txBody>
        </p:sp>
        <p:cxnSp>
          <p:nvCxnSpPr>
            <p:cNvPr id="73" name="Straight Connector 72"/>
            <p:cNvCxnSpPr/>
            <p:nvPr/>
          </p:nvCxnSpPr>
          <p:spPr>
            <a:xfrm>
              <a:off x="1698805" y="3936915"/>
              <a:ext cx="39132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859657" y="3902315"/>
              <a:ext cx="59197" cy="60792"/>
            </a:xfrm>
            <a:prstGeom prst="ellipse">
              <a:avLst/>
            </a:prstGeom>
            <a:solidFill>
              <a:schemeClr val="bg1"/>
            </a:solidFill>
            <a:ln>
              <a:solidFill>
                <a:srgbClr val="FFC000"/>
              </a:solidFill>
            </a:ln>
          </p:spPr>
          <p:txBody>
            <a:bodyPr wrap="none" rtlCol="0">
              <a:spAutoFit/>
            </a:bodyPr>
            <a:lstStyle/>
            <a:p>
              <a:endParaRPr lang="en-US" dirty="0">
                <a:solidFill>
                  <a:prstClr val="black"/>
                </a:solidFill>
              </a:endParaRPr>
            </a:p>
          </p:txBody>
        </p:sp>
      </p:grpSp>
      <p:sp>
        <p:nvSpPr>
          <p:cNvPr id="83" name="Left Bracket 25"/>
          <p:cNvSpPr/>
          <p:nvPr/>
        </p:nvSpPr>
        <p:spPr>
          <a:xfrm>
            <a:off x="3658557" y="1742030"/>
            <a:ext cx="427326" cy="1760919"/>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 name="connsiteX0" fmla="*/ 159544 w 350044"/>
              <a:gd name="connsiteY0" fmla="*/ 899856 h 899856"/>
              <a:gd name="connsiteX1" fmla="*/ 0 w 350044"/>
              <a:gd name="connsiteY1" fmla="*/ 556781 h 899856"/>
              <a:gd name="connsiteX2" fmla="*/ 0 w 350044"/>
              <a:gd name="connsiteY2" fmla="*/ 414957 h 899856"/>
              <a:gd name="connsiteX3" fmla="*/ 159544 w 350044"/>
              <a:gd name="connsiteY3" fmla="*/ 71882 h 899856"/>
              <a:gd name="connsiteX4" fmla="*/ 159544 w 350044"/>
              <a:gd name="connsiteY4" fmla="*/ 899856 h 899856"/>
              <a:gd name="connsiteX0" fmla="*/ 159544 w 350044"/>
              <a:gd name="connsiteY0" fmla="*/ 899856 h 899856"/>
              <a:gd name="connsiteX1" fmla="*/ 4762 w 350044"/>
              <a:gd name="connsiteY1" fmla="*/ 556781 h 899856"/>
              <a:gd name="connsiteX2" fmla="*/ 350044 w 350044"/>
              <a:gd name="connsiteY2" fmla="*/ 0 h 899856"/>
              <a:gd name="connsiteX0" fmla="*/ 159544 w 350044"/>
              <a:gd name="connsiteY0" fmla="*/ 899856 h 899856"/>
              <a:gd name="connsiteX1" fmla="*/ 0 w 350044"/>
              <a:gd name="connsiteY1" fmla="*/ 556781 h 899856"/>
              <a:gd name="connsiteX2" fmla="*/ 159544 w 350044"/>
              <a:gd name="connsiteY2" fmla="*/ 71882 h 899856"/>
              <a:gd name="connsiteX3" fmla="*/ 159544 w 350044"/>
              <a:gd name="connsiteY3" fmla="*/ 899856 h 899856"/>
              <a:gd name="connsiteX0" fmla="*/ 159544 w 350044"/>
              <a:gd name="connsiteY0" fmla="*/ 899856 h 899856"/>
              <a:gd name="connsiteX1" fmla="*/ 4762 w 350044"/>
              <a:gd name="connsiteY1" fmla="*/ 556781 h 899856"/>
              <a:gd name="connsiteX2" fmla="*/ 350044 w 350044"/>
              <a:gd name="connsiteY2" fmla="*/ 0 h 899856"/>
              <a:gd name="connsiteX0" fmla="*/ 159544 w 350044"/>
              <a:gd name="connsiteY0" fmla="*/ 900296 h 900296"/>
              <a:gd name="connsiteX1" fmla="*/ 0 w 350044"/>
              <a:gd name="connsiteY1" fmla="*/ 557221 h 900296"/>
              <a:gd name="connsiteX2" fmla="*/ 159544 w 350044"/>
              <a:gd name="connsiteY2" fmla="*/ 72322 h 900296"/>
              <a:gd name="connsiteX3" fmla="*/ 159544 w 350044"/>
              <a:gd name="connsiteY3" fmla="*/ 900296 h 900296"/>
              <a:gd name="connsiteX0" fmla="*/ 159544 w 350044"/>
              <a:gd name="connsiteY0" fmla="*/ 900296 h 900296"/>
              <a:gd name="connsiteX1" fmla="*/ 4762 w 350044"/>
              <a:gd name="connsiteY1" fmla="*/ 557221 h 900296"/>
              <a:gd name="connsiteX2" fmla="*/ 350044 w 350044"/>
              <a:gd name="connsiteY2" fmla="*/ 440 h 900296"/>
              <a:gd name="connsiteX0" fmla="*/ 154782 w 345282"/>
              <a:gd name="connsiteY0" fmla="*/ 900296 h 900296"/>
              <a:gd name="connsiteX1" fmla="*/ 154782 w 345282"/>
              <a:gd name="connsiteY1" fmla="*/ 72322 h 900296"/>
              <a:gd name="connsiteX2" fmla="*/ 154782 w 345282"/>
              <a:gd name="connsiteY2" fmla="*/ 900296 h 900296"/>
              <a:gd name="connsiteX0" fmla="*/ 154782 w 345282"/>
              <a:gd name="connsiteY0" fmla="*/ 900296 h 900296"/>
              <a:gd name="connsiteX1" fmla="*/ 0 w 345282"/>
              <a:gd name="connsiteY1" fmla="*/ 557221 h 900296"/>
              <a:gd name="connsiteX2" fmla="*/ 345282 w 345282"/>
              <a:gd name="connsiteY2" fmla="*/ 440 h 900296"/>
              <a:gd name="connsiteX0" fmla="*/ 154791 w 345291"/>
              <a:gd name="connsiteY0" fmla="*/ 900302 h 900302"/>
              <a:gd name="connsiteX1" fmla="*/ 154791 w 345291"/>
              <a:gd name="connsiteY1" fmla="*/ 72328 h 900302"/>
              <a:gd name="connsiteX2" fmla="*/ 154791 w 345291"/>
              <a:gd name="connsiteY2" fmla="*/ 900302 h 900302"/>
              <a:gd name="connsiteX0" fmla="*/ 154791 w 345291"/>
              <a:gd name="connsiteY0" fmla="*/ 900302 h 900302"/>
              <a:gd name="connsiteX1" fmla="*/ 9 w 345291"/>
              <a:gd name="connsiteY1" fmla="*/ 557227 h 900302"/>
              <a:gd name="connsiteX2" fmla="*/ 345291 w 345291"/>
              <a:gd name="connsiteY2" fmla="*/ 446 h 900302"/>
              <a:gd name="connsiteX0" fmla="*/ 162662 w 353162"/>
              <a:gd name="connsiteY0" fmla="*/ 900317 h 900317"/>
              <a:gd name="connsiteX1" fmla="*/ 162662 w 353162"/>
              <a:gd name="connsiteY1" fmla="*/ 72343 h 900317"/>
              <a:gd name="connsiteX2" fmla="*/ 162662 w 353162"/>
              <a:gd name="connsiteY2" fmla="*/ 900317 h 900317"/>
              <a:gd name="connsiteX0" fmla="*/ 162662 w 353162"/>
              <a:gd name="connsiteY0" fmla="*/ 900317 h 900317"/>
              <a:gd name="connsiteX1" fmla="*/ 8 w 353162"/>
              <a:gd name="connsiteY1" fmla="*/ 544256 h 900317"/>
              <a:gd name="connsiteX2" fmla="*/ 353162 w 353162"/>
              <a:gd name="connsiteY2" fmla="*/ 461 h 900317"/>
            </a:gdLst>
            <a:ahLst/>
            <a:cxnLst>
              <a:cxn ang="0">
                <a:pos x="connsiteX0" y="connsiteY0"/>
              </a:cxn>
              <a:cxn ang="0">
                <a:pos x="connsiteX1" y="connsiteY1"/>
              </a:cxn>
              <a:cxn ang="0">
                <a:pos x="connsiteX2" y="connsiteY2"/>
              </a:cxn>
            </a:cxnLst>
            <a:rect l="l" t="t" r="r" b="b"/>
            <a:pathLst>
              <a:path w="353162" h="900317" stroke="0" extrusionOk="0">
                <a:moveTo>
                  <a:pt x="162662" y="900317"/>
                </a:moveTo>
                <a:lnTo>
                  <a:pt x="162662" y="72343"/>
                </a:lnTo>
                <a:lnTo>
                  <a:pt x="162662" y="900317"/>
                </a:lnTo>
                <a:close/>
              </a:path>
              <a:path w="353162" h="900317" fill="none">
                <a:moveTo>
                  <a:pt x="162662" y="900317"/>
                </a:moveTo>
                <a:cubicBezTo>
                  <a:pt x="74548" y="900317"/>
                  <a:pt x="1019" y="733728"/>
                  <a:pt x="8" y="544256"/>
                </a:cubicBezTo>
                <a:cubicBezTo>
                  <a:pt x="-1008" y="353792"/>
                  <a:pt x="86533" y="-14829"/>
                  <a:pt x="353162" y="461"/>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4" name="Left Bracket 25"/>
          <p:cNvSpPr/>
          <p:nvPr/>
        </p:nvSpPr>
        <p:spPr>
          <a:xfrm>
            <a:off x="3903004"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59544" y="903883"/>
                </a:moveTo>
                <a:cubicBezTo>
                  <a:pt x="71430"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5" name="Left Bracket 25"/>
          <p:cNvSpPr/>
          <p:nvPr/>
        </p:nvSpPr>
        <p:spPr>
          <a:xfrm>
            <a:off x="4140503"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67416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67416" y="903883"/>
                </a:moveTo>
                <a:cubicBezTo>
                  <a:pt x="79302"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6" name="Left Bracket 25"/>
          <p:cNvSpPr/>
          <p:nvPr/>
        </p:nvSpPr>
        <p:spPr>
          <a:xfrm>
            <a:off x="4374827"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59544" y="903883"/>
                </a:moveTo>
                <a:cubicBezTo>
                  <a:pt x="71430"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7" name="Left Bracket 25"/>
          <p:cNvSpPr/>
          <p:nvPr/>
        </p:nvSpPr>
        <p:spPr>
          <a:xfrm>
            <a:off x="4615501"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59544" y="903883"/>
                </a:moveTo>
                <a:cubicBezTo>
                  <a:pt x="71430"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8" name="Left Bracket 25"/>
          <p:cNvSpPr/>
          <p:nvPr/>
        </p:nvSpPr>
        <p:spPr>
          <a:xfrm>
            <a:off x="4856175"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59544" y="903883"/>
                </a:moveTo>
                <a:cubicBezTo>
                  <a:pt x="71430"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89" name="Left Bracket 25"/>
          <p:cNvSpPr/>
          <p:nvPr/>
        </p:nvSpPr>
        <p:spPr>
          <a:xfrm>
            <a:off x="5084149" y="1725532"/>
            <a:ext cx="423553" cy="1767893"/>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Lst>
            <a:ahLst/>
            <a:cxnLst>
              <a:cxn ang="0">
                <a:pos x="connsiteX0" y="connsiteY0"/>
              </a:cxn>
              <a:cxn ang="0">
                <a:pos x="connsiteX1" y="connsiteY1"/>
              </a:cxn>
              <a:cxn ang="0">
                <a:pos x="connsiteX2" y="connsiteY2"/>
              </a:cxn>
              <a:cxn ang="0">
                <a:pos x="connsiteX3" y="connsiteY3"/>
              </a:cxn>
            </a:cxnLst>
            <a:rect l="l" t="t" r="r" b="b"/>
            <a:pathLst>
              <a:path w="350044" h="903883" stroke="0" extrusionOk="0">
                <a:moveTo>
                  <a:pt x="159544" y="903883"/>
                </a:moveTo>
                <a:cubicBezTo>
                  <a:pt x="97623" y="875892"/>
                  <a:pt x="0" y="750283"/>
                  <a:pt x="0" y="560808"/>
                </a:cubicBezTo>
                <a:lnTo>
                  <a:pt x="0" y="418984"/>
                </a:lnTo>
                <a:cubicBezTo>
                  <a:pt x="0" y="229509"/>
                  <a:pt x="71430" y="75909"/>
                  <a:pt x="159544" y="75909"/>
                </a:cubicBezTo>
                <a:lnTo>
                  <a:pt x="159544" y="903883"/>
                </a:lnTo>
                <a:close/>
              </a:path>
              <a:path w="350044" h="903883" fill="none">
                <a:moveTo>
                  <a:pt x="159544" y="903883"/>
                </a:moveTo>
                <a:cubicBezTo>
                  <a:pt x="71430" y="903883"/>
                  <a:pt x="4762" y="750283"/>
                  <a:pt x="4762" y="560808"/>
                </a:cubicBezTo>
                <a:lnTo>
                  <a:pt x="9524" y="395412"/>
                </a:lnTo>
                <a:cubicBezTo>
                  <a:pt x="9524" y="205937"/>
                  <a:pt x="200017" y="-34073"/>
                  <a:pt x="350044" y="4027"/>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0" name="Left Bracket 25"/>
          <p:cNvSpPr/>
          <p:nvPr/>
        </p:nvSpPr>
        <p:spPr>
          <a:xfrm>
            <a:off x="5324826" y="1743653"/>
            <a:ext cx="538805" cy="1749772"/>
          </a:xfrm>
          <a:custGeom>
            <a:avLst/>
            <a:gdLst>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4" fmla="*/ 159544 w 159544"/>
              <a:gd name="connsiteY4" fmla="*/ 827974 h 827974"/>
              <a:gd name="connsiteX0" fmla="*/ 159544 w 159544"/>
              <a:gd name="connsiteY0" fmla="*/ 827974 h 827974"/>
              <a:gd name="connsiteX1" fmla="*/ 0 w 159544"/>
              <a:gd name="connsiteY1" fmla="*/ 484899 h 827974"/>
              <a:gd name="connsiteX2" fmla="*/ 0 w 159544"/>
              <a:gd name="connsiteY2" fmla="*/ 343075 h 827974"/>
              <a:gd name="connsiteX3" fmla="*/ 159544 w 159544"/>
              <a:gd name="connsiteY3" fmla="*/ 0 h 827974"/>
              <a:gd name="connsiteX0" fmla="*/ 159544 w 314325"/>
              <a:gd name="connsiteY0" fmla="*/ 885124 h 885124"/>
              <a:gd name="connsiteX1" fmla="*/ 0 w 314325"/>
              <a:gd name="connsiteY1" fmla="*/ 542049 h 885124"/>
              <a:gd name="connsiteX2" fmla="*/ 0 w 314325"/>
              <a:gd name="connsiteY2" fmla="*/ 400225 h 885124"/>
              <a:gd name="connsiteX3" fmla="*/ 159544 w 314325"/>
              <a:gd name="connsiteY3" fmla="*/ 57150 h 885124"/>
              <a:gd name="connsiteX4" fmla="*/ 159544 w 314325"/>
              <a:gd name="connsiteY4" fmla="*/ 885124 h 885124"/>
              <a:gd name="connsiteX0" fmla="*/ 159544 w 314325"/>
              <a:gd name="connsiteY0" fmla="*/ 885124 h 885124"/>
              <a:gd name="connsiteX1" fmla="*/ 0 w 314325"/>
              <a:gd name="connsiteY1" fmla="*/ 542049 h 885124"/>
              <a:gd name="connsiteX2" fmla="*/ 0 w 314325"/>
              <a:gd name="connsiteY2" fmla="*/ 400225 h 885124"/>
              <a:gd name="connsiteX3" fmla="*/ 314325 w 314325"/>
              <a:gd name="connsiteY3" fmla="*/ 0 h 885124"/>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0 w 314325"/>
              <a:gd name="connsiteY1" fmla="*/ 545951 h 889026"/>
              <a:gd name="connsiteX2" fmla="*/ 0 w 314325"/>
              <a:gd name="connsiteY2" fmla="*/ 404127 h 889026"/>
              <a:gd name="connsiteX3" fmla="*/ 314325 w 314325"/>
              <a:gd name="connsiteY3" fmla="*/ 3902 h 889026"/>
              <a:gd name="connsiteX0" fmla="*/ 159544 w 314325"/>
              <a:gd name="connsiteY0" fmla="*/ 889026 h 889026"/>
              <a:gd name="connsiteX1" fmla="*/ 0 w 314325"/>
              <a:gd name="connsiteY1" fmla="*/ 545951 h 889026"/>
              <a:gd name="connsiteX2" fmla="*/ 0 w 314325"/>
              <a:gd name="connsiteY2" fmla="*/ 404127 h 889026"/>
              <a:gd name="connsiteX3" fmla="*/ 159544 w 314325"/>
              <a:gd name="connsiteY3" fmla="*/ 61052 h 889026"/>
              <a:gd name="connsiteX4" fmla="*/ 159544 w 314325"/>
              <a:gd name="connsiteY4" fmla="*/ 889026 h 889026"/>
              <a:gd name="connsiteX0" fmla="*/ 159544 w 314325"/>
              <a:gd name="connsiteY0" fmla="*/ 889026 h 889026"/>
              <a:gd name="connsiteX1" fmla="*/ 23812 w 314325"/>
              <a:gd name="connsiteY1" fmla="*/ 545951 h 889026"/>
              <a:gd name="connsiteX2" fmla="*/ 0 w 314325"/>
              <a:gd name="connsiteY2" fmla="*/ 404127 h 889026"/>
              <a:gd name="connsiteX3" fmla="*/ 314325 w 314325"/>
              <a:gd name="connsiteY3" fmla="*/ 3902 h 88902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33338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3812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16668 w 314325"/>
              <a:gd name="connsiteY1" fmla="*/ 547444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4498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0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8574 w 314325"/>
              <a:gd name="connsiteY1" fmla="*/ 545971 h 889046"/>
              <a:gd name="connsiteX2" fmla="*/ 23813 w 314325"/>
              <a:gd name="connsiteY2" fmla="*/ 402673 h 889046"/>
              <a:gd name="connsiteX3" fmla="*/ 314325 w 314325"/>
              <a:gd name="connsiteY3" fmla="*/ 3922 h 889046"/>
              <a:gd name="connsiteX0" fmla="*/ 159544 w 314325"/>
              <a:gd name="connsiteY0" fmla="*/ 889046 h 889046"/>
              <a:gd name="connsiteX1" fmla="*/ 0 w 314325"/>
              <a:gd name="connsiteY1" fmla="*/ 545971 h 889046"/>
              <a:gd name="connsiteX2" fmla="*/ 0 w 314325"/>
              <a:gd name="connsiteY2" fmla="*/ 404147 h 889046"/>
              <a:gd name="connsiteX3" fmla="*/ 159544 w 314325"/>
              <a:gd name="connsiteY3" fmla="*/ 61072 h 889046"/>
              <a:gd name="connsiteX4" fmla="*/ 159544 w 314325"/>
              <a:gd name="connsiteY4" fmla="*/ 889046 h 889046"/>
              <a:gd name="connsiteX0" fmla="*/ 159544 w 314325"/>
              <a:gd name="connsiteY0" fmla="*/ 889046 h 889046"/>
              <a:gd name="connsiteX1" fmla="*/ 21431 w 314325"/>
              <a:gd name="connsiteY1" fmla="*/ 545971 h 889046"/>
              <a:gd name="connsiteX2" fmla="*/ 23813 w 314325"/>
              <a:gd name="connsiteY2" fmla="*/ 402673 h 889046"/>
              <a:gd name="connsiteX3" fmla="*/ 314325 w 314325"/>
              <a:gd name="connsiteY3" fmla="*/ 3922 h 889046"/>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21431 w 314325"/>
              <a:gd name="connsiteY1" fmla="*/ 546232 h 889307"/>
              <a:gd name="connsiteX2" fmla="*/ 21431 w 314325"/>
              <a:gd name="connsiteY2" fmla="*/ 385256 h 889307"/>
              <a:gd name="connsiteX3" fmla="*/ 314325 w 314325"/>
              <a:gd name="connsiteY3" fmla="*/ 4183 h 889307"/>
              <a:gd name="connsiteX0" fmla="*/ 159544 w 314325"/>
              <a:gd name="connsiteY0" fmla="*/ 889307 h 889307"/>
              <a:gd name="connsiteX1" fmla="*/ 0 w 314325"/>
              <a:gd name="connsiteY1" fmla="*/ 546232 h 889307"/>
              <a:gd name="connsiteX2" fmla="*/ 0 w 314325"/>
              <a:gd name="connsiteY2" fmla="*/ 404408 h 889307"/>
              <a:gd name="connsiteX3" fmla="*/ 159544 w 314325"/>
              <a:gd name="connsiteY3" fmla="*/ 61333 h 889307"/>
              <a:gd name="connsiteX4" fmla="*/ 159544 w 314325"/>
              <a:gd name="connsiteY4" fmla="*/ 889307 h 889307"/>
              <a:gd name="connsiteX0" fmla="*/ 159544 w 314325"/>
              <a:gd name="connsiteY0" fmla="*/ 889307 h 889307"/>
              <a:gd name="connsiteX1" fmla="*/ 4762 w 314325"/>
              <a:gd name="connsiteY1" fmla="*/ 546232 h 889307"/>
              <a:gd name="connsiteX2" fmla="*/ 21431 w 314325"/>
              <a:gd name="connsiteY2" fmla="*/ 385256 h 889307"/>
              <a:gd name="connsiteX3" fmla="*/ 314325 w 314325"/>
              <a:gd name="connsiteY3" fmla="*/ 4183 h 889307"/>
              <a:gd name="connsiteX0" fmla="*/ 159544 w 314325"/>
              <a:gd name="connsiteY0" fmla="*/ 889378 h 889378"/>
              <a:gd name="connsiteX1" fmla="*/ 0 w 314325"/>
              <a:gd name="connsiteY1" fmla="*/ 546303 h 889378"/>
              <a:gd name="connsiteX2" fmla="*/ 0 w 314325"/>
              <a:gd name="connsiteY2" fmla="*/ 404479 h 889378"/>
              <a:gd name="connsiteX3" fmla="*/ 159544 w 314325"/>
              <a:gd name="connsiteY3" fmla="*/ 61404 h 889378"/>
              <a:gd name="connsiteX4" fmla="*/ 159544 w 314325"/>
              <a:gd name="connsiteY4" fmla="*/ 889378 h 889378"/>
              <a:gd name="connsiteX0" fmla="*/ 159544 w 314325"/>
              <a:gd name="connsiteY0" fmla="*/ 889378 h 889378"/>
              <a:gd name="connsiteX1" fmla="*/ 4762 w 314325"/>
              <a:gd name="connsiteY1" fmla="*/ 546303 h 889378"/>
              <a:gd name="connsiteX2" fmla="*/ 9524 w 314325"/>
              <a:gd name="connsiteY2" fmla="*/ 380907 h 889378"/>
              <a:gd name="connsiteX3" fmla="*/ 314325 w 314325"/>
              <a:gd name="connsiteY3" fmla="*/ 4254 h 889378"/>
              <a:gd name="connsiteX0" fmla="*/ 159544 w 350044"/>
              <a:gd name="connsiteY0" fmla="*/ 903883 h 903883"/>
              <a:gd name="connsiteX1" fmla="*/ 0 w 350044"/>
              <a:gd name="connsiteY1" fmla="*/ 560808 h 903883"/>
              <a:gd name="connsiteX2" fmla="*/ 0 w 350044"/>
              <a:gd name="connsiteY2" fmla="*/ 418984 h 903883"/>
              <a:gd name="connsiteX3" fmla="*/ 159544 w 350044"/>
              <a:gd name="connsiteY3" fmla="*/ 75909 h 903883"/>
              <a:gd name="connsiteX4" fmla="*/ 159544 w 350044"/>
              <a:gd name="connsiteY4" fmla="*/ 903883 h 903883"/>
              <a:gd name="connsiteX0" fmla="*/ 159544 w 350044"/>
              <a:gd name="connsiteY0" fmla="*/ 903883 h 903883"/>
              <a:gd name="connsiteX1" fmla="*/ 4762 w 350044"/>
              <a:gd name="connsiteY1" fmla="*/ 560808 h 903883"/>
              <a:gd name="connsiteX2" fmla="*/ 9524 w 350044"/>
              <a:gd name="connsiteY2" fmla="*/ 395412 h 903883"/>
              <a:gd name="connsiteX3" fmla="*/ 350044 w 350044"/>
              <a:gd name="connsiteY3" fmla="*/ 4027 h 903883"/>
              <a:gd name="connsiteX0" fmla="*/ 159544 w 445294"/>
              <a:gd name="connsiteY0" fmla="*/ 827974 h 827974"/>
              <a:gd name="connsiteX1" fmla="*/ 0 w 445294"/>
              <a:gd name="connsiteY1" fmla="*/ 484899 h 827974"/>
              <a:gd name="connsiteX2" fmla="*/ 0 w 445294"/>
              <a:gd name="connsiteY2" fmla="*/ 343075 h 827974"/>
              <a:gd name="connsiteX3" fmla="*/ 159544 w 445294"/>
              <a:gd name="connsiteY3" fmla="*/ 0 h 827974"/>
              <a:gd name="connsiteX4" fmla="*/ 159544 w 445294"/>
              <a:gd name="connsiteY4" fmla="*/ 827974 h 827974"/>
              <a:gd name="connsiteX0" fmla="*/ 159544 w 445294"/>
              <a:gd name="connsiteY0" fmla="*/ 827974 h 827974"/>
              <a:gd name="connsiteX1" fmla="*/ 4762 w 445294"/>
              <a:gd name="connsiteY1" fmla="*/ 484899 h 827974"/>
              <a:gd name="connsiteX2" fmla="*/ 9524 w 445294"/>
              <a:gd name="connsiteY2" fmla="*/ 319503 h 827974"/>
              <a:gd name="connsiteX3" fmla="*/ 445294 w 445294"/>
              <a:gd name="connsiteY3" fmla="*/ 78379 h 827974"/>
              <a:gd name="connsiteX0" fmla="*/ 159544 w 445294"/>
              <a:gd name="connsiteY0" fmla="*/ 894619 h 894619"/>
              <a:gd name="connsiteX1" fmla="*/ 0 w 445294"/>
              <a:gd name="connsiteY1" fmla="*/ 551544 h 894619"/>
              <a:gd name="connsiteX2" fmla="*/ 0 w 445294"/>
              <a:gd name="connsiteY2" fmla="*/ 409720 h 894619"/>
              <a:gd name="connsiteX3" fmla="*/ 159544 w 445294"/>
              <a:gd name="connsiteY3" fmla="*/ 66645 h 894619"/>
              <a:gd name="connsiteX4" fmla="*/ 159544 w 445294"/>
              <a:gd name="connsiteY4" fmla="*/ 894619 h 894619"/>
              <a:gd name="connsiteX0" fmla="*/ 159544 w 445294"/>
              <a:gd name="connsiteY0" fmla="*/ 894619 h 894619"/>
              <a:gd name="connsiteX1" fmla="*/ 4762 w 445294"/>
              <a:gd name="connsiteY1" fmla="*/ 551544 h 894619"/>
              <a:gd name="connsiteX2" fmla="*/ 9524 w 445294"/>
              <a:gd name="connsiteY2" fmla="*/ 386148 h 894619"/>
              <a:gd name="connsiteX3" fmla="*/ 445294 w 445294"/>
              <a:gd name="connsiteY3" fmla="*/ 145024 h 894619"/>
            </a:gdLst>
            <a:ahLst/>
            <a:cxnLst>
              <a:cxn ang="0">
                <a:pos x="connsiteX0" y="connsiteY0"/>
              </a:cxn>
              <a:cxn ang="0">
                <a:pos x="connsiteX1" y="connsiteY1"/>
              </a:cxn>
              <a:cxn ang="0">
                <a:pos x="connsiteX2" y="connsiteY2"/>
              </a:cxn>
              <a:cxn ang="0">
                <a:pos x="connsiteX3" y="connsiteY3"/>
              </a:cxn>
            </a:cxnLst>
            <a:rect l="l" t="t" r="r" b="b"/>
            <a:pathLst>
              <a:path w="445294" h="894619" stroke="0" extrusionOk="0">
                <a:moveTo>
                  <a:pt x="159544" y="894619"/>
                </a:moveTo>
                <a:cubicBezTo>
                  <a:pt x="97623" y="866628"/>
                  <a:pt x="0" y="741019"/>
                  <a:pt x="0" y="551544"/>
                </a:cubicBezTo>
                <a:lnTo>
                  <a:pt x="0" y="409720"/>
                </a:lnTo>
                <a:cubicBezTo>
                  <a:pt x="0" y="220245"/>
                  <a:pt x="71430" y="66645"/>
                  <a:pt x="159544" y="66645"/>
                </a:cubicBezTo>
                <a:lnTo>
                  <a:pt x="159544" y="894619"/>
                </a:lnTo>
                <a:close/>
              </a:path>
              <a:path w="445294" h="894619" fill="none">
                <a:moveTo>
                  <a:pt x="159544" y="894619"/>
                </a:moveTo>
                <a:cubicBezTo>
                  <a:pt x="71430" y="894619"/>
                  <a:pt x="4762" y="741019"/>
                  <a:pt x="4762" y="551544"/>
                </a:cubicBezTo>
                <a:lnTo>
                  <a:pt x="9524" y="386148"/>
                </a:lnTo>
                <a:cubicBezTo>
                  <a:pt x="9524" y="196673"/>
                  <a:pt x="261930" y="-220116"/>
                  <a:pt x="445294" y="145024"/>
                </a:cubicBezTo>
              </a:path>
            </a:pathLst>
          </a:custGeom>
          <a:ln w="38100">
            <a:solidFill>
              <a:srgbClr val="FFFF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92" name="TextBox 91"/>
          <p:cNvSpPr txBox="1"/>
          <p:nvPr/>
        </p:nvSpPr>
        <p:spPr>
          <a:xfrm>
            <a:off x="259591" y="200164"/>
            <a:ext cx="1721609" cy="461665"/>
          </a:xfrm>
          <a:prstGeom prst="rect">
            <a:avLst/>
          </a:prstGeom>
          <a:noFill/>
        </p:spPr>
        <p:txBody>
          <a:bodyPr wrap="square" rtlCol="0">
            <a:spAutoFit/>
          </a:bodyPr>
          <a:lstStyle/>
          <a:p>
            <a:r>
              <a:rPr lang="en-US" sz="2400" b="1" u="sng" dirty="0" smtClean="0">
                <a:solidFill>
                  <a:srgbClr val="00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SOLENOID </a:t>
            </a:r>
            <a:endParaRPr lang="en-US" sz="2400" b="1" u="sng" dirty="0">
              <a:solidFill>
                <a:srgbClr val="00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7" name="Freeform 96"/>
          <p:cNvSpPr/>
          <p:nvPr/>
        </p:nvSpPr>
        <p:spPr>
          <a:xfrm>
            <a:off x="1965960" y="2071339"/>
            <a:ext cx="5196840" cy="437503"/>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26537"/>
              <a:gd name="connsiteX1" fmla="*/ 518751 w 4210050"/>
              <a:gd name="connsiteY1" fmla="*/ 388598 h 426537"/>
              <a:gd name="connsiteX2" fmla="*/ 3552825 w 4210050"/>
              <a:gd name="connsiteY2" fmla="*/ 371475 h 426537"/>
              <a:gd name="connsiteX3" fmla="*/ 4210050 w 4210050"/>
              <a:gd name="connsiteY3" fmla="*/ 0 h 426537"/>
              <a:gd name="connsiteX0" fmla="*/ 0 w 4210050"/>
              <a:gd name="connsiteY0" fmla="*/ 19050 h 417370"/>
              <a:gd name="connsiteX1" fmla="*/ 518751 w 4210050"/>
              <a:gd name="connsiteY1" fmla="*/ 388598 h 417370"/>
              <a:gd name="connsiteX2" fmla="*/ 3552825 w 4210050"/>
              <a:gd name="connsiteY2" fmla="*/ 371475 h 417370"/>
              <a:gd name="connsiteX3" fmla="*/ 4210050 w 4210050"/>
              <a:gd name="connsiteY3" fmla="*/ 0 h 417370"/>
              <a:gd name="connsiteX0" fmla="*/ 0 w 4410640"/>
              <a:gd name="connsiteY0" fmla="*/ 110227 h 508547"/>
              <a:gd name="connsiteX1" fmla="*/ 518751 w 4410640"/>
              <a:gd name="connsiteY1" fmla="*/ 479775 h 508547"/>
              <a:gd name="connsiteX2" fmla="*/ 3552825 w 4410640"/>
              <a:gd name="connsiteY2" fmla="*/ 462652 h 508547"/>
              <a:gd name="connsiteX3" fmla="*/ 4410640 w 4410640"/>
              <a:gd name="connsiteY3" fmla="*/ 0 h 508547"/>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20879"/>
              <a:gd name="connsiteX1" fmla="*/ 628164 w 4520053"/>
              <a:gd name="connsiteY1" fmla="*/ 479775 h 520879"/>
              <a:gd name="connsiteX2" fmla="*/ 3662238 w 4520053"/>
              <a:gd name="connsiteY2" fmla="*/ 462652 h 520879"/>
              <a:gd name="connsiteX3" fmla="*/ 4520053 w 4520053"/>
              <a:gd name="connsiteY3" fmla="*/ 0 h 520879"/>
              <a:gd name="connsiteX0" fmla="*/ 0 w 4520053"/>
              <a:gd name="connsiteY0" fmla="*/ 64639 h 506225"/>
              <a:gd name="connsiteX1" fmla="*/ 628164 w 4520053"/>
              <a:gd name="connsiteY1" fmla="*/ 479775 h 506225"/>
              <a:gd name="connsiteX2" fmla="*/ 3662238 w 4520053"/>
              <a:gd name="connsiteY2" fmla="*/ 462652 h 506225"/>
              <a:gd name="connsiteX3" fmla="*/ 4520053 w 4520053"/>
              <a:gd name="connsiteY3" fmla="*/ 0 h 506225"/>
              <a:gd name="connsiteX0" fmla="*/ 0 w 4350508"/>
              <a:gd name="connsiteY0" fmla="*/ 1845 h 443431"/>
              <a:gd name="connsiteX1" fmla="*/ 628164 w 4350508"/>
              <a:gd name="connsiteY1" fmla="*/ 416981 h 443431"/>
              <a:gd name="connsiteX2" fmla="*/ 3662238 w 4350508"/>
              <a:gd name="connsiteY2" fmla="*/ 399858 h 443431"/>
              <a:gd name="connsiteX3" fmla="*/ 4350508 w 4350508"/>
              <a:gd name="connsiteY3" fmla="*/ 0 h 443431"/>
              <a:gd name="connsiteX0" fmla="*/ 0 w 4350719"/>
              <a:gd name="connsiteY0" fmla="*/ 1845 h 443431"/>
              <a:gd name="connsiteX1" fmla="*/ 628164 w 4350719"/>
              <a:gd name="connsiteY1" fmla="*/ 416981 h 443431"/>
              <a:gd name="connsiteX2" fmla="*/ 3662238 w 4350719"/>
              <a:gd name="connsiteY2" fmla="*/ 399858 h 443431"/>
              <a:gd name="connsiteX3" fmla="*/ 4350508 w 4350719"/>
              <a:gd name="connsiteY3" fmla="*/ 0 h 443431"/>
              <a:gd name="connsiteX0" fmla="*/ 0 w 4369530"/>
              <a:gd name="connsiteY0" fmla="*/ 0 h 441586"/>
              <a:gd name="connsiteX1" fmla="*/ 628164 w 4369530"/>
              <a:gd name="connsiteY1" fmla="*/ 415136 h 441586"/>
              <a:gd name="connsiteX2" fmla="*/ 3662238 w 4369530"/>
              <a:gd name="connsiteY2" fmla="*/ 398013 h 441586"/>
              <a:gd name="connsiteX3" fmla="*/ 4369347 w 4369530"/>
              <a:gd name="connsiteY3" fmla="*/ 4434 h 441586"/>
              <a:gd name="connsiteX0" fmla="*/ 0 w 4369434"/>
              <a:gd name="connsiteY0" fmla="*/ 0 h 426073"/>
              <a:gd name="connsiteX1" fmla="*/ 628164 w 4369434"/>
              <a:gd name="connsiteY1" fmla="*/ 415136 h 426073"/>
              <a:gd name="connsiteX2" fmla="*/ 3662238 w 4369434"/>
              <a:gd name="connsiteY2" fmla="*/ 398013 h 426073"/>
              <a:gd name="connsiteX3" fmla="*/ 4369347 w 4369434"/>
              <a:gd name="connsiteY3" fmla="*/ 4434 h 426073"/>
              <a:gd name="connsiteX0" fmla="*/ 0 w 4369436"/>
              <a:gd name="connsiteY0" fmla="*/ 0 h 448117"/>
              <a:gd name="connsiteX1" fmla="*/ 628164 w 4369436"/>
              <a:gd name="connsiteY1" fmla="*/ 415136 h 448117"/>
              <a:gd name="connsiteX2" fmla="*/ 3668518 w 4369436"/>
              <a:gd name="connsiteY2" fmla="*/ 416852 h 448117"/>
              <a:gd name="connsiteX3" fmla="*/ 4369347 w 4369436"/>
              <a:gd name="connsiteY3" fmla="*/ 4434 h 448117"/>
              <a:gd name="connsiteX0" fmla="*/ 0 w 4275244"/>
              <a:gd name="connsiteY0" fmla="*/ 0 h 448117"/>
              <a:gd name="connsiteX1" fmla="*/ 533972 w 4275244"/>
              <a:gd name="connsiteY1" fmla="*/ 415136 h 448117"/>
              <a:gd name="connsiteX2" fmla="*/ 3574326 w 4275244"/>
              <a:gd name="connsiteY2" fmla="*/ 416852 h 448117"/>
              <a:gd name="connsiteX3" fmla="*/ 4275155 w 4275244"/>
              <a:gd name="connsiteY3" fmla="*/ 4434 h 448117"/>
              <a:gd name="connsiteX0" fmla="*/ 0 w 4275244"/>
              <a:gd name="connsiteY0" fmla="*/ 0 h 448117"/>
              <a:gd name="connsiteX1" fmla="*/ 533972 w 4275244"/>
              <a:gd name="connsiteY1" fmla="*/ 415136 h 448117"/>
              <a:gd name="connsiteX2" fmla="*/ 3574326 w 4275244"/>
              <a:gd name="connsiteY2" fmla="*/ 416852 h 448117"/>
              <a:gd name="connsiteX3" fmla="*/ 4275155 w 4275244"/>
              <a:gd name="connsiteY3" fmla="*/ 4434 h 448117"/>
              <a:gd name="connsiteX0" fmla="*/ 0 w 4275471"/>
              <a:gd name="connsiteY0" fmla="*/ 0 h 471303"/>
              <a:gd name="connsiteX1" fmla="*/ 452340 w 4275471"/>
              <a:gd name="connsiteY1" fmla="*/ 421415 h 471303"/>
              <a:gd name="connsiteX2" fmla="*/ 3574326 w 4275471"/>
              <a:gd name="connsiteY2" fmla="*/ 416852 h 471303"/>
              <a:gd name="connsiteX3" fmla="*/ 4275155 w 4275471"/>
              <a:gd name="connsiteY3" fmla="*/ 4434 h 471303"/>
              <a:gd name="connsiteX0" fmla="*/ 0 w 4275471"/>
              <a:gd name="connsiteY0" fmla="*/ 0 h 454022"/>
              <a:gd name="connsiteX1" fmla="*/ 452340 w 4275471"/>
              <a:gd name="connsiteY1" fmla="*/ 421415 h 454022"/>
              <a:gd name="connsiteX2" fmla="*/ 3574326 w 4275471"/>
              <a:gd name="connsiteY2" fmla="*/ 416852 h 454022"/>
              <a:gd name="connsiteX3" fmla="*/ 4275155 w 4275471"/>
              <a:gd name="connsiteY3" fmla="*/ 4434 h 454022"/>
              <a:gd name="connsiteX0" fmla="*/ 0 w 4275471"/>
              <a:gd name="connsiteY0" fmla="*/ 0 h 443353"/>
              <a:gd name="connsiteX1" fmla="*/ 452340 w 4275471"/>
              <a:gd name="connsiteY1" fmla="*/ 421415 h 443353"/>
              <a:gd name="connsiteX2" fmla="*/ 3574326 w 4275471"/>
              <a:gd name="connsiteY2" fmla="*/ 416852 h 443353"/>
              <a:gd name="connsiteX3" fmla="*/ 4275155 w 4275471"/>
              <a:gd name="connsiteY3" fmla="*/ 4434 h 443353"/>
              <a:gd name="connsiteX0" fmla="*/ 0 w 4275471"/>
              <a:gd name="connsiteY0" fmla="*/ 0 h 443353"/>
              <a:gd name="connsiteX1" fmla="*/ 452340 w 4275471"/>
              <a:gd name="connsiteY1" fmla="*/ 421415 h 443353"/>
              <a:gd name="connsiteX2" fmla="*/ 3574326 w 4275471"/>
              <a:gd name="connsiteY2" fmla="*/ 416852 h 443353"/>
              <a:gd name="connsiteX3" fmla="*/ 4275155 w 4275471"/>
              <a:gd name="connsiteY3" fmla="*/ 4434 h 443353"/>
              <a:gd name="connsiteX0" fmla="*/ 229 w 4275700"/>
              <a:gd name="connsiteY0" fmla="*/ 0 h 443353"/>
              <a:gd name="connsiteX1" fmla="*/ 452569 w 4275700"/>
              <a:gd name="connsiteY1" fmla="*/ 421415 h 443353"/>
              <a:gd name="connsiteX2" fmla="*/ 3574555 w 4275700"/>
              <a:gd name="connsiteY2" fmla="*/ 416852 h 443353"/>
              <a:gd name="connsiteX3" fmla="*/ 4275384 w 4275700"/>
              <a:gd name="connsiteY3" fmla="*/ 4434 h 443353"/>
              <a:gd name="connsiteX0" fmla="*/ 229 w 4375999"/>
              <a:gd name="connsiteY0" fmla="*/ 0 h 443353"/>
              <a:gd name="connsiteX1" fmla="*/ 452569 w 4375999"/>
              <a:gd name="connsiteY1" fmla="*/ 421415 h 443353"/>
              <a:gd name="connsiteX2" fmla="*/ 3574555 w 4375999"/>
              <a:gd name="connsiteY2" fmla="*/ 416852 h 443353"/>
              <a:gd name="connsiteX3" fmla="*/ 4375855 w 4375999"/>
              <a:gd name="connsiteY3" fmla="*/ 10714 h 443353"/>
              <a:gd name="connsiteX0" fmla="*/ 229 w 4376029"/>
              <a:gd name="connsiteY0" fmla="*/ 0 h 443353"/>
              <a:gd name="connsiteX1" fmla="*/ 452569 w 4376029"/>
              <a:gd name="connsiteY1" fmla="*/ 421415 h 443353"/>
              <a:gd name="connsiteX2" fmla="*/ 3574555 w 4376029"/>
              <a:gd name="connsiteY2" fmla="*/ 416852 h 443353"/>
              <a:gd name="connsiteX3" fmla="*/ 4375855 w 4376029"/>
              <a:gd name="connsiteY3" fmla="*/ 10714 h 443353"/>
              <a:gd name="connsiteX0" fmla="*/ 96 w 4482646"/>
              <a:gd name="connsiteY0" fmla="*/ 39521 h 432639"/>
              <a:gd name="connsiteX1" fmla="*/ 559186 w 4482646"/>
              <a:gd name="connsiteY1" fmla="*/ 410701 h 432639"/>
              <a:gd name="connsiteX2" fmla="*/ 3681172 w 4482646"/>
              <a:gd name="connsiteY2" fmla="*/ 406138 h 432639"/>
              <a:gd name="connsiteX3" fmla="*/ 4482472 w 4482646"/>
              <a:gd name="connsiteY3" fmla="*/ 0 h 432639"/>
            </a:gdLst>
            <a:ahLst/>
            <a:cxnLst>
              <a:cxn ang="0">
                <a:pos x="connsiteX0" y="connsiteY0"/>
              </a:cxn>
              <a:cxn ang="0">
                <a:pos x="connsiteX1" y="connsiteY1"/>
              </a:cxn>
              <a:cxn ang="0">
                <a:pos x="connsiteX2" y="connsiteY2"/>
              </a:cxn>
              <a:cxn ang="0">
                <a:pos x="connsiteX3" y="connsiteY3"/>
              </a:cxn>
            </a:cxnLst>
            <a:rect l="l" t="t" r="r" b="b"/>
            <a:pathLst>
              <a:path w="4482646" h="432639">
                <a:moveTo>
                  <a:pt x="96" y="39521"/>
                </a:moveTo>
                <a:cubicBezTo>
                  <a:pt x="-4730" y="183216"/>
                  <a:pt x="170687" y="372623"/>
                  <a:pt x="559186" y="410701"/>
                </a:cubicBezTo>
                <a:cubicBezTo>
                  <a:pt x="1154907" y="429941"/>
                  <a:pt x="3012639" y="450517"/>
                  <a:pt x="3681172" y="406138"/>
                </a:cubicBezTo>
                <a:cubicBezTo>
                  <a:pt x="4349706" y="386876"/>
                  <a:pt x="4488328" y="210502"/>
                  <a:pt x="4482472" y="0"/>
                </a:cubicBezTo>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a:solidFill>
                <a:sysClr val="windowText" lastClr="000000"/>
              </a:solidFill>
              <a:latin typeface="Bookman Old Style" pitchFamily="18" charset="0"/>
            </a:endParaRPr>
          </a:p>
        </p:txBody>
      </p:sp>
      <p:sp>
        <p:nvSpPr>
          <p:cNvPr id="98" name="Freeform 97"/>
          <p:cNvSpPr/>
          <p:nvPr/>
        </p:nvSpPr>
        <p:spPr>
          <a:xfrm flipV="1">
            <a:off x="1965960" y="2724150"/>
            <a:ext cx="5196840" cy="391513"/>
          </a:xfrm>
          <a:custGeom>
            <a:avLst/>
            <a:gdLst>
              <a:gd name="connsiteX0" fmla="*/ 0 w 4210050"/>
              <a:gd name="connsiteY0" fmla="*/ 19050 h 439737"/>
              <a:gd name="connsiteX1" fmla="*/ 723900 w 4210050"/>
              <a:gd name="connsiteY1" fmla="*/ 381000 h 439737"/>
              <a:gd name="connsiteX2" fmla="*/ 3552825 w 4210050"/>
              <a:gd name="connsiteY2" fmla="*/ 371475 h 439737"/>
              <a:gd name="connsiteX3" fmla="*/ 4210050 w 4210050"/>
              <a:gd name="connsiteY3" fmla="*/ 0 h 439737"/>
              <a:gd name="connsiteX0" fmla="*/ 0 w 4210050"/>
              <a:gd name="connsiteY0" fmla="*/ 19050 h 422231"/>
              <a:gd name="connsiteX1" fmla="*/ 503555 w 4210050"/>
              <a:gd name="connsiteY1" fmla="*/ 381000 h 422231"/>
              <a:gd name="connsiteX2" fmla="*/ 3552825 w 4210050"/>
              <a:gd name="connsiteY2" fmla="*/ 371475 h 422231"/>
              <a:gd name="connsiteX3" fmla="*/ 4210050 w 4210050"/>
              <a:gd name="connsiteY3" fmla="*/ 0 h 422231"/>
              <a:gd name="connsiteX0" fmla="*/ 11418 w 4221468"/>
              <a:gd name="connsiteY0" fmla="*/ 19050 h 422232"/>
              <a:gd name="connsiteX1" fmla="*/ 514973 w 4221468"/>
              <a:gd name="connsiteY1" fmla="*/ 381000 h 422232"/>
              <a:gd name="connsiteX2" fmla="*/ 3564243 w 4221468"/>
              <a:gd name="connsiteY2" fmla="*/ 371475 h 422232"/>
              <a:gd name="connsiteX3" fmla="*/ 4221468 w 4221468"/>
              <a:gd name="connsiteY3" fmla="*/ 0 h 422232"/>
              <a:gd name="connsiteX0" fmla="*/ 18492 w 4228542"/>
              <a:gd name="connsiteY0" fmla="*/ 19050 h 417567"/>
              <a:gd name="connsiteX1" fmla="*/ 484056 w 4228542"/>
              <a:gd name="connsiteY1" fmla="*/ 371962 h 417567"/>
              <a:gd name="connsiteX2" fmla="*/ 3571317 w 4228542"/>
              <a:gd name="connsiteY2" fmla="*/ 371475 h 417567"/>
              <a:gd name="connsiteX3" fmla="*/ 4228542 w 4228542"/>
              <a:gd name="connsiteY3" fmla="*/ 0 h 417567"/>
              <a:gd name="connsiteX0" fmla="*/ 2575 w 4212625"/>
              <a:gd name="connsiteY0" fmla="*/ 19050 h 417568"/>
              <a:gd name="connsiteX1" fmla="*/ 468139 w 4212625"/>
              <a:gd name="connsiteY1" fmla="*/ 371962 h 417568"/>
              <a:gd name="connsiteX2" fmla="*/ 3555400 w 4212625"/>
              <a:gd name="connsiteY2" fmla="*/ 371475 h 417568"/>
              <a:gd name="connsiteX3" fmla="*/ 4212625 w 4212625"/>
              <a:gd name="connsiteY3" fmla="*/ 0 h 417568"/>
              <a:gd name="connsiteX0" fmla="*/ 1523 w 4211573"/>
              <a:gd name="connsiteY0" fmla="*/ 19050 h 408284"/>
              <a:gd name="connsiteX1" fmla="*/ 467087 w 4211573"/>
              <a:gd name="connsiteY1" fmla="*/ 371962 h 408284"/>
              <a:gd name="connsiteX2" fmla="*/ 3554348 w 4211573"/>
              <a:gd name="connsiteY2" fmla="*/ 371475 h 408284"/>
              <a:gd name="connsiteX3" fmla="*/ 4211573 w 4211573"/>
              <a:gd name="connsiteY3" fmla="*/ 0 h 408284"/>
              <a:gd name="connsiteX0" fmla="*/ 2245 w 4212295"/>
              <a:gd name="connsiteY0" fmla="*/ 19050 h 408284"/>
              <a:gd name="connsiteX1" fmla="*/ 422220 w 4212295"/>
              <a:gd name="connsiteY1" fmla="*/ 371962 h 408284"/>
              <a:gd name="connsiteX2" fmla="*/ 3555070 w 4212295"/>
              <a:gd name="connsiteY2" fmla="*/ 371475 h 408284"/>
              <a:gd name="connsiteX3" fmla="*/ 4212295 w 4212295"/>
              <a:gd name="connsiteY3" fmla="*/ 0 h 408284"/>
              <a:gd name="connsiteX0" fmla="*/ 2245 w 4224854"/>
              <a:gd name="connsiteY0" fmla="*/ 33990 h 423224"/>
              <a:gd name="connsiteX1" fmla="*/ 422220 w 4224854"/>
              <a:gd name="connsiteY1" fmla="*/ 386902 h 423224"/>
              <a:gd name="connsiteX2" fmla="*/ 3555070 w 4224854"/>
              <a:gd name="connsiteY2" fmla="*/ 386415 h 423224"/>
              <a:gd name="connsiteX3" fmla="*/ 4224854 w 4224854"/>
              <a:gd name="connsiteY3" fmla="*/ 0 h 423224"/>
              <a:gd name="connsiteX0" fmla="*/ 2245 w 4224854"/>
              <a:gd name="connsiteY0" fmla="*/ 33990 h 423224"/>
              <a:gd name="connsiteX1" fmla="*/ 422220 w 4224854"/>
              <a:gd name="connsiteY1" fmla="*/ 386902 h 423224"/>
              <a:gd name="connsiteX2" fmla="*/ 3555070 w 4224854"/>
              <a:gd name="connsiteY2" fmla="*/ 386415 h 423224"/>
              <a:gd name="connsiteX3" fmla="*/ 4224854 w 4224854"/>
              <a:gd name="connsiteY3" fmla="*/ 0 h 423224"/>
              <a:gd name="connsiteX0" fmla="*/ 2562 w 4225171"/>
              <a:gd name="connsiteY0" fmla="*/ 33990 h 423224"/>
              <a:gd name="connsiteX1" fmla="*/ 409978 w 4225171"/>
              <a:gd name="connsiteY1" fmla="*/ 386902 h 423224"/>
              <a:gd name="connsiteX2" fmla="*/ 3555387 w 4225171"/>
              <a:gd name="connsiteY2" fmla="*/ 386415 h 423224"/>
              <a:gd name="connsiteX3" fmla="*/ 4225171 w 4225171"/>
              <a:gd name="connsiteY3" fmla="*/ 0 h 423224"/>
              <a:gd name="connsiteX0" fmla="*/ 1555 w 4224164"/>
              <a:gd name="connsiteY0" fmla="*/ 33990 h 423224"/>
              <a:gd name="connsiteX1" fmla="*/ 408971 w 4224164"/>
              <a:gd name="connsiteY1" fmla="*/ 386902 h 423224"/>
              <a:gd name="connsiteX2" fmla="*/ 3554380 w 4224164"/>
              <a:gd name="connsiteY2" fmla="*/ 386415 h 423224"/>
              <a:gd name="connsiteX3" fmla="*/ 4224164 w 4224164"/>
              <a:gd name="connsiteY3" fmla="*/ 0 h 423224"/>
              <a:gd name="connsiteX0" fmla="*/ 1420 w 4236588"/>
              <a:gd name="connsiteY0" fmla="*/ 19049 h 423224"/>
              <a:gd name="connsiteX1" fmla="*/ 421395 w 4236588"/>
              <a:gd name="connsiteY1" fmla="*/ 386902 h 423224"/>
              <a:gd name="connsiteX2" fmla="*/ 3566804 w 4236588"/>
              <a:gd name="connsiteY2" fmla="*/ 386415 h 423224"/>
              <a:gd name="connsiteX3" fmla="*/ 4236588 w 4236588"/>
              <a:gd name="connsiteY3" fmla="*/ 0 h 423224"/>
              <a:gd name="connsiteX0" fmla="*/ 1420 w 4355897"/>
              <a:gd name="connsiteY0" fmla="*/ 56400 h 460575"/>
              <a:gd name="connsiteX1" fmla="*/ 421395 w 4355897"/>
              <a:gd name="connsiteY1" fmla="*/ 424253 h 460575"/>
              <a:gd name="connsiteX2" fmla="*/ 3566804 w 4355897"/>
              <a:gd name="connsiteY2" fmla="*/ 423766 h 460575"/>
              <a:gd name="connsiteX3" fmla="*/ 4355897 w 4355897"/>
              <a:gd name="connsiteY3" fmla="*/ 0 h 460575"/>
              <a:gd name="connsiteX0" fmla="*/ 854 w 4449522"/>
              <a:gd name="connsiteY0" fmla="*/ 71340 h 460575"/>
              <a:gd name="connsiteX1" fmla="*/ 515020 w 4449522"/>
              <a:gd name="connsiteY1" fmla="*/ 424253 h 460575"/>
              <a:gd name="connsiteX2" fmla="*/ 3660429 w 4449522"/>
              <a:gd name="connsiteY2" fmla="*/ 423766 h 460575"/>
              <a:gd name="connsiteX3" fmla="*/ 4449522 w 4449522"/>
              <a:gd name="connsiteY3" fmla="*/ 0 h 460575"/>
              <a:gd name="connsiteX0" fmla="*/ 735 w 4487079"/>
              <a:gd name="connsiteY0" fmla="*/ 19049 h 460575"/>
              <a:gd name="connsiteX1" fmla="*/ 552577 w 4487079"/>
              <a:gd name="connsiteY1" fmla="*/ 424253 h 460575"/>
              <a:gd name="connsiteX2" fmla="*/ 3697986 w 4487079"/>
              <a:gd name="connsiteY2" fmla="*/ 423766 h 460575"/>
              <a:gd name="connsiteX3" fmla="*/ 4487079 w 4487079"/>
              <a:gd name="connsiteY3" fmla="*/ 0 h 460575"/>
            </a:gdLst>
            <a:ahLst/>
            <a:cxnLst>
              <a:cxn ang="0">
                <a:pos x="connsiteX0" y="connsiteY0"/>
              </a:cxn>
              <a:cxn ang="0">
                <a:pos x="connsiteX1" y="connsiteY1"/>
              </a:cxn>
              <a:cxn ang="0">
                <a:pos x="connsiteX2" y="connsiteY2"/>
              </a:cxn>
              <a:cxn ang="0">
                <a:pos x="connsiteX3" y="connsiteY3"/>
              </a:cxn>
            </a:cxnLst>
            <a:rect l="l" t="t" r="r" b="b"/>
            <a:pathLst>
              <a:path w="4487079" h="460575">
                <a:moveTo>
                  <a:pt x="735" y="19049"/>
                </a:moveTo>
                <a:cubicBezTo>
                  <a:pt x="-15444" y="73035"/>
                  <a:pt x="237299" y="400102"/>
                  <a:pt x="552577" y="424253"/>
                </a:cubicBezTo>
                <a:cubicBezTo>
                  <a:pt x="924370" y="455874"/>
                  <a:pt x="3116961" y="487266"/>
                  <a:pt x="3697986" y="423766"/>
                </a:cubicBezTo>
                <a:cubicBezTo>
                  <a:pt x="4279011" y="390146"/>
                  <a:pt x="4448979" y="153987"/>
                  <a:pt x="4487079" y="0"/>
                </a:cubicBezTo>
              </a:path>
            </a:pathLst>
          </a:custGeom>
          <a:solidFill>
            <a:schemeClr val="tx1"/>
          </a:solidFill>
          <a:ln w="28575">
            <a:solidFill>
              <a:srgbClr val="99FFCC"/>
            </a:solidFill>
            <a:round/>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endParaRPr lang="en-US" sz="2000" kern="0" dirty="0">
              <a:solidFill>
                <a:sysClr val="windowText" lastClr="000000"/>
              </a:solidFill>
              <a:latin typeface="Bookman Old Style" pitchFamily="18" charset="0"/>
            </a:endParaRPr>
          </a:p>
        </p:txBody>
      </p:sp>
      <p:grpSp>
        <p:nvGrpSpPr>
          <p:cNvPr id="115" name="Group 114"/>
          <p:cNvGrpSpPr/>
          <p:nvPr/>
        </p:nvGrpSpPr>
        <p:grpSpPr>
          <a:xfrm>
            <a:off x="6205230" y="1839599"/>
            <a:ext cx="728978" cy="1535158"/>
            <a:chOff x="6205230" y="1839599"/>
            <a:chExt cx="728978" cy="1535158"/>
          </a:xfrm>
        </p:grpSpPr>
        <p:cxnSp>
          <p:nvCxnSpPr>
            <p:cNvPr id="105" name="Straight Arrow Connector 104"/>
            <p:cNvCxnSpPr/>
            <p:nvPr/>
          </p:nvCxnSpPr>
          <p:spPr>
            <a:xfrm rot="5460000" flipH="1" flipV="1">
              <a:off x="6872050" y="2542619"/>
              <a:ext cx="0" cy="124317"/>
            </a:xfrm>
            <a:prstGeom prst="straightConnector1">
              <a:avLst/>
            </a:prstGeom>
            <a:noFill/>
            <a:ln w="38100" cap="flat" cmpd="sng" algn="ctr">
              <a:solidFill>
                <a:srgbClr val="FFFF00"/>
              </a:solidFill>
              <a:prstDash val="solid"/>
              <a:tailEnd type="stealth" w="lg" len="lg"/>
            </a:ln>
            <a:effectLst/>
          </p:spPr>
        </p:cxnSp>
        <p:grpSp>
          <p:nvGrpSpPr>
            <p:cNvPr id="91" name="Group 90"/>
            <p:cNvGrpSpPr/>
            <p:nvPr/>
          </p:nvGrpSpPr>
          <p:grpSpPr>
            <a:xfrm>
              <a:off x="6205230" y="1839599"/>
              <a:ext cx="651317" cy="574949"/>
              <a:chOff x="6205230" y="1839599"/>
              <a:chExt cx="651317" cy="574949"/>
            </a:xfrm>
          </p:grpSpPr>
          <p:cxnSp>
            <p:nvCxnSpPr>
              <p:cNvPr id="100" name="Straight Arrow Connector 99"/>
              <p:cNvCxnSpPr/>
              <p:nvPr/>
            </p:nvCxnSpPr>
            <p:spPr>
              <a:xfrm rot="3120000" flipH="1" flipV="1">
                <a:off x="6621091" y="1991057"/>
                <a:ext cx="0" cy="124317"/>
              </a:xfrm>
              <a:prstGeom prst="straightConnector1">
                <a:avLst/>
              </a:prstGeom>
              <a:noFill/>
              <a:ln w="38100" cap="flat" cmpd="sng" algn="ctr">
                <a:solidFill>
                  <a:srgbClr val="FFFF00"/>
                </a:solidFill>
                <a:prstDash val="solid"/>
                <a:tailEnd type="stealth" w="lg" len="lg"/>
              </a:ln>
              <a:effectLst/>
            </p:spPr>
          </p:cxnSp>
          <p:cxnSp>
            <p:nvCxnSpPr>
              <p:cNvPr id="103" name="Straight Arrow Connector 102"/>
              <p:cNvCxnSpPr/>
              <p:nvPr/>
            </p:nvCxnSpPr>
            <p:spPr>
              <a:xfrm rot="3960000" flipH="1" flipV="1">
                <a:off x="6695330" y="2174727"/>
                <a:ext cx="0" cy="124317"/>
              </a:xfrm>
              <a:prstGeom prst="straightConnector1">
                <a:avLst/>
              </a:prstGeom>
              <a:noFill/>
              <a:ln w="38100" cap="flat" cmpd="sng" algn="ctr">
                <a:solidFill>
                  <a:srgbClr val="FFFF00"/>
                </a:solidFill>
                <a:prstDash val="solid"/>
                <a:tailEnd type="stealth" w="lg" len="lg"/>
              </a:ln>
              <a:effectLst/>
            </p:spPr>
          </p:cxnSp>
          <p:cxnSp>
            <p:nvCxnSpPr>
              <p:cNvPr id="104" name="Straight Arrow Connector 103"/>
              <p:cNvCxnSpPr/>
              <p:nvPr/>
            </p:nvCxnSpPr>
            <p:spPr>
              <a:xfrm rot="4620000" flipH="1" flipV="1">
                <a:off x="6794389" y="2352389"/>
                <a:ext cx="0" cy="124317"/>
              </a:xfrm>
              <a:prstGeom prst="straightConnector1">
                <a:avLst/>
              </a:prstGeom>
              <a:noFill/>
              <a:ln w="38100" cap="flat" cmpd="sng" algn="ctr">
                <a:solidFill>
                  <a:srgbClr val="FFFF00"/>
                </a:solidFill>
                <a:prstDash val="solid"/>
                <a:tailEnd type="stealth" w="lg" len="lg"/>
              </a:ln>
              <a:effectLst/>
            </p:spPr>
          </p:cxnSp>
          <p:cxnSp>
            <p:nvCxnSpPr>
              <p:cNvPr id="107" name="Straight Arrow Connector 106"/>
              <p:cNvCxnSpPr/>
              <p:nvPr/>
            </p:nvCxnSpPr>
            <p:spPr>
              <a:xfrm rot="3480000" flipH="1" flipV="1">
                <a:off x="6504888" y="1883679"/>
                <a:ext cx="0" cy="124317"/>
              </a:xfrm>
              <a:prstGeom prst="straightConnector1">
                <a:avLst/>
              </a:prstGeom>
              <a:noFill/>
              <a:ln w="38100" cap="flat" cmpd="sng" algn="ctr">
                <a:solidFill>
                  <a:srgbClr val="FFFF00"/>
                </a:solidFill>
                <a:prstDash val="solid"/>
                <a:tailEnd type="stealth" w="lg" len="lg"/>
              </a:ln>
              <a:effectLst/>
            </p:spPr>
          </p:cxnSp>
          <p:cxnSp>
            <p:nvCxnSpPr>
              <p:cNvPr id="108" name="Straight Arrow Connector 107"/>
              <p:cNvCxnSpPr/>
              <p:nvPr/>
            </p:nvCxnSpPr>
            <p:spPr>
              <a:xfrm rot="3000000" flipH="1" flipV="1">
                <a:off x="6267389" y="1777440"/>
                <a:ext cx="0" cy="124317"/>
              </a:xfrm>
              <a:prstGeom prst="straightConnector1">
                <a:avLst/>
              </a:prstGeom>
              <a:noFill/>
              <a:ln w="38100" cap="flat" cmpd="sng" algn="ctr">
                <a:solidFill>
                  <a:srgbClr val="FFFF00"/>
                </a:solidFill>
                <a:prstDash val="solid"/>
                <a:tailEnd type="stealth" w="lg" len="lg"/>
              </a:ln>
              <a:effectLst/>
            </p:spPr>
          </p:cxnSp>
        </p:grpSp>
        <p:grpSp>
          <p:nvGrpSpPr>
            <p:cNvPr id="109" name="Group 108"/>
            <p:cNvGrpSpPr/>
            <p:nvPr/>
          </p:nvGrpSpPr>
          <p:grpSpPr>
            <a:xfrm flipV="1">
              <a:off x="6332177" y="2854053"/>
              <a:ext cx="559156" cy="520704"/>
              <a:chOff x="6297391" y="1893844"/>
              <a:chExt cx="559156" cy="520704"/>
            </a:xfrm>
          </p:grpSpPr>
          <p:cxnSp>
            <p:nvCxnSpPr>
              <p:cNvPr id="110" name="Straight Arrow Connector 109"/>
              <p:cNvCxnSpPr/>
              <p:nvPr/>
            </p:nvCxnSpPr>
            <p:spPr>
              <a:xfrm rot="3120000" flipH="1" flipV="1">
                <a:off x="6621091" y="1991057"/>
                <a:ext cx="0" cy="124317"/>
              </a:xfrm>
              <a:prstGeom prst="straightConnector1">
                <a:avLst/>
              </a:prstGeom>
              <a:noFill/>
              <a:ln w="38100" cap="flat" cmpd="sng" algn="ctr">
                <a:solidFill>
                  <a:srgbClr val="FFFF00"/>
                </a:solidFill>
                <a:prstDash val="solid"/>
                <a:tailEnd type="stealth" w="lg" len="lg"/>
              </a:ln>
              <a:effectLst/>
            </p:spPr>
          </p:cxnSp>
          <p:cxnSp>
            <p:nvCxnSpPr>
              <p:cNvPr id="111" name="Straight Arrow Connector 110"/>
              <p:cNvCxnSpPr/>
              <p:nvPr/>
            </p:nvCxnSpPr>
            <p:spPr>
              <a:xfrm rot="3960000" flipH="1" flipV="1">
                <a:off x="6695330" y="2174727"/>
                <a:ext cx="0" cy="124317"/>
              </a:xfrm>
              <a:prstGeom prst="straightConnector1">
                <a:avLst/>
              </a:prstGeom>
              <a:noFill/>
              <a:ln w="38100" cap="flat" cmpd="sng" algn="ctr">
                <a:solidFill>
                  <a:srgbClr val="FFFF00"/>
                </a:solidFill>
                <a:prstDash val="solid"/>
                <a:tailEnd type="stealth" w="lg" len="lg"/>
              </a:ln>
              <a:effectLst/>
            </p:spPr>
          </p:cxnSp>
          <p:cxnSp>
            <p:nvCxnSpPr>
              <p:cNvPr id="112" name="Straight Arrow Connector 111"/>
              <p:cNvCxnSpPr/>
              <p:nvPr/>
            </p:nvCxnSpPr>
            <p:spPr>
              <a:xfrm rot="4620000" flipH="1" flipV="1">
                <a:off x="6794389" y="2352389"/>
                <a:ext cx="0" cy="124317"/>
              </a:xfrm>
              <a:prstGeom prst="straightConnector1">
                <a:avLst/>
              </a:prstGeom>
              <a:noFill/>
              <a:ln w="38100" cap="flat" cmpd="sng" algn="ctr">
                <a:solidFill>
                  <a:srgbClr val="FFFF00"/>
                </a:solidFill>
                <a:prstDash val="solid"/>
                <a:tailEnd type="stealth" w="lg" len="lg"/>
              </a:ln>
              <a:effectLst/>
            </p:spPr>
          </p:cxnSp>
          <p:cxnSp>
            <p:nvCxnSpPr>
              <p:cNvPr id="113" name="Straight Arrow Connector 112"/>
              <p:cNvCxnSpPr/>
              <p:nvPr/>
            </p:nvCxnSpPr>
            <p:spPr>
              <a:xfrm rot="3480000" flipH="1" flipV="1">
                <a:off x="6504888" y="1883679"/>
                <a:ext cx="0" cy="124317"/>
              </a:xfrm>
              <a:prstGeom prst="straightConnector1">
                <a:avLst/>
              </a:prstGeom>
              <a:noFill/>
              <a:ln w="38100" cap="flat" cmpd="sng" algn="ctr">
                <a:solidFill>
                  <a:srgbClr val="FFFF00"/>
                </a:solidFill>
                <a:prstDash val="solid"/>
                <a:tailEnd type="stealth" w="lg" len="lg"/>
              </a:ln>
              <a:effectLst/>
            </p:spPr>
          </p:cxnSp>
          <p:cxnSp>
            <p:nvCxnSpPr>
              <p:cNvPr id="114" name="Straight Arrow Connector 113"/>
              <p:cNvCxnSpPr/>
              <p:nvPr/>
            </p:nvCxnSpPr>
            <p:spPr>
              <a:xfrm rot="3000000" flipH="1" flipV="1">
                <a:off x="6359550" y="1831685"/>
                <a:ext cx="0" cy="124317"/>
              </a:xfrm>
              <a:prstGeom prst="straightConnector1">
                <a:avLst/>
              </a:prstGeom>
              <a:noFill/>
              <a:ln w="38100" cap="flat" cmpd="sng" algn="ctr">
                <a:solidFill>
                  <a:srgbClr val="FFFF00"/>
                </a:solidFill>
                <a:prstDash val="solid"/>
                <a:tailEnd type="stealth" w="lg" len="lg"/>
              </a:ln>
              <a:effectLst/>
            </p:spPr>
          </p:cxnSp>
        </p:grpSp>
      </p:grpSp>
      <p:grpSp>
        <p:nvGrpSpPr>
          <p:cNvPr id="131" name="Group 130"/>
          <p:cNvGrpSpPr/>
          <p:nvPr/>
        </p:nvGrpSpPr>
        <p:grpSpPr>
          <a:xfrm>
            <a:off x="2149413" y="1872944"/>
            <a:ext cx="808041" cy="1571909"/>
            <a:chOff x="2149413" y="1872944"/>
            <a:chExt cx="808041" cy="1571909"/>
          </a:xfrm>
        </p:grpSpPr>
        <p:cxnSp>
          <p:nvCxnSpPr>
            <p:cNvPr id="117" name="Straight Arrow Connector 116"/>
            <p:cNvCxnSpPr/>
            <p:nvPr/>
          </p:nvCxnSpPr>
          <p:spPr>
            <a:xfrm rot="5460000" flipH="1" flipV="1">
              <a:off x="2211572" y="2555357"/>
              <a:ext cx="0" cy="124317"/>
            </a:xfrm>
            <a:prstGeom prst="straightConnector1">
              <a:avLst/>
            </a:prstGeom>
            <a:noFill/>
            <a:ln w="38100" cap="flat" cmpd="sng" algn="ctr">
              <a:solidFill>
                <a:srgbClr val="FFFF00"/>
              </a:solidFill>
              <a:prstDash val="solid"/>
              <a:tailEnd type="stealth" w="lg" len="lg"/>
            </a:ln>
            <a:effectLst/>
          </p:spPr>
        </p:cxnSp>
        <p:cxnSp>
          <p:nvCxnSpPr>
            <p:cNvPr id="125" name="Straight Arrow Connector 124"/>
            <p:cNvCxnSpPr/>
            <p:nvPr/>
          </p:nvCxnSpPr>
          <p:spPr>
            <a:xfrm rot="2940000" flipH="1" flipV="1">
              <a:off x="2512264" y="3140952"/>
              <a:ext cx="0" cy="124317"/>
            </a:xfrm>
            <a:prstGeom prst="straightConnector1">
              <a:avLst/>
            </a:prstGeom>
            <a:noFill/>
            <a:ln w="38100" cap="flat" cmpd="sng" algn="ctr">
              <a:solidFill>
                <a:srgbClr val="FFFF00"/>
              </a:solidFill>
              <a:prstDash val="solid"/>
              <a:tailEnd type="stealth" w="lg" len="lg"/>
            </a:ln>
            <a:effectLst/>
          </p:spPr>
        </p:cxnSp>
        <p:cxnSp>
          <p:nvCxnSpPr>
            <p:cNvPr id="126" name="Straight Arrow Connector 125"/>
            <p:cNvCxnSpPr/>
            <p:nvPr/>
          </p:nvCxnSpPr>
          <p:spPr>
            <a:xfrm rot="3960000" flipH="1" flipV="1">
              <a:off x="2411533" y="2948531"/>
              <a:ext cx="0" cy="124317"/>
            </a:xfrm>
            <a:prstGeom prst="straightConnector1">
              <a:avLst/>
            </a:prstGeom>
            <a:noFill/>
            <a:ln w="38100" cap="flat" cmpd="sng" algn="ctr">
              <a:solidFill>
                <a:srgbClr val="FFFF00"/>
              </a:solidFill>
              <a:prstDash val="solid"/>
              <a:tailEnd type="stealth" w="lg" len="lg"/>
            </a:ln>
            <a:effectLst/>
          </p:spPr>
        </p:cxnSp>
        <p:cxnSp>
          <p:nvCxnSpPr>
            <p:cNvPr id="127" name="Straight Arrow Connector 126"/>
            <p:cNvCxnSpPr/>
            <p:nvPr/>
          </p:nvCxnSpPr>
          <p:spPr>
            <a:xfrm rot="4200000" flipH="1" flipV="1">
              <a:off x="2289233" y="2774162"/>
              <a:ext cx="0" cy="124317"/>
            </a:xfrm>
            <a:prstGeom prst="straightConnector1">
              <a:avLst/>
            </a:prstGeom>
            <a:noFill/>
            <a:ln w="38100" cap="flat" cmpd="sng" algn="ctr">
              <a:solidFill>
                <a:srgbClr val="FFFF00"/>
              </a:solidFill>
              <a:prstDash val="solid"/>
              <a:tailEnd type="stealth" w="lg" len="lg"/>
            </a:ln>
            <a:effectLst/>
          </p:spPr>
        </p:cxnSp>
        <p:cxnSp>
          <p:nvCxnSpPr>
            <p:cNvPr id="128" name="Straight Arrow Connector 127"/>
            <p:cNvCxnSpPr/>
            <p:nvPr/>
          </p:nvCxnSpPr>
          <p:spPr>
            <a:xfrm rot="2640000" flipH="1" flipV="1">
              <a:off x="2631695" y="3233897"/>
              <a:ext cx="0" cy="124317"/>
            </a:xfrm>
            <a:prstGeom prst="straightConnector1">
              <a:avLst/>
            </a:prstGeom>
            <a:noFill/>
            <a:ln w="38100" cap="flat" cmpd="sng" algn="ctr">
              <a:solidFill>
                <a:srgbClr val="FFFF00"/>
              </a:solidFill>
              <a:prstDash val="solid"/>
              <a:tailEnd type="stealth" w="lg" len="lg"/>
            </a:ln>
            <a:effectLst/>
          </p:spPr>
        </p:cxnSp>
        <p:cxnSp>
          <p:nvCxnSpPr>
            <p:cNvPr id="129" name="Straight Arrow Connector 128"/>
            <p:cNvCxnSpPr/>
            <p:nvPr/>
          </p:nvCxnSpPr>
          <p:spPr>
            <a:xfrm rot="2340000" flipH="1" flipV="1">
              <a:off x="2739453" y="3320536"/>
              <a:ext cx="0" cy="124317"/>
            </a:xfrm>
            <a:prstGeom prst="straightConnector1">
              <a:avLst/>
            </a:prstGeom>
            <a:noFill/>
            <a:ln w="38100" cap="flat" cmpd="sng" algn="ctr">
              <a:solidFill>
                <a:srgbClr val="FFFF00"/>
              </a:solidFill>
              <a:prstDash val="solid"/>
              <a:tailEnd type="stealth" w="lg" len="lg"/>
            </a:ln>
            <a:effectLst/>
          </p:spPr>
        </p:cxnSp>
        <p:cxnSp>
          <p:nvCxnSpPr>
            <p:cNvPr id="120" name="Straight Arrow Connector 119"/>
            <p:cNvCxnSpPr/>
            <p:nvPr/>
          </p:nvCxnSpPr>
          <p:spPr>
            <a:xfrm rot="18720000" flipH="1">
              <a:off x="2500309" y="1971219"/>
              <a:ext cx="0" cy="124317"/>
            </a:xfrm>
            <a:prstGeom prst="straightConnector1">
              <a:avLst/>
            </a:prstGeom>
            <a:noFill/>
            <a:ln w="38100" cap="flat" cmpd="sng" algn="ctr">
              <a:solidFill>
                <a:srgbClr val="FFFF00"/>
              </a:solidFill>
              <a:prstDash val="solid"/>
              <a:tailEnd type="stealth" w="lg" len="lg"/>
            </a:ln>
            <a:effectLst/>
          </p:spPr>
        </p:cxnSp>
        <p:cxnSp>
          <p:nvCxnSpPr>
            <p:cNvPr id="121" name="Straight Arrow Connector 120"/>
            <p:cNvCxnSpPr/>
            <p:nvPr/>
          </p:nvCxnSpPr>
          <p:spPr>
            <a:xfrm rot="18240000" flipH="1">
              <a:off x="2366206" y="2128419"/>
              <a:ext cx="0" cy="124317"/>
            </a:xfrm>
            <a:prstGeom prst="straightConnector1">
              <a:avLst/>
            </a:prstGeom>
            <a:noFill/>
            <a:ln w="38100" cap="flat" cmpd="sng" algn="ctr">
              <a:solidFill>
                <a:srgbClr val="FFFF00"/>
              </a:solidFill>
              <a:prstDash val="solid"/>
              <a:tailEnd type="stealth" w="lg" len="lg"/>
            </a:ln>
            <a:effectLst/>
          </p:spPr>
        </p:cxnSp>
        <p:cxnSp>
          <p:nvCxnSpPr>
            <p:cNvPr id="122" name="Straight Arrow Connector 121"/>
            <p:cNvCxnSpPr/>
            <p:nvPr/>
          </p:nvCxnSpPr>
          <p:spPr>
            <a:xfrm rot="17340000" flipH="1">
              <a:off x="2252022" y="2344545"/>
              <a:ext cx="0" cy="124317"/>
            </a:xfrm>
            <a:prstGeom prst="straightConnector1">
              <a:avLst/>
            </a:prstGeom>
            <a:noFill/>
            <a:ln w="38100" cap="flat" cmpd="sng" algn="ctr">
              <a:solidFill>
                <a:srgbClr val="FFFF00"/>
              </a:solidFill>
              <a:prstDash val="solid"/>
              <a:tailEnd type="stealth" w="lg" len="lg"/>
            </a:ln>
            <a:effectLst/>
          </p:spPr>
        </p:cxnSp>
        <p:cxnSp>
          <p:nvCxnSpPr>
            <p:cNvPr id="123" name="Straight Arrow Connector 122"/>
            <p:cNvCxnSpPr/>
            <p:nvPr/>
          </p:nvCxnSpPr>
          <p:spPr>
            <a:xfrm rot="18420000" flipH="1">
              <a:off x="2631447" y="1878038"/>
              <a:ext cx="0" cy="124317"/>
            </a:xfrm>
            <a:prstGeom prst="straightConnector1">
              <a:avLst/>
            </a:prstGeom>
            <a:noFill/>
            <a:ln w="38100" cap="flat" cmpd="sng" algn="ctr">
              <a:solidFill>
                <a:srgbClr val="FFFF00"/>
              </a:solidFill>
              <a:prstDash val="solid"/>
              <a:tailEnd type="stealth" w="lg" len="lg"/>
            </a:ln>
            <a:effectLst/>
          </p:spPr>
        </p:cxnSp>
        <p:cxnSp>
          <p:nvCxnSpPr>
            <p:cNvPr id="124" name="Straight Arrow Connector 123"/>
            <p:cNvCxnSpPr/>
            <p:nvPr/>
          </p:nvCxnSpPr>
          <p:spPr>
            <a:xfrm rot="18600000" flipH="1">
              <a:off x="2895296" y="1810785"/>
              <a:ext cx="0" cy="124317"/>
            </a:xfrm>
            <a:prstGeom prst="straightConnector1">
              <a:avLst/>
            </a:prstGeom>
            <a:noFill/>
            <a:ln w="38100" cap="flat" cmpd="sng" algn="ctr">
              <a:solidFill>
                <a:srgbClr val="FFFF00"/>
              </a:solidFill>
              <a:prstDash val="solid"/>
              <a:tailEnd type="stealth" w="lg" len="lg"/>
            </a:ln>
            <a:effectLst/>
          </p:spPr>
        </p:cxnSp>
      </p:grpSp>
      <p:sp>
        <p:nvSpPr>
          <p:cNvPr id="133" name="TextBox 132"/>
          <p:cNvSpPr txBox="1"/>
          <p:nvPr/>
        </p:nvSpPr>
        <p:spPr>
          <a:xfrm>
            <a:off x="7239918" y="2203450"/>
            <a:ext cx="735682" cy="830997"/>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4800" dirty="0" smtClean="0">
                <a:effectLst>
                  <a:outerShdw blurRad="38100" dist="50800" dir="2700000" algn="tl">
                    <a:srgbClr val="C00000">
                      <a:alpha val="90000"/>
                    </a:srgbClr>
                  </a:outerShdw>
                </a:effectLst>
              </a:rPr>
              <a:t>N</a:t>
            </a:r>
            <a:endParaRPr lang="en-IN" sz="4800" dirty="0">
              <a:effectLst>
                <a:outerShdw blurRad="38100" dist="50800" dir="2700000" algn="tl">
                  <a:srgbClr val="C00000">
                    <a:alpha val="90000"/>
                  </a:srgbClr>
                </a:outerShdw>
              </a:effectLst>
            </a:endParaRPr>
          </a:p>
        </p:txBody>
      </p:sp>
      <p:sp>
        <p:nvSpPr>
          <p:cNvPr id="134" name="TextBox 133"/>
          <p:cNvSpPr txBox="1"/>
          <p:nvPr/>
        </p:nvSpPr>
        <p:spPr>
          <a:xfrm>
            <a:off x="1143000" y="2190750"/>
            <a:ext cx="735682" cy="830997"/>
          </a:xfrm>
          <a:prstGeom prst="rect">
            <a:avLst/>
          </a:prstGeom>
        </p:spPr>
        <p:txBody>
          <a:bodyPr wrap="square">
            <a:spAutoFit/>
          </a:bodyPr>
          <a:lstStyle>
            <a:defPPr>
              <a:defRPr lang="en-US"/>
            </a:defPPr>
            <a:lvl1pPr algn="ctr">
              <a:defRPr sz="2000" b="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defRPr>
            </a:lvl1pPr>
          </a:lstStyle>
          <a:p>
            <a:r>
              <a:rPr lang="en-IN" sz="4800" dirty="0" smtClean="0">
                <a:effectLst>
                  <a:outerShdw blurRad="38100" dist="50800" dir="2700000" algn="tl">
                    <a:srgbClr val="C00000">
                      <a:alpha val="90000"/>
                    </a:srgbClr>
                  </a:outerShdw>
                </a:effectLst>
              </a:rPr>
              <a:t>S</a:t>
            </a:r>
            <a:endParaRPr lang="en-IN" sz="4800" dirty="0">
              <a:effectLst>
                <a:outerShdw blurRad="38100" dist="50800" dir="2700000" algn="tl">
                  <a:srgbClr val="C00000">
                    <a:alpha val="90000"/>
                  </a:srgbClr>
                </a:outerShdw>
              </a:effectLst>
            </a:endParaRPr>
          </a:p>
        </p:txBody>
      </p:sp>
    </p:spTree>
    <p:extLst>
      <p:ext uri="{BB962C8B-B14F-4D97-AF65-F5344CB8AC3E}">
        <p14:creationId xmlns:p14="http://schemas.microsoft.com/office/powerpoint/2010/main" val="298015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200"/>
                                        <p:tgtEl>
                                          <p:spTgt spid="12"/>
                                        </p:tgtEl>
                                      </p:cBhvr>
                                    </p:animEffect>
                                  </p:childTnLst>
                                </p:cTn>
                              </p:par>
                              <p:par>
                                <p:cTn id="52" presetID="22" presetClass="entr" presetSubtype="4" fill="hold" grpId="0" nodeType="withEffect">
                                  <p:stCondLst>
                                    <p:cond delay="25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200"/>
                                        <p:tgtEl>
                                          <p:spTgt spid="83"/>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1"/>
                                        </p:tgtEl>
                                        <p:attrNameLst>
                                          <p:attrName>style.visibility</p:attrName>
                                        </p:attrNameLst>
                                      </p:cBhvr>
                                      <p:to>
                                        <p:strVal val="visible"/>
                                      </p:to>
                                    </p:set>
                                    <p:animEffect transition="in" filter="wipe(up)">
                                      <p:cBhvr>
                                        <p:cTn id="57" dur="200"/>
                                        <p:tgtEl>
                                          <p:spTgt spid="11"/>
                                        </p:tgtEl>
                                      </p:cBhvr>
                                    </p:animEffect>
                                  </p:childTnLst>
                                </p:cTn>
                              </p:par>
                              <p:par>
                                <p:cTn id="58" presetID="22" presetClass="entr" presetSubtype="4" fill="hold" grpId="0" nodeType="withEffect">
                                  <p:stCondLst>
                                    <p:cond delay="750"/>
                                  </p:stCondLst>
                                  <p:childTnLst>
                                    <p:set>
                                      <p:cBhvr>
                                        <p:cTn id="59" dur="1" fill="hold">
                                          <p:stCondLst>
                                            <p:cond delay="0"/>
                                          </p:stCondLst>
                                        </p:cTn>
                                        <p:tgtEl>
                                          <p:spTgt spid="84"/>
                                        </p:tgtEl>
                                        <p:attrNameLst>
                                          <p:attrName>style.visibility</p:attrName>
                                        </p:attrNameLst>
                                      </p:cBhvr>
                                      <p:to>
                                        <p:strVal val="visible"/>
                                      </p:to>
                                    </p:set>
                                    <p:animEffect transition="in" filter="wipe(down)">
                                      <p:cBhvr>
                                        <p:cTn id="60" dur="200"/>
                                        <p:tgtEl>
                                          <p:spTgt spid="84"/>
                                        </p:tgtEl>
                                      </p:cBhvr>
                                    </p:animEffect>
                                  </p:childTnLst>
                                </p:cTn>
                              </p:par>
                              <p:par>
                                <p:cTn id="61" presetID="22" presetClass="entr" presetSubtype="1" fill="hold" grpId="0" nodeType="withEffect">
                                  <p:stCondLst>
                                    <p:cond delay="1000"/>
                                  </p:stCondLst>
                                  <p:childTnLst>
                                    <p:set>
                                      <p:cBhvr>
                                        <p:cTn id="62" dur="1" fill="hold">
                                          <p:stCondLst>
                                            <p:cond delay="0"/>
                                          </p:stCondLst>
                                        </p:cTn>
                                        <p:tgtEl>
                                          <p:spTgt spid="10"/>
                                        </p:tgtEl>
                                        <p:attrNameLst>
                                          <p:attrName>style.visibility</p:attrName>
                                        </p:attrNameLst>
                                      </p:cBhvr>
                                      <p:to>
                                        <p:strVal val="visible"/>
                                      </p:to>
                                    </p:set>
                                    <p:animEffect transition="in" filter="wipe(up)">
                                      <p:cBhvr>
                                        <p:cTn id="63" dur="200"/>
                                        <p:tgtEl>
                                          <p:spTgt spid="10"/>
                                        </p:tgtEl>
                                      </p:cBhvr>
                                    </p:animEffect>
                                  </p:childTnLst>
                                </p:cTn>
                              </p:par>
                              <p:par>
                                <p:cTn id="64" presetID="22" presetClass="entr" presetSubtype="4" fill="hold" grpId="0" nodeType="withEffect">
                                  <p:stCondLst>
                                    <p:cond delay="1250"/>
                                  </p:stCondLst>
                                  <p:childTnLst>
                                    <p:set>
                                      <p:cBhvr>
                                        <p:cTn id="65" dur="1" fill="hold">
                                          <p:stCondLst>
                                            <p:cond delay="0"/>
                                          </p:stCondLst>
                                        </p:cTn>
                                        <p:tgtEl>
                                          <p:spTgt spid="85"/>
                                        </p:tgtEl>
                                        <p:attrNameLst>
                                          <p:attrName>style.visibility</p:attrName>
                                        </p:attrNameLst>
                                      </p:cBhvr>
                                      <p:to>
                                        <p:strVal val="visible"/>
                                      </p:to>
                                    </p:set>
                                    <p:animEffect transition="in" filter="wipe(down)">
                                      <p:cBhvr>
                                        <p:cTn id="66" dur="200"/>
                                        <p:tgtEl>
                                          <p:spTgt spid="85"/>
                                        </p:tgtEl>
                                      </p:cBhvr>
                                    </p:animEffect>
                                  </p:childTnLst>
                                </p:cTn>
                              </p:par>
                              <p:par>
                                <p:cTn id="67" presetID="22" presetClass="entr" presetSubtype="1" fill="hold" grpId="0" nodeType="withEffect">
                                  <p:stCondLst>
                                    <p:cond delay="1500"/>
                                  </p:stCondLst>
                                  <p:childTnLst>
                                    <p:set>
                                      <p:cBhvr>
                                        <p:cTn id="68" dur="1" fill="hold">
                                          <p:stCondLst>
                                            <p:cond delay="0"/>
                                          </p:stCondLst>
                                        </p:cTn>
                                        <p:tgtEl>
                                          <p:spTgt spid="9"/>
                                        </p:tgtEl>
                                        <p:attrNameLst>
                                          <p:attrName>style.visibility</p:attrName>
                                        </p:attrNameLst>
                                      </p:cBhvr>
                                      <p:to>
                                        <p:strVal val="visible"/>
                                      </p:to>
                                    </p:set>
                                    <p:animEffect transition="in" filter="wipe(up)">
                                      <p:cBhvr>
                                        <p:cTn id="69" dur="200"/>
                                        <p:tgtEl>
                                          <p:spTgt spid="9"/>
                                        </p:tgtEl>
                                      </p:cBhvr>
                                    </p:animEffect>
                                  </p:childTnLst>
                                </p:cTn>
                              </p:par>
                              <p:par>
                                <p:cTn id="70" presetID="22" presetClass="entr" presetSubtype="4" fill="hold" grpId="0" nodeType="withEffect">
                                  <p:stCondLst>
                                    <p:cond delay="1750"/>
                                  </p:stCondLst>
                                  <p:childTnLst>
                                    <p:set>
                                      <p:cBhvr>
                                        <p:cTn id="71" dur="1" fill="hold">
                                          <p:stCondLst>
                                            <p:cond delay="0"/>
                                          </p:stCondLst>
                                        </p:cTn>
                                        <p:tgtEl>
                                          <p:spTgt spid="86"/>
                                        </p:tgtEl>
                                        <p:attrNameLst>
                                          <p:attrName>style.visibility</p:attrName>
                                        </p:attrNameLst>
                                      </p:cBhvr>
                                      <p:to>
                                        <p:strVal val="visible"/>
                                      </p:to>
                                    </p:set>
                                    <p:animEffect transition="in" filter="wipe(down)">
                                      <p:cBhvr>
                                        <p:cTn id="72" dur="200"/>
                                        <p:tgtEl>
                                          <p:spTgt spid="86"/>
                                        </p:tgtEl>
                                      </p:cBhvr>
                                    </p:animEffect>
                                  </p:childTnLst>
                                </p:cTn>
                              </p:par>
                              <p:par>
                                <p:cTn id="73" presetID="22" presetClass="entr" presetSubtype="1" fill="hold" grpId="0" nodeType="withEffect">
                                  <p:stCondLst>
                                    <p:cond delay="2000"/>
                                  </p:stCondLst>
                                  <p:childTnLst>
                                    <p:set>
                                      <p:cBhvr>
                                        <p:cTn id="74" dur="1" fill="hold">
                                          <p:stCondLst>
                                            <p:cond delay="0"/>
                                          </p:stCondLst>
                                        </p:cTn>
                                        <p:tgtEl>
                                          <p:spTgt spid="8"/>
                                        </p:tgtEl>
                                        <p:attrNameLst>
                                          <p:attrName>style.visibility</p:attrName>
                                        </p:attrNameLst>
                                      </p:cBhvr>
                                      <p:to>
                                        <p:strVal val="visible"/>
                                      </p:to>
                                    </p:set>
                                    <p:animEffect transition="in" filter="wipe(up)">
                                      <p:cBhvr>
                                        <p:cTn id="75" dur="200"/>
                                        <p:tgtEl>
                                          <p:spTgt spid="8"/>
                                        </p:tgtEl>
                                      </p:cBhvr>
                                    </p:animEffect>
                                  </p:childTnLst>
                                </p:cTn>
                              </p:par>
                              <p:par>
                                <p:cTn id="76" presetID="22" presetClass="entr" presetSubtype="4" fill="hold" grpId="0" nodeType="withEffect">
                                  <p:stCondLst>
                                    <p:cond delay="225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200"/>
                                        <p:tgtEl>
                                          <p:spTgt spid="87"/>
                                        </p:tgtEl>
                                      </p:cBhvr>
                                    </p:animEffect>
                                  </p:childTnLst>
                                </p:cTn>
                              </p:par>
                              <p:par>
                                <p:cTn id="79" presetID="22" presetClass="entr" presetSubtype="1" fill="hold" grpId="0" nodeType="withEffect">
                                  <p:stCondLst>
                                    <p:cond delay="2500"/>
                                  </p:stCondLst>
                                  <p:childTnLst>
                                    <p:set>
                                      <p:cBhvr>
                                        <p:cTn id="80" dur="1" fill="hold">
                                          <p:stCondLst>
                                            <p:cond delay="0"/>
                                          </p:stCondLst>
                                        </p:cTn>
                                        <p:tgtEl>
                                          <p:spTgt spid="7"/>
                                        </p:tgtEl>
                                        <p:attrNameLst>
                                          <p:attrName>style.visibility</p:attrName>
                                        </p:attrNameLst>
                                      </p:cBhvr>
                                      <p:to>
                                        <p:strVal val="visible"/>
                                      </p:to>
                                    </p:set>
                                    <p:animEffect transition="in" filter="wipe(up)">
                                      <p:cBhvr>
                                        <p:cTn id="81" dur="200"/>
                                        <p:tgtEl>
                                          <p:spTgt spid="7"/>
                                        </p:tgtEl>
                                      </p:cBhvr>
                                    </p:animEffect>
                                  </p:childTnLst>
                                </p:cTn>
                              </p:par>
                              <p:par>
                                <p:cTn id="82" presetID="22" presetClass="entr" presetSubtype="4" fill="hold" grpId="0" nodeType="withEffect">
                                  <p:stCondLst>
                                    <p:cond delay="2750"/>
                                  </p:stCondLst>
                                  <p:childTnLst>
                                    <p:set>
                                      <p:cBhvr>
                                        <p:cTn id="83" dur="1" fill="hold">
                                          <p:stCondLst>
                                            <p:cond delay="0"/>
                                          </p:stCondLst>
                                        </p:cTn>
                                        <p:tgtEl>
                                          <p:spTgt spid="88"/>
                                        </p:tgtEl>
                                        <p:attrNameLst>
                                          <p:attrName>style.visibility</p:attrName>
                                        </p:attrNameLst>
                                      </p:cBhvr>
                                      <p:to>
                                        <p:strVal val="visible"/>
                                      </p:to>
                                    </p:set>
                                    <p:animEffect transition="in" filter="wipe(down)">
                                      <p:cBhvr>
                                        <p:cTn id="84" dur="200"/>
                                        <p:tgtEl>
                                          <p:spTgt spid="88"/>
                                        </p:tgtEl>
                                      </p:cBhvr>
                                    </p:animEffect>
                                  </p:childTnLst>
                                </p:cTn>
                              </p:par>
                              <p:par>
                                <p:cTn id="85" presetID="22" presetClass="entr" presetSubtype="1" fill="hold" grpId="0" nodeType="withEffect">
                                  <p:stCondLst>
                                    <p:cond delay="3000"/>
                                  </p:stCondLst>
                                  <p:childTnLst>
                                    <p:set>
                                      <p:cBhvr>
                                        <p:cTn id="86" dur="1" fill="hold">
                                          <p:stCondLst>
                                            <p:cond delay="0"/>
                                          </p:stCondLst>
                                        </p:cTn>
                                        <p:tgtEl>
                                          <p:spTgt spid="6"/>
                                        </p:tgtEl>
                                        <p:attrNameLst>
                                          <p:attrName>style.visibility</p:attrName>
                                        </p:attrNameLst>
                                      </p:cBhvr>
                                      <p:to>
                                        <p:strVal val="visible"/>
                                      </p:to>
                                    </p:set>
                                    <p:animEffect transition="in" filter="wipe(up)">
                                      <p:cBhvr>
                                        <p:cTn id="87" dur="200"/>
                                        <p:tgtEl>
                                          <p:spTgt spid="6"/>
                                        </p:tgtEl>
                                      </p:cBhvr>
                                    </p:animEffect>
                                  </p:childTnLst>
                                </p:cTn>
                              </p:par>
                              <p:par>
                                <p:cTn id="88" presetID="22" presetClass="entr" presetSubtype="4" fill="hold" grpId="0" nodeType="withEffect">
                                  <p:stCondLst>
                                    <p:cond delay="3250"/>
                                  </p:stCondLst>
                                  <p:childTnLst>
                                    <p:set>
                                      <p:cBhvr>
                                        <p:cTn id="89" dur="1" fill="hold">
                                          <p:stCondLst>
                                            <p:cond delay="0"/>
                                          </p:stCondLst>
                                        </p:cTn>
                                        <p:tgtEl>
                                          <p:spTgt spid="89"/>
                                        </p:tgtEl>
                                        <p:attrNameLst>
                                          <p:attrName>style.visibility</p:attrName>
                                        </p:attrNameLst>
                                      </p:cBhvr>
                                      <p:to>
                                        <p:strVal val="visible"/>
                                      </p:to>
                                    </p:set>
                                    <p:animEffect transition="in" filter="wipe(down)">
                                      <p:cBhvr>
                                        <p:cTn id="90" dur="200"/>
                                        <p:tgtEl>
                                          <p:spTgt spid="89"/>
                                        </p:tgtEl>
                                      </p:cBhvr>
                                    </p:animEffect>
                                  </p:childTnLst>
                                </p:cTn>
                              </p:par>
                              <p:par>
                                <p:cTn id="91" presetID="22" presetClass="entr" presetSubtype="1" fill="hold" grpId="0" nodeType="withEffect">
                                  <p:stCondLst>
                                    <p:cond delay="3500"/>
                                  </p:stCondLst>
                                  <p:childTnLst>
                                    <p:set>
                                      <p:cBhvr>
                                        <p:cTn id="92" dur="1" fill="hold">
                                          <p:stCondLst>
                                            <p:cond delay="0"/>
                                          </p:stCondLst>
                                        </p:cTn>
                                        <p:tgtEl>
                                          <p:spTgt spid="5"/>
                                        </p:tgtEl>
                                        <p:attrNameLst>
                                          <p:attrName>style.visibility</p:attrName>
                                        </p:attrNameLst>
                                      </p:cBhvr>
                                      <p:to>
                                        <p:strVal val="visible"/>
                                      </p:to>
                                    </p:set>
                                    <p:animEffect transition="in" filter="wipe(up)">
                                      <p:cBhvr>
                                        <p:cTn id="93" dur="200"/>
                                        <p:tgtEl>
                                          <p:spTgt spid="5"/>
                                        </p:tgtEl>
                                      </p:cBhvr>
                                    </p:animEffect>
                                  </p:childTnLst>
                                </p:cTn>
                              </p:par>
                              <p:par>
                                <p:cTn id="94" presetID="22" presetClass="entr" presetSubtype="4" fill="hold" grpId="0" nodeType="withEffect">
                                  <p:stCondLst>
                                    <p:cond delay="3750"/>
                                  </p:stCondLst>
                                  <p:childTnLst>
                                    <p:set>
                                      <p:cBhvr>
                                        <p:cTn id="95" dur="1" fill="hold">
                                          <p:stCondLst>
                                            <p:cond delay="0"/>
                                          </p:stCondLst>
                                        </p:cTn>
                                        <p:tgtEl>
                                          <p:spTgt spid="90"/>
                                        </p:tgtEl>
                                        <p:attrNameLst>
                                          <p:attrName>style.visibility</p:attrName>
                                        </p:attrNameLst>
                                      </p:cBhvr>
                                      <p:to>
                                        <p:strVal val="visible"/>
                                      </p:to>
                                    </p:set>
                                    <p:animEffect transition="in" filter="wipe(down)">
                                      <p:cBhvr>
                                        <p:cTn id="96" dur="200"/>
                                        <p:tgtEl>
                                          <p:spTgt spid="90"/>
                                        </p:tgtEl>
                                      </p:cBhvr>
                                    </p:animEffect>
                                  </p:childTnLst>
                                </p:cTn>
                              </p:par>
                              <p:par>
                                <p:cTn id="97" presetID="10"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fade">
                                      <p:cBhvr>
                                        <p:cTn id="99" dur="500"/>
                                        <p:tgtEl>
                                          <p:spTgt spid="5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56"/>
                                        </p:tgtEl>
                                      </p:cBhvr>
                                    </p:animEffect>
                                    <p:set>
                                      <p:cBhvr>
                                        <p:cTn id="104" dur="1" fill="hold">
                                          <p:stCondLst>
                                            <p:cond delay="499"/>
                                          </p:stCondLst>
                                        </p:cTn>
                                        <p:tgtEl>
                                          <p:spTgt spid="56"/>
                                        </p:tgtEl>
                                        <p:attrNameLst>
                                          <p:attrName>style.visibility</p:attrName>
                                        </p:attrNameLst>
                                      </p:cBhvr>
                                      <p:to>
                                        <p:strVal val="hidden"/>
                                      </p:to>
                                    </p:set>
                                  </p:childTnLst>
                                </p:cTn>
                              </p:par>
                              <p:par>
                                <p:cTn id="105" presetID="10"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500"/>
                                        <p:tgtEl>
                                          <p:spTgt spid="62"/>
                                        </p:tgtEl>
                                      </p:cBhvr>
                                    </p:animEffect>
                                    <p:set>
                                      <p:cBhvr>
                                        <p:cTn id="112" dur="1" fill="hold">
                                          <p:stCondLst>
                                            <p:cond delay="499"/>
                                          </p:stCondLst>
                                        </p:cTn>
                                        <p:tgtEl>
                                          <p:spTgt spid="62"/>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down)">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33"/>
                                        </p:tgtEl>
                                        <p:attrNameLst>
                                          <p:attrName>style.visibility</p:attrName>
                                        </p:attrNameLst>
                                      </p:cBhvr>
                                      <p:to>
                                        <p:strVal val="visible"/>
                                      </p:to>
                                    </p:set>
                                    <p:animEffect transition="in" filter="wipe(down)">
                                      <p:cBhvr>
                                        <p:cTn id="122" dur="500"/>
                                        <p:tgtEl>
                                          <p:spTgt spid="3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wipe(down)">
                                      <p:cBhvr>
                                        <p:cTn id="127" dur="500"/>
                                        <p:tgtEl>
                                          <p:spTgt spid="3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wipe(up)">
                                      <p:cBhvr>
                                        <p:cTn id="132" dur="500"/>
                                        <p:tgtEl>
                                          <p:spTgt spid="3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wipe(up)">
                                      <p:cBhvr>
                                        <p:cTn id="137" dur="500"/>
                                        <p:tgtEl>
                                          <p:spTgt spid="3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38"/>
                                        </p:tgtEl>
                                        <p:attrNameLst>
                                          <p:attrName>style.visibility</p:attrName>
                                        </p:attrNameLst>
                                      </p:cBhvr>
                                      <p:to>
                                        <p:strVal val="visible"/>
                                      </p:to>
                                    </p:set>
                                    <p:animEffect transition="in" filter="wipe(up)">
                                      <p:cBhvr>
                                        <p:cTn id="142" dur="500"/>
                                        <p:tgtEl>
                                          <p:spTgt spid="3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wipe(left)">
                                      <p:cBhvr>
                                        <p:cTn id="147" dur="500"/>
                                        <p:tgtEl>
                                          <p:spTgt spid="47"/>
                                        </p:tgtEl>
                                      </p:cBhvr>
                                    </p:animEffect>
                                  </p:childTnLst>
                                </p:cTn>
                              </p:par>
                            </p:childTnLst>
                          </p:cTn>
                        </p:par>
                        <p:par>
                          <p:cTn id="148" fill="hold">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wipe(left)">
                                      <p:cBhvr>
                                        <p:cTn id="151" dur="500"/>
                                        <p:tgtEl>
                                          <p:spTgt spid="4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97"/>
                                        </p:tgtEl>
                                        <p:attrNameLst>
                                          <p:attrName>style.visibility</p:attrName>
                                        </p:attrNameLst>
                                      </p:cBhvr>
                                      <p:to>
                                        <p:strVal val="visible"/>
                                      </p:to>
                                    </p:set>
                                    <p:animEffect transition="in" filter="wipe(left)">
                                      <p:cBhvr>
                                        <p:cTn id="156" dur="500"/>
                                        <p:tgtEl>
                                          <p:spTgt spid="97"/>
                                        </p:tgtEl>
                                      </p:cBhvr>
                                    </p:animEffect>
                                  </p:childTnLst>
                                </p:cTn>
                              </p:par>
                            </p:childTnLst>
                          </p:cTn>
                        </p:par>
                        <p:par>
                          <p:cTn id="157" fill="hold">
                            <p:stCondLst>
                              <p:cond delay="500"/>
                            </p:stCondLst>
                            <p:childTnLst>
                              <p:par>
                                <p:cTn id="158" presetID="22" presetClass="entr" presetSubtype="8" fill="hold" grpId="0" nodeType="afterEffect">
                                  <p:stCondLst>
                                    <p:cond delay="0"/>
                                  </p:stCondLst>
                                  <p:childTnLst>
                                    <p:set>
                                      <p:cBhvr>
                                        <p:cTn id="159" dur="1" fill="hold">
                                          <p:stCondLst>
                                            <p:cond delay="0"/>
                                          </p:stCondLst>
                                        </p:cTn>
                                        <p:tgtEl>
                                          <p:spTgt spid="98"/>
                                        </p:tgtEl>
                                        <p:attrNameLst>
                                          <p:attrName>style.visibility</p:attrName>
                                        </p:attrNameLst>
                                      </p:cBhvr>
                                      <p:to>
                                        <p:strVal val="visible"/>
                                      </p:to>
                                    </p:set>
                                    <p:animEffect transition="in" filter="wipe(left)">
                                      <p:cBhvr>
                                        <p:cTn id="160" dur="500"/>
                                        <p:tgtEl>
                                          <p:spTgt spid="98"/>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left)">
                                      <p:cBhvr>
                                        <p:cTn id="165" dur="500"/>
                                        <p:tgtEl>
                                          <p:spTgt spid="49"/>
                                        </p:tgtEl>
                                      </p:cBhvr>
                                    </p:animEffect>
                                  </p:childTnLst>
                                </p:cTn>
                              </p:par>
                            </p:childTnLst>
                          </p:cTn>
                        </p:par>
                      </p:childTnLst>
                    </p:cTn>
                  </p:par>
                  <p:par>
                    <p:cTn id="166" fill="hold">
                      <p:stCondLst>
                        <p:cond delay="indefinite"/>
                      </p:stCondLst>
                      <p:childTnLst>
                        <p:par>
                          <p:cTn id="167" fill="hold">
                            <p:stCondLst>
                              <p:cond delay="0"/>
                            </p:stCondLst>
                            <p:childTnLst>
                              <p:par>
                                <p:cTn id="168" presetID="12" presetClass="entr" presetSubtype="8" fill="hold" grpId="0" nodeType="clickEffect">
                                  <p:stCondLst>
                                    <p:cond delay="0"/>
                                  </p:stCondLst>
                                  <p:childTnLst>
                                    <p:set>
                                      <p:cBhvr>
                                        <p:cTn id="169" dur="1" fill="hold">
                                          <p:stCondLst>
                                            <p:cond delay="0"/>
                                          </p:stCondLst>
                                        </p:cTn>
                                        <p:tgtEl>
                                          <p:spTgt spid="133"/>
                                        </p:tgtEl>
                                        <p:attrNameLst>
                                          <p:attrName>style.visibility</p:attrName>
                                        </p:attrNameLst>
                                      </p:cBhvr>
                                      <p:to>
                                        <p:strVal val="visible"/>
                                      </p:to>
                                    </p:set>
                                    <p:anim calcmode="lin" valueType="num">
                                      <p:cBhvr additive="base">
                                        <p:cTn id="170" dur="500"/>
                                        <p:tgtEl>
                                          <p:spTgt spid="133"/>
                                        </p:tgtEl>
                                        <p:attrNameLst>
                                          <p:attrName>ppt_x</p:attrName>
                                        </p:attrNameLst>
                                      </p:cBhvr>
                                      <p:tavLst>
                                        <p:tav tm="0">
                                          <p:val>
                                            <p:strVal val="#ppt_x-#ppt_w*1.125000"/>
                                          </p:val>
                                        </p:tav>
                                        <p:tav tm="100000">
                                          <p:val>
                                            <p:strVal val="#ppt_x"/>
                                          </p:val>
                                        </p:tav>
                                      </p:tavLst>
                                    </p:anim>
                                    <p:animEffect transition="in" filter="wipe(right)">
                                      <p:cBhvr>
                                        <p:cTn id="171" dur="500"/>
                                        <p:tgtEl>
                                          <p:spTgt spid="133"/>
                                        </p:tgtEl>
                                      </p:cBhvr>
                                    </p:animEffect>
                                  </p:childTnLst>
                                </p:cTn>
                              </p:par>
                              <p:par>
                                <p:cTn id="172" presetID="12" presetClass="entr" presetSubtype="8" fill="hold" grpId="0" nodeType="withEffect">
                                  <p:stCondLst>
                                    <p:cond delay="0"/>
                                  </p:stCondLst>
                                  <p:childTnLst>
                                    <p:set>
                                      <p:cBhvr>
                                        <p:cTn id="173" dur="1" fill="hold">
                                          <p:stCondLst>
                                            <p:cond delay="0"/>
                                          </p:stCondLst>
                                        </p:cTn>
                                        <p:tgtEl>
                                          <p:spTgt spid="134"/>
                                        </p:tgtEl>
                                        <p:attrNameLst>
                                          <p:attrName>style.visibility</p:attrName>
                                        </p:attrNameLst>
                                      </p:cBhvr>
                                      <p:to>
                                        <p:strVal val="visible"/>
                                      </p:to>
                                    </p:set>
                                    <p:anim calcmode="lin" valueType="num">
                                      <p:cBhvr additive="base">
                                        <p:cTn id="174" dur="500"/>
                                        <p:tgtEl>
                                          <p:spTgt spid="134"/>
                                        </p:tgtEl>
                                        <p:attrNameLst>
                                          <p:attrName>ppt_x</p:attrName>
                                        </p:attrNameLst>
                                      </p:cBhvr>
                                      <p:tavLst>
                                        <p:tav tm="0">
                                          <p:val>
                                            <p:strVal val="#ppt_x-#ppt_w*1.125000"/>
                                          </p:val>
                                        </p:tav>
                                        <p:tav tm="100000">
                                          <p:val>
                                            <p:strVal val="#ppt_x"/>
                                          </p:val>
                                        </p:tav>
                                      </p:tavLst>
                                    </p:anim>
                                    <p:animEffect transition="in" filter="wipe(right)">
                                      <p:cBhvr>
                                        <p:cTn id="175" dur="500"/>
                                        <p:tgtEl>
                                          <p:spTgt spid="134"/>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39"/>
                                        </p:tgtEl>
                                        <p:attrNameLst>
                                          <p:attrName>style.visibility</p:attrName>
                                        </p:attrNameLst>
                                      </p:cBhvr>
                                      <p:to>
                                        <p:strVal val="visible"/>
                                      </p:to>
                                    </p:set>
                                    <p:animEffect transition="in" filter="fade">
                                      <p:cBhvr>
                                        <p:cTn id="180" dur="500"/>
                                        <p:tgtEl>
                                          <p:spTgt spid="39"/>
                                        </p:tgtEl>
                                      </p:cBhvr>
                                    </p:animEffect>
                                  </p:childTnLst>
                                </p:cTn>
                              </p:par>
                              <p:par>
                                <p:cTn id="181" presetID="10" presetClass="entr" presetSubtype="0" fill="hold" nodeType="with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fade">
                                      <p:cBhvr>
                                        <p:cTn id="183" dur="500"/>
                                        <p:tgtEl>
                                          <p:spTgt spid="43"/>
                                        </p:tgtEl>
                                      </p:cBhvr>
                                    </p:animEffect>
                                  </p:childTnLst>
                                </p:cTn>
                              </p:par>
                              <p:par>
                                <p:cTn id="184" presetID="1" presetClass="entr" presetSubtype="0" fill="hold" nodeType="withEffect">
                                  <p:stCondLst>
                                    <p:cond delay="0"/>
                                  </p:stCondLst>
                                  <p:childTnLst>
                                    <p:set>
                                      <p:cBhvr>
                                        <p:cTn id="185" dur="1" fill="hold">
                                          <p:stCondLst>
                                            <p:cond delay="0"/>
                                          </p:stCondLst>
                                        </p:cTn>
                                        <p:tgtEl>
                                          <p:spTgt spid="115"/>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131"/>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59"/>
                                        </p:tgtEl>
                                        <p:attrNameLst>
                                          <p:attrName>style.visibility</p:attrName>
                                        </p:attrNameLst>
                                      </p:cBhvr>
                                      <p:to>
                                        <p:strVal val="visible"/>
                                      </p:to>
                                    </p:set>
                                    <p:animEffect transition="in" filter="fade">
                                      <p:cBhvr>
                                        <p:cTn id="192" dur="500"/>
                                        <p:tgtEl>
                                          <p:spTgt spid="59"/>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59"/>
                                        </p:tgtEl>
                                      </p:cBhvr>
                                    </p:animEffect>
                                    <p:set>
                                      <p:cBhvr>
                                        <p:cTn id="197" dur="1" fill="hold">
                                          <p:stCondLst>
                                            <p:cond delay="499"/>
                                          </p:stCondLst>
                                        </p:cTn>
                                        <p:tgtEl>
                                          <p:spTgt spid="59"/>
                                        </p:tgtEl>
                                        <p:attrNameLst>
                                          <p:attrName>style.visibility</p:attrName>
                                        </p:attrNameLst>
                                      </p:cBhvr>
                                      <p:to>
                                        <p:strVal val="hidden"/>
                                      </p:to>
                                    </p:set>
                                  </p:childTnLst>
                                </p:cTn>
                              </p:par>
                              <p:par>
                                <p:cTn id="198" presetID="10" presetClass="entr" presetSubtype="0" fill="hold" nodeType="withEffect">
                                  <p:stCondLst>
                                    <p:cond delay="0"/>
                                  </p:stCondLst>
                                  <p:childTnLst>
                                    <p:set>
                                      <p:cBhvr>
                                        <p:cTn id="199" dur="1" fill="hold">
                                          <p:stCondLst>
                                            <p:cond delay="0"/>
                                          </p:stCondLst>
                                        </p:cTn>
                                        <p:tgtEl>
                                          <p:spTgt spid="65"/>
                                        </p:tgtEl>
                                        <p:attrNameLst>
                                          <p:attrName>style.visibility</p:attrName>
                                        </p:attrNameLst>
                                      </p:cBhvr>
                                      <p:to>
                                        <p:strVal val="visible"/>
                                      </p:to>
                                    </p:set>
                                    <p:animEffect transition="in" filter="fade">
                                      <p:cBhvr>
                                        <p:cTn id="20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6" grpId="0" animBg="1"/>
      <p:bldP spid="7" grpId="0" animBg="1"/>
      <p:bldP spid="8" grpId="0" animBg="1"/>
      <p:bldP spid="9" grpId="0" animBg="1"/>
      <p:bldP spid="10" grpId="0" animBg="1"/>
      <p:bldP spid="11" grpId="0" animBg="1"/>
      <p:bldP spid="12" grpId="0" animBg="1"/>
      <p:bldP spid="33" grpId="0" animBg="1"/>
      <p:bldP spid="34" grpId="0" animBg="1"/>
      <p:bldP spid="35" grpId="0" animBg="1"/>
      <p:bldP spid="36" grpId="0" animBg="1"/>
      <p:bldP spid="37" grpId="0" animBg="1"/>
      <p:bldP spid="38" grpId="0" animBg="1"/>
      <p:bldP spid="47" grpId="0" animBg="1"/>
      <p:bldP spid="48" grpId="0" animBg="1"/>
      <p:bldP spid="83" grpId="0" animBg="1"/>
      <p:bldP spid="84" grpId="0" animBg="1"/>
      <p:bldP spid="85" grpId="0" animBg="1"/>
      <p:bldP spid="86" grpId="0" animBg="1"/>
      <p:bldP spid="87" grpId="0" animBg="1"/>
      <p:bldP spid="88" grpId="0" animBg="1"/>
      <p:bldP spid="89" grpId="0" animBg="1"/>
      <p:bldP spid="90" grpId="0" animBg="1"/>
      <p:bldP spid="97" grpId="0" animBg="1"/>
      <p:bldP spid="98" grpId="0" animBg="1"/>
      <p:bldP spid="133" grpId="0"/>
      <p:bldP spid="1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p:nvSpPr>
        <p:spPr>
          <a:xfrm>
            <a:off x="-30144" y="348123"/>
            <a:ext cx="8400422" cy="998356"/>
          </a:xfrm>
          <a:prstGeom prst="rect">
            <a:avLst/>
          </a:prstGeom>
          <a:solidFill>
            <a:srgbClr val="009999"/>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282148" y="524398"/>
            <a:ext cx="7118274" cy="665083"/>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3550" indent="-463550"/>
            <a:r>
              <a:rPr lang="en-US" b="1" dirty="0" smtClean="0">
                <a:solidFill>
                  <a:schemeClr val="bg1"/>
                </a:solidFill>
                <a:effectLst>
                  <a:outerShdw blurRad="50800" dist="38100" dir="5400000" algn="t" rotWithShape="0">
                    <a:prstClr val="black">
                      <a:alpha val="40000"/>
                    </a:prstClr>
                  </a:outerShdw>
                </a:effectLst>
                <a:latin typeface="Berlin Sans FB Demi" panose="020E0802020502020306" pitchFamily="34" charset="0"/>
                <a:cs typeface="Aharoni" panose="02010803020104030203" pitchFamily="2" charset="-79"/>
              </a:rPr>
              <a:t>	What is a solenoid? Compare the magnetic field produced by a solenoid with the magnetic field of a bar magnet. </a:t>
            </a:r>
            <a:endParaRPr lang="en-US" b="1" dirty="0">
              <a:solidFill>
                <a:schemeClr val="bg1"/>
              </a:solidFill>
              <a:effectLst>
                <a:outerShdw blurRad="50800" dist="38100" dir="5400000" algn="t" rotWithShape="0">
                  <a:prstClr val="black">
                    <a:alpha val="40000"/>
                  </a:prstClr>
                </a:outerShdw>
              </a:effectLst>
              <a:latin typeface="Berlin Sans FB Demi" panose="020E0802020502020306" pitchFamily="34" charset="0"/>
              <a:cs typeface="Aharoni" panose="02010803020104030203" pitchFamily="2" charset="-79"/>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5652" y="328027"/>
            <a:ext cx="1167322" cy="1167322"/>
          </a:xfrm>
          <a:prstGeom prst="rect">
            <a:avLst/>
          </a:prstGeom>
        </p:spPr>
      </p:pic>
      <p:sp>
        <p:nvSpPr>
          <p:cNvPr id="5" name="TextBox 4"/>
          <p:cNvSpPr txBox="1"/>
          <p:nvPr/>
        </p:nvSpPr>
        <p:spPr>
          <a:xfrm>
            <a:off x="1371600" y="1505570"/>
            <a:ext cx="7044789" cy="601742"/>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1963" indent="-461963"/>
            <a:r>
              <a:rPr lang="en-US" sz="1600" b="1" dirty="0" smtClean="0">
                <a:solidFill>
                  <a:schemeClr val="bg1"/>
                </a:solidFill>
                <a:latin typeface="Berlin Sans FB Demi" panose="020E0802020502020306" pitchFamily="34" charset="0"/>
                <a:cs typeface="Aharoni" panose="02010803020104030203" pitchFamily="2" charset="-79"/>
              </a:rPr>
              <a:t>1.	When a copper wire with a resistive coating is wound in a chain of loops like a spring it is called solenoid.</a:t>
            </a:r>
            <a:endParaRPr lang="en-US" sz="1600" b="1" dirty="0">
              <a:solidFill>
                <a:schemeClr val="bg1"/>
              </a:solidFill>
              <a:latin typeface="Berlin Sans FB Demi" panose="020E0802020502020306" pitchFamily="34" charset="0"/>
              <a:cs typeface="Aharoni" panose="02010803020104030203" pitchFamily="2" charset="-79"/>
            </a:endParaRPr>
          </a:p>
        </p:txBody>
      </p:sp>
      <p:sp>
        <p:nvSpPr>
          <p:cNvPr id="6" name="TextBox 5"/>
          <p:cNvSpPr txBox="1"/>
          <p:nvPr/>
        </p:nvSpPr>
        <p:spPr>
          <a:xfrm>
            <a:off x="598658" y="1495522"/>
            <a:ext cx="762894" cy="411718"/>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000" b="1" dirty="0" err="1" smtClean="0">
                <a:solidFill>
                  <a:srgbClr val="FFFF00"/>
                </a:solidFill>
                <a:latin typeface="Berlin Sans FB Demi" panose="020E0802020502020306" pitchFamily="34" charset="0"/>
                <a:cs typeface="Aharoni" panose="02010803020104030203" pitchFamily="2" charset="-79"/>
              </a:rPr>
              <a:t>Ans</a:t>
            </a:r>
            <a:r>
              <a:rPr lang="en-US" sz="2000" b="1" dirty="0" smtClean="0">
                <a:solidFill>
                  <a:srgbClr val="FFFF00"/>
                </a:solidFill>
                <a:latin typeface="Berlin Sans FB Demi" panose="020E0802020502020306" pitchFamily="34" charset="0"/>
                <a:cs typeface="Aharoni" panose="02010803020104030203" pitchFamily="2" charset="-79"/>
              </a:rPr>
              <a:t> :</a:t>
            </a:r>
            <a:endParaRPr lang="en-US" sz="2000" b="1" dirty="0">
              <a:solidFill>
                <a:srgbClr val="FFFF00"/>
              </a:solidFill>
              <a:latin typeface="Berlin Sans FB Demi" panose="020E0802020502020306" pitchFamily="34" charset="0"/>
              <a:cs typeface="Aharoni" panose="02010803020104030203" pitchFamily="2" charset="-79"/>
            </a:endParaRPr>
          </a:p>
        </p:txBody>
      </p:sp>
      <p:sp>
        <p:nvSpPr>
          <p:cNvPr id="7" name="TextBox 6"/>
          <p:cNvSpPr txBox="1"/>
          <p:nvPr/>
        </p:nvSpPr>
        <p:spPr>
          <a:xfrm>
            <a:off x="1371600" y="2135267"/>
            <a:ext cx="7044789" cy="601742"/>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1963" indent="-461963"/>
            <a:r>
              <a:rPr lang="en-US" sz="1600" b="1" dirty="0" smtClean="0">
                <a:solidFill>
                  <a:schemeClr val="bg1"/>
                </a:solidFill>
                <a:latin typeface="Berlin Sans FB Demi" panose="020E0802020502020306" pitchFamily="34" charset="0"/>
                <a:cs typeface="Aharoni" panose="02010803020104030203" pitchFamily="2" charset="-79"/>
              </a:rPr>
              <a:t>2.	When an electric current is passed through a solenoid magnetic field is produced  in it.</a:t>
            </a:r>
            <a:endParaRPr lang="en-US" sz="1600" b="1" dirty="0">
              <a:solidFill>
                <a:schemeClr val="bg1"/>
              </a:solidFill>
              <a:latin typeface="Berlin Sans FB Demi" panose="020E0802020502020306" pitchFamily="34" charset="0"/>
              <a:cs typeface="Aharoni" panose="02010803020104030203" pitchFamily="2" charset="-79"/>
            </a:endParaRPr>
          </a:p>
        </p:txBody>
      </p:sp>
      <p:sp>
        <p:nvSpPr>
          <p:cNvPr id="10" name="TextBox 9"/>
          <p:cNvSpPr txBox="1"/>
          <p:nvPr/>
        </p:nvSpPr>
        <p:spPr>
          <a:xfrm>
            <a:off x="1371600" y="2655808"/>
            <a:ext cx="7044789" cy="601742"/>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1963" indent="-461963"/>
            <a:r>
              <a:rPr lang="en-US" sz="1600" b="1" dirty="0" smtClean="0">
                <a:solidFill>
                  <a:schemeClr val="bg1"/>
                </a:solidFill>
                <a:latin typeface="Berlin Sans FB Demi" panose="020E0802020502020306" pitchFamily="34" charset="0"/>
                <a:cs typeface="Aharoni" panose="02010803020104030203" pitchFamily="2" charset="-79"/>
              </a:rPr>
              <a:t>3.	The magnetic lines of force are similar to that of the lines of a bar magnet.</a:t>
            </a:r>
            <a:endParaRPr lang="en-US" sz="1600" b="1" dirty="0">
              <a:solidFill>
                <a:schemeClr val="bg1"/>
              </a:solidFill>
              <a:latin typeface="Berlin Sans FB Demi" panose="020E0802020502020306" pitchFamily="34" charset="0"/>
              <a:cs typeface="Aharoni" panose="02010803020104030203" pitchFamily="2" charset="-79"/>
            </a:endParaRPr>
          </a:p>
        </p:txBody>
      </p:sp>
      <p:sp>
        <p:nvSpPr>
          <p:cNvPr id="11" name="TextBox 10"/>
          <p:cNvSpPr txBox="1"/>
          <p:nvPr/>
        </p:nvSpPr>
        <p:spPr>
          <a:xfrm>
            <a:off x="1371600" y="3176349"/>
            <a:ext cx="7044789" cy="348377"/>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1963" indent="-461963"/>
            <a:r>
              <a:rPr lang="en-US" sz="1600" b="1" dirty="0" smtClean="0">
                <a:solidFill>
                  <a:schemeClr val="bg1"/>
                </a:solidFill>
                <a:latin typeface="Berlin Sans FB Demi" panose="020E0802020502020306" pitchFamily="34" charset="0"/>
                <a:cs typeface="Aharoni" panose="02010803020104030203" pitchFamily="2" charset="-79"/>
              </a:rPr>
              <a:t>4.	Solenoid has all properties of the field produced by a bar magnet.</a:t>
            </a:r>
            <a:endParaRPr lang="en-US" sz="1600" b="1" dirty="0">
              <a:solidFill>
                <a:schemeClr val="bg1"/>
              </a:solidFill>
              <a:latin typeface="Berlin Sans FB Demi" panose="020E0802020502020306" pitchFamily="34" charset="0"/>
              <a:cs typeface="Aharoni" panose="02010803020104030203" pitchFamily="2" charset="-79"/>
            </a:endParaRPr>
          </a:p>
        </p:txBody>
      </p:sp>
      <p:sp>
        <p:nvSpPr>
          <p:cNvPr id="12" name="TextBox 11"/>
          <p:cNvSpPr txBox="1"/>
          <p:nvPr/>
        </p:nvSpPr>
        <p:spPr>
          <a:xfrm>
            <a:off x="1371600" y="3486150"/>
            <a:ext cx="7044789" cy="601742"/>
          </a:xfrm>
          <a:prstGeom prst="roundRect">
            <a:avLst>
              <a:gd name="adj" fmla="val 4901"/>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pPr marL="461963" indent="-461963"/>
            <a:r>
              <a:rPr lang="en-US" sz="1600" b="1" dirty="0" smtClean="0">
                <a:solidFill>
                  <a:schemeClr val="bg1"/>
                </a:solidFill>
                <a:latin typeface="Berlin Sans FB Demi" panose="020E0802020502020306" pitchFamily="34" charset="0"/>
                <a:cs typeface="Aharoni" panose="02010803020104030203" pitchFamily="2" charset="-79"/>
              </a:rPr>
              <a:t>5.	One end of the coil acts as a south pole, while the other end as north pole.</a:t>
            </a:r>
            <a:endParaRPr lang="en-US" sz="1600" b="1" dirty="0">
              <a:solidFill>
                <a:schemeClr val="bg1"/>
              </a:solidFill>
              <a:latin typeface="Berlin Sans FB Demi" panose="020E0802020502020306" pitchFamily="34" charset="0"/>
              <a:cs typeface="Aharoni" panose="02010803020104030203" pitchFamily="2" charset="-79"/>
            </a:endParaRPr>
          </a:p>
        </p:txBody>
      </p:sp>
    </p:spTree>
    <p:extLst>
      <p:ext uri="{BB962C8B-B14F-4D97-AF65-F5344CB8AC3E}">
        <p14:creationId xmlns:p14="http://schemas.microsoft.com/office/powerpoint/2010/main" val="326683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5" grpId="0"/>
      <p:bldP spid="6" grpId="0"/>
      <p:bldP spid="7"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313\Desktop\6802125-magenta-wallpaper.jpg"/>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35"/>
                    </a14:imgEffect>
                  </a14:imgLayer>
                </a14:imgProps>
              </a:ext>
              <a:ext uri="{28A0092B-C50C-407E-A947-70E740481C1C}">
                <a14:useLocalDpi xmlns:a14="http://schemas.microsoft.com/office/drawing/2010/main" val="0"/>
              </a:ext>
            </a:extLst>
          </a:blip>
          <a:srcRect/>
          <a:stretch>
            <a:fillRect/>
          </a:stretch>
        </p:blipFill>
        <p:spPr bwMode="auto">
          <a:xfrm flipV="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0" y="0"/>
            <a:ext cx="9144000" cy="5143500"/>
          </a:xfrm>
          <a:prstGeom prst="rect">
            <a:avLst/>
          </a:prstGeom>
          <a:solidFill>
            <a:schemeClr val="dk1">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2618228" y="285750"/>
            <a:ext cx="3907545" cy="839204"/>
          </a:xfrm>
          <a:prstGeom prst="rect">
            <a:avLst/>
          </a:prstGeom>
        </p:spPr>
        <p:txBody>
          <a:bodyPr wrap="none">
            <a:spAutoFit/>
          </a:bodyPr>
          <a:lstStyle/>
          <a:p>
            <a:pPr algn="ctr">
              <a:lnSpc>
                <a:spcPts val="2800"/>
              </a:lnSpc>
            </a:pPr>
            <a:r>
              <a:rPr lang="en-US" sz="2000" dirty="0">
                <a:solidFill>
                  <a:srgbClr val="FFC000"/>
                </a:solidFill>
                <a:effectLst>
                  <a:outerShdw blurRad="38100" dist="38100" dir="2700000" algn="tl">
                    <a:srgbClr val="000000">
                      <a:alpha val="43137"/>
                    </a:srgbClr>
                  </a:outerShdw>
                </a:effectLst>
                <a:latin typeface="Tw Cen MT" panose="020B0602020104020603" pitchFamily="34" charset="0"/>
              </a:rPr>
              <a:t>APPLICATION OF </a:t>
            </a:r>
            <a:endParaRPr lang="en-US" sz="2000" dirty="0" smtClean="0">
              <a:solidFill>
                <a:srgbClr val="FFC000"/>
              </a:solidFill>
              <a:effectLst>
                <a:outerShdw blurRad="38100" dist="38100" dir="2700000" algn="tl">
                  <a:srgbClr val="000000">
                    <a:alpha val="43137"/>
                  </a:srgbClr>
                </a:outerShdw>
              </a:effectLst>
              <a:latin typeface="Tw Cen MT" panose="020B0602020104020603" pitchFamily="34" charset="0"/>
            </a:endParaRPr>
          </a:p>
          <a:p>
            <a:pPr algn="ctr">
              <a:lnSpc>
                <a:spcPts val="2800"/>
              </a:lnSpc>
            </a:pPr>
            <a:r>
              <a:rPr lang="en-US" sz="3600" dirty="0" smtClean="0">
                <a:solidFill>
                  <a:srgbClr val="FFC000"/>
                </a:solidFill>
                <a:effectLst>
                  <a:outerShdw blurRad="38100" dist="38100" dir="2700000" algn="tl">
                    <a:srgbClr val="000000">
                      <a:alpha val="43137"/>
                    </a:srgbClr>
                  </a:outerShdw>
                </a:effectLst>
                <a:latin typeface="Tw Cen MT" panose="020B0602020104020603" pitchFamily="34" charset="0"/>
              </a:rPr>
              <a:t>ELECTRO-MAGNETS</a:t>
            </a:r>
            <a:endParaRPr lang="en-US" sz="3600" dirty="0">
              <a:solidFill>
                <a:srgbClr val="FFC000"/>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609600" y="1072575"/>
            <a:ext cx="2244910" cy="584775"/>
          </a:xfrm>
          <a:prstGeom prst="rect">
            <a:avLst/>
          </a:prstGeom>
        </p:spPr>
        <p:txBody>
          <a:bodyPr wrap="none">
            <a:spAutoFit/>
          </a:bodyPr>
          <a:lstStyle/>
          <a:p>
            <a:r>
              <a:rPr lang="en-US" sz="3200" dirty="0" smtClean="0">
                <a:solidFill>
                  <a:schemeClr val="bg1"/>
                </a:solidFill>
                <a:effectLst>
                  <a:outerShdw blurRad="38100" dist="38100" dir="2700000" algn="tl">
                    <a:srgbClr val="000000"/>
                  </a:outerShdw>
                </a:effectLst>
                <a:latin typeface="Tw Cen MT" panose="020B0602020104020603" pitchFamily="34" charset="0"/>
              </a:rPr>
              <a:t>TEMPORARY</a:t>
            </a:r>
            <a:endParaRPr lang="en-US" sz="3200" dirty="0">
              <a:solidFill>
                <a:schemeClr val="bg1"/>
              </a:solidFill>
              <a:effectLst>
                <a:outerShdw blurRad="38100" dist="38100" dir="2700000" algn="tl">
                  <a:srgbClr val="000000"/>
                </a:outerShdw>
              </a:effectLst>
              <a:latin typeface="Tw Cen MT" panose="020B0602020104020603" pitchFamily="34" charset="0"/>
            </a:endParaRPr>
          </a:p>
        </p:txBody>
      </p:sp>
      <p:sp>
        <p:nvSpPr>
          <p:cNvPr id="11" name="Rectangle 10"/>
          <p:cNvSpPr/>
          <p:nvPr/>
        </p:nvSpPr>
        <p:spPr>
          <a:xfrm>
            <a:off x="6364472" y="1072575"/>
            <a:ext cx="2246128" cy="584775"/>
          </a:xfrm>
          <a:prstGeom prst="rect">
            <a:avLst/>
          </a:prstGeom>
        </p:spPr>
        <p:txBody>
          <a:bodyPr wrap="none">
            <a:spAutoFit/>
          </a:bodyPr>
          <a:lstStyle/>
          <a:p>
            <a:r>
              <a:rPr lang="en-US" sz="3200" dirty="0" smtClean="0">
                <a:solidFill>
                  <a:schemeClr val="bg1"/>
                </a:solidFill>
                <a:effectLst>
                  <a:outerShdw blurRad="38100" dist="38100" dir="2700000" algn="tl">
                    <a:srgbClr val="000000"/>
                  </a:outerShdw>
                </a:effectLst>
                <a:latin typeface="Tw Cen MT" panose="020B0602020104020603" pitchFamily="34" charset="0"/>
              </a:rPr>
              <a:t>PERMANENT</a:t>
            </a:r>
            <a:endParaRPr lang="en-US" sz="3200" dirty="0">
              <a:solidFill>
                <a:schemeClr val="bg1"/>
              </a:solidFill>
              <a:effectLst>
                <a:outerShdw blurRad="38100" dist="38100" dir="2700000" algn="tl">
                  <a:srgbClr val="000000"/>
                </a:outerShdw>
              </a:effectLst>
              <a:latin typeface="Tw Cen MT" panose="020B0602020104020603" pitchFamily="34" charset="0"/>
            </a:endParaRPr>
          </a:p>
        </p:txBody>
      </p:sp>
      <p:pic>
        <p:nvPicPr>
          <p:cNvPr id="12" name="Picture 2" descr="C:\Users\200313\Desktop\Canmag-new-1.jpg"/>
          <p:cNvPicPr>
            <a:picLocks noChangeAspect="1" noChangeArrowheads="1"/>
          </p:cNvPicPr>
          <p:nvPr/>
        </p:nvPicPr>
        <p:blipFill rotWithShape="1">
          <a:blip r:embed="rId4">
            <a:extLst>
              <a:ext uri="{28A0092B-C50C-407E-A947-70E740481C1C}">
                <a14:useLocalDpi xmlns:a14="http://schemas.microsoft.com/office/drawing/2010/main" val="0"/>
              </a:ext>
            </a:extLst>
          </a:blip>
          <a:srcRect b="15285"/>
          <a:stretch/>
        </p:blipFill>
        <p:spPr bwMode="auto">
          <a:xfrm>
            <a:off x="0" y="-19050"/>
            <a:ext cx="9144000" cy="58097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19050"/>
            <a:ext cx="9144000" cy="5809748"/>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450925" y="285750"/>
            <a:ext cx="2825676" cy="839204"/>
          </a:xfrm>
          <a:prstGeom prst="rect">
            <a:avLst/>
          </a:prstGeom>
        </p:spPr>
        <p:txBody>
          <a:bodyPr wrap="square">
            <a:spAutoFit/>
          </a:bodyPr>
          <a:lstStyle/>
          <a:p>
            <a:pPr>
              <a:lnSpc>
                <a:spcPts val="2800"/>
              </a:lnSpc>
            </a:pPr>
            <a:r>
              <a:rPr lang="en-US" sz="3600" dirty="0" smtClean="0">
                <a:solidFill>
                  <a:schemeClr val="bg1"/>
                </a:solidFill>
                <a:effectLst>
                  <a:outerShdw blurRad="38100" dist="38100" dir="2700000" algn="tl">
                    <a:srgbClr val="000000"/>
                  </a:outerShdw>
                </a:effectLst>
                <a:latin typeface="Tw Cen MT" panose="020B0602020104020603" pitchFamily="34" charset="0"/>
              </a:rPr>
              <a:t>LIFTING </a:t>
            </a:r>
          </a:p>
          <a:p>
            <a:pPr>
              <a:lnSpc>
                <a:spcPts val="2800"/>
              </a:lnSpc>
            </a:pPr>
            <a:r>
              <a:rPr lang="en-US" sz="3600" dirty="0" smtClean="0">
                <a:solidFill>
                  <a:schemeClr val="bg1"/>
                </a:solidFill>
                <a:effectLst>
                  <a:outerShdw blurRad="38100" dist="38100" dir="2700000" algn="tl">
                    <a:srgbClr val="000000"/>
                  </a:outerShdw>
                </a:effectLst>
                <a:latin typeface="Tw Cen MT" panose="020B0602020104020603" pitchFamily="34" charset="0"/>
              </a:rPr>
              <a:t>SCRAP IRON</a:t>
            </a:r>
            <a:endParaRPr lang="en-US" sz="3600" dirty="0">
              <a:solidFill>
                <a:schemeClr val="bg1"/>
              </a:solidFill>
              <a:effectLst>
                <a:outerShdw blurRad="38100" dist="38100" dir="2700000" algn="tl">
                  <a:srgbClr val="000000"/>
                </a:outerShdw>
              </a:effectLst>
              <a:latin typeface="Tw Cen MT" panose="020B0602020104020603" pitchFamily="34" charset="0"/>
            </a:endParaRPr>
          </a:p>
        </p:txBody>
      </p:sp>
    </p:spTree>
    <p:extLst>
      <p:ext uri="{BB962C8B-B14F-4D97-AF65-F5344CB8AC3E}">
        <p14:creationId xmlns:p14="http://schemas.microsoft.com/office/powerpoint/2010/main" val="63670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2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250" fill="hold"/>
                                        <p:tgtEl>
                                          <p:spTgt spid="10">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1" decel="100000" fill="hold" nodeType="with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2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7" dur="25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repeatCount="3000" decel="100000" autoRev="1" fill="hold" grpId="0" nodeType="clickEffect">
                                  <p:stCondLst>
                                    <p:cond delay="0"/>
                                  </p:stCondLst>
                                  <p:childTnLst>
                                    <p:animScale>
                                      <p:cBhvr>
                                        <p:cTn id="21" dur="250" fill="hold"/>
                                        <p:tgtEl>
                                          <p:spTgt spid="10">
                                            <p:txEl>
                                              <p:pRg st="0" end="0"/>
                                            </p:txEl>
                                          </p:spTgt>
                                        </p:tgtEl>
                                      </p:cBhvr>
                                      <p:by x="120000" y="120000"/>
                                    </p:animScale>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build="allAtOnce"/>
      <p:bldP spid="2"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313\Desktop\6802125-magenta-wallpaper.jpg"/>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35"/>
                    </a14:imgEffect>
                  </a14:imgLayer>
                </a14:imgProps>
              </a:ext>
              <a:ext uri="{28A0092B-C50C-407E-A947-70E740481C1C}">
                <a14:useLocalDpi xmlns:a14="http://schemas.microsoft.com/office/drawing/2010/main" val="0"/>
              </a:ext>
            </a:extLst>
          </a:blip>
          <a:srcRect/>
          <a:stretch>
            <a:fillRect/>
          </a:stretch>
        </p:blipFill>
        <p:spPr bwMode="auto">
          <a:xfrm flipV="1">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0" y="0"/>
            <a:ext cx="9144000" cy="5143500"/>
          </a:xfrm>
          <a:prstGeom prst="rect">
            <a:avLst/>
          </a:prstGeom>
          <a:solidFill>
            <a:schemeClr val="dk1">
              <a:alpha val="2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p:cNvSpPr/>
          <p:nvPr/>
        </p:nvSpPr>
        <p:spPr>
          <a:xfrm>
            <a:off x="2618228" y="285750"/>
            <a:ext cx="3907545" cy="839204"/>
          </a:xfrm>
          <a:prstGeom prst="rect">
            <a:avLst/>
          </a:prstGeom>
        </p:spPr>
        <p:txBody>
          <a:bodyPr wrap="none">
            <a:spAutoFit/>
          </a:bodyPr>
          <a:lstStyle/>
          <a:p>
            <a:pPr algn="ctr">
              <a:lnSpc>
                <a:spcPts val="2800"/>
              </a:lnSpc>
            </a:pPr>
            <a:r>
              <a:rPr lang="en-US" sz="2000" dirty="0">
                <a:solidFill>
                  <a:srgbClr val="FFC000"/>
                </a:solidFill>
                <a:effectLst>
                  <a:outerShdw blurRad="38100" dist="38100" dir="2700000" algn="tl">
                    <a:srgbClr val="000000">
                      <a:alpha val="43137"/>
                    </a:srgbClr>
                  </a:outerShdw>
                </a:effectLst>
                <a:latin typeface="Tw Cen MT" panose="020B0602020104020603" pitchFamily="34" charset="0"/>
              </a:rPr>
              <a:t>APPLICATION OF </a:t>
            </a:r>
            <a:endParaRPr lang="en-US" sz="2000" dirty="0" smtClean="0">
              <a:solidFill>
                <a:srgbClr val="FFC000"/>
              </a:solidFill>
              <a:effectLst>
                <a:outerShdw blurRad="38100" dist="38100" dir="2700000" algn="tl">
                  <a:srgbClr val="000000">
                    <a:alpha val="43137"/>
                  </a:srgbClr>
                </a:outerShdw>
              </a:effectLst>
              <a:latin typeface="Tw Cen MT" panose="020B0602020104020603" pitchFamily="34" charset="0"/>
            </a:endParaRPr>
          </a:p>
          <a:p>
            <a:pPr algn="ctr">
              <a:lnSpc>
                <a:spcPts val="2800"/>
              </a:lnSpc>
            </a:pPr>
            <a:r>
              <a:rPr lang="en-US" sz="3600" dirty="0" smtClean="0">
                <a:solidFill>
                  <a:srgbClr val="FFC000"/>
                </a:solidFill>
                <a:effectLst>
                  <a:outerShdw blurRad="38100" dist="38100" dir="2700000" algn="tl">
                    <a:srgbClr val="000000">
                      <a:alpha val="43137"/>
                    </a:srgbClr>
                  </a:outerShdw>
                </a:effectLst>
                <a:latin typeface="Tw Cen MT" panose="020B0602020104020603" pitchFamily="34" charset="0"/>
              </a:rPr>
              <a:t>ELECTRO-MAGNETS</a:t>
            </a:r>
            <a:endParaRPr lang="en-US" sz="3600" dirty="0">
              <a:solidFill>
                <a:srgbClr val="FFC000"/>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609600" y="1072575"/>
            <a:ext cx="2244910" cy="584775"/>
          </a:xfrm>
          <a:prstGeom prst="rect">
            <a:avLst/>
          </a:prstGeom>
        </p:spPr>
        <p:txBody>
          <a:bodyPr wrap="none">
            <a:spAutoFit/>
          </a:bodyPr>
          <a:lstStyle/>
          <a:p>
            <a:r>
              <a:rPr lang="en-US" sz="3200" dirty="0" smtClean="0">
                <a:solidFill>
                  <a:schemeClr val="bg1"/>
                </a:solidFill>
                <a:effectLst>
                  <a:outerShdw blurRad="38100" dist="38100" dir="2700000" algn="tl">
                    <a:srgbClr val="000000"/>
                  </a:outerShdw>
                </a:effectLst>
                <a:latin typeface="Tw Cen MT" panose="020B0602020104020603" pitchFamily="34" charset="0"/>
              </a:rPr>
              <a:t>TEMPORARY</a:t>
            </a:r>
            <a:endParaRPr lang="en-US" sz="3200" dirty="0">
              <a:solidFill>
                <a:schemeClr val="bg1"/>
              </a:solidFill>
              <a:effectLst>
                <a:outerShdw blurRad="38100" dist="38100" dir="2700000" algn="tl">
                  <a:srgbClr val="000000"/>
                </a:outerShdw>
              </a:effectLst>
              <a:latin typeface="Tw Cen MT" panose="020B0602020104020603" pitchFamily="34" charset="0"/>
            </a:endParaRPr>
          </a:p>
        </p:txBody>
      </p:sp>
      <p:sp>
        <p:nvSpPr>
          <p:cNvPr id="11" name="Rectangle 10"/>
          <p:cNvSpPr/>
          <p:nvPr/>
        </p:nvSpPr>
        <p:spPr>
          <a:xfrm>
            <a:off x="6364472" y="1072575"/>
            <a:ext cx="2246128" cy="584775"/>
          </a:xfrm>
          <a:prstGeom prst="rect">
            <a:avLst/>
          </a:prstGeom>
        </p:spPr>
        <p:txBody>
          <a:bodyPr wrap="none">
            <a:spAutoFit/>
          </a:bodyPr>
          <a:lstStyle/>
          <a:p>
            <a:r>
              <a:rPr lang="en-US" sz="3200" dirty="0" smtClean="0">
                <a:solidFill>
                  <a:schemeClr val="bg1"/>
                </a:solidFill>
                <a:effectLst>
                  <a:outerShdw blurRad="38100" dist="38100" dir="2700000" algn="tl">
                    <a:srgbClr val="000000"/>
                  </a:outerShdw>
                </a:effectLst>
                <a:latin typeface="Tw Cen MT" panose="020B0602020104020603" pitchFamily="34" charset="0"/>
              </a:rPr>
              <a:t>PERMANENT</a:t>
            </a:r>
            <a:endParaRPr lang="en-US" sz="3200" dirty="0">
              <a:solidFill>
                <a:schemeClr val="bg1"/>
              </a:solidFill>
              <a:effectLst>
                <a:outerShdw blurRad="38100" dist="38100" dir="2700000" algn="tl">
                  <a:srgbClr val="000000"/>
                </a:outerShdw>
              </a:effectLst>
              <a:latin typeface="Tw Cen MT" panose="020B0602020104020603" pitchFamily="34" charset="0"/>
            </a:endParaRPr>
          </a:p>
        </p:txBody>
      </p:sp>
      <p:pic>
        <p:nvPicPr>
          <p:cNvPr id="2050" name="Picture 2" descr="C:\Users\200313\Desktop\magnificent-magnets-1.jpg"/>
          <p:cNvPicPr>
            <a:picLocks noChangeAspect="1" noChangeArrowheads="1"/>
          </p:cNvPicPr>
          <p:nvPr/>
        </p:nvPicPr>
        <p:blipFill rotWithShape="1">
          <a:blip r:embed="rId4">
            <a:extLst>
              <a:ext uri="{28A0092B-C50C-407E-A947-70E740481C1C}">
                <a14:useLocalDpi xmlns:a14="http://schemas.microsoft.com/office/drawing/2010/main" val="0"/>
              </a:ext>
            </a:extLst>
          </a:blip>
          <a:srcRect t="7435" b="8606"/>
          <a:stretch/>
        </p:blipFill>
        <p:spPr bwMode="auto">
          <a:xfrm>
            <a:off x="0" y="0"/>
            <a:ext cx="9286879" cy="51625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0" y="-19050"/>
            <a:ext cx="9144000" cy="5809748"/>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450925" y="285750"/>
            <a:ext cx="2825676" cy="480131"/>
          </a:xfrm>
          <a:prstGeom prst="rect">
            <a:avLst/>
          </a:prstGeom>
        </p:spPr>
        <p:txBody>
          <a:bodyPr wrap="square">
            <a:spAutoFit/>
          </a:bodyPr>
          <a:lstStyle/>
          <a:p>
            <a:pPr>
              <a:lnSpc>
                <a:spcPts val="2800"/>
              </a:lnSpc>
            </a:pPr>
            <a:r>
              <a:rPr lang="en-US" sz="3600" dirty="0" smtClean="0">
                <a:solidFill>
                  <a:schemeClr val="bg1"/>
                </a:solidFill>
                <a:effectLst>
                  <a:outerShdw blurRad="38100" dist="38100" dir="2700000" algn="tl">
                    <a:srgbClr val="000000"/>
                  </a:outerShdw>
                </a:effectLst>
                <a:latin typeface="Tw Cen MT" panose="020B0602020104020603" pitchFamily="34" charset="0"/>
              </a:rPr>
              <a:t>SPEAKER</a:t>
            </a:r>
            <a:endParaRPr lang="en-US" sz="3600" dirty="0">
              <a:solidFill>
                <a:schemeClr val="bg1"/>
              </a:solidFill>
              <a:effectLst>
                <a:outerShdw blurRad="38100" dist="38100" dir="2700000" algn="tl">
                  <a:srgbClr val="000000"/>
                </a:outerShdw>
              </a:effectLst>
              <a:latin typeface="Tw Cen MT" panose="020B0602020104020603" pitchFamily="34" charset="0"/>
            </a:endParaRPr>
          </a:p>
        </p:txBody>
      </p:sp>
    </p:spTree>
    <p:extLst>
      <p:ext uri="{BB962C8B-B14F-4D97-AF65-F5344CB8AC3E}">
        <p14:creationId xmlns:p14="http://schemas.microsoft.com/office/powerpoint/2010/main" val="42486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3000" decel="100000" autoRev="1" fill="hold" grpId="1" nodeType="clickEffect">
                                  <p:stCondLst>
                                    <p:cond delay="0"/>
                                  </p:stCondLst>
                                  <p:childTnLst>
                                    <p:animScale>
                                      <p:cBhvr>
                                        <p:cTn id="6" dur="250" fill="hold"/>
                                        <p:tgtEl>
                                          <p:spTgt spid="11">
                                            <p:txEl>
                                              <p:pRg st="0" end="0"/>
                                            </p:txEl>
                                          </p:spTgt>
                                        </p:tgtEl>
                                      </p:cBhvr>
                                      <p:by x="120000" y="12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build="allAtOnce"/>
      <p:bldP spid="13"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4305a8c9d3be0e84673769e44c16159b4d27f"/>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wrap="square">
        <a:spAutoFit/>
      </a:bodyPr>
      <a:lstStyle>
        <a:defPPr algn="ctr" eaLnBrk="1" hangingPunct="1">
          <a:spcBef>
            <a:spcPct val="50000"/>
          </a:spcBef>
          <a:defRPr kumimoji="1" dirty="0" smtClean="0">
            <a:solidFill>
              <a:srgbClr val="000099"/>
            </a:solidFill>
            <a:latin typeface="Bookman Old Style"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15026</TotalTime>
  <Words>829</Words>
  <Application>Microsoft Office PowerPoint</Application>
  <PresentationFormat>On-screen Show (16:9)</PresentationFormat>
  <Paragraphs>119</Paragraphs>
  <Slides>15</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Aharoni</vt:lpstr>
      <vt:lpstr>Arial</vt:lpstr>
      <vt:lpstr>Arial Black</vt:lpstr>
      <vt:lpstr>Berlin Sans FB Demi</vt:lpstr>
      <vt:lpstr>Bookman Old Style</vt:lpstr>
      <vt:lpstr>Calibri</vt:lpstr>
      <vt:lpstr>Cambria Math</vt:lpstr>
      <vt:lpstr>Raavi</vt:lpstr>
      <vt:lpstr>Symbol</vt:lpstr>
      <vt:lpstr>Tw Cen MT</vt:lpstr>
      <vt:lpstr>Wingdings</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1473</cp:revision>
  <dcterms:created xsi:type="dcterms:W3CDTF">2013-07-31T12:47:49Z</dcterms:created>
  <dcterms:modified xsi:type="dcterms:W3CDTF">2022-04-25T03:23:51Z</dcterms:modified>
</cp:coreProperties>
</file>